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8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81961" autoAdjust="0"/>
  </p:normalViewPr>
  <p:slideViewPr>
    <p:cSldViewPr snapToGrid="0">
      <p:cViewPr varScale="1">
        <p:scale>
          <a:sx n="67" d="100"/>
          <a:sy n="67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EBE72-C9BB-479C-9A87-C113F06AEAB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637AD-DF9B-4BFE-97B2-D1D07385B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3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Pesquise sobre ENIAC, IAS, gargalo de Von Neumann e a influência desses computadores nas arquiteturas atuais. Entre muitos de seus componentes o ENIAC tinha em torno de 18.000 válvulas, 70.000 resistores e 10.000 capacitores. Consumia cerca de 150 </a:t>
            </a:r>
            <a:r>
              <a:rPr lang="pt-BR" dirty="0" err="1"/>
              <a:t>Kwats</a:t>
            </a:r>
            <a:r>
              <a:rPr lang="pt-BR" dirty="0"/>
              <a:t> de potência, ocupando uma área de aproximadamente 1400 metros quadrados (ALMEIDA, 2002). O ENIAC operou até 1955. John </a:t>
            </a:r>
            <a:r>
              <a:rPr lang="pt-BR" dirty="0" err="1"/>
              <a:t>Mauchly</a:t>
            </a:r>
            <a:r>
              <a:rPr lang="pt-BR" dirty="0"/>
              <a:t> é </a:t>
            </a:r>
            <a:r>
              <a:rPr lang="pt-BR" dirty="0" err="1"/>
              <a:t>reponsável</a:t>
            </a:r>
            <a:r>
              <a:rPr lang="pt-BR" dirty="0"/>
              <a:t> também pelo desenvolvimento em 1949, de uma linguagem de programação de alto nível, chamada Short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171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5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7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78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427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93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6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Tabela ASC II – completa - https://pt.wikipedia.org/wiki/ASCII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96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41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Embora a potência dos processadores tenha acontecido com uma grande velocidade, outros componentes críticos do computador não a acompanharam. Pesquise sobre a Lei de Moore.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9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45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20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46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0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637AD-DF9B-4BFE-97B2-D1D07385BF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88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31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2B6C707F-45AE-CE30-66C6-C3DDF1F2D1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E1EE714D-C0C1-438C-E341-CF1C8C78436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56" r:id="rId9"/>
    <p:sldLayoutId id="2147483752" r:id="rId10"/>
    <p:sldLayoutId id="2147483753" r:id="rId11"/>
    <p:sldLayoutId id="2147483754" r:id="rId12"/>
    <p:sldLayoutId id="2147483755" r:id="rId13"/>
    <p:sldLayoutId id="21474837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nderson.vanin@fatec.sp.gov.br" TargetMode="External"/><Relationship Id="rId2" Type="http://schemas.openxmlformats.org/officeDocument/2006/relationships/hyperlink" Target="https://github.com/ProfAndersonVanin/FATEC-IAL010-Algoritm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6681457" y="5019805"/>
            <a:ext cx="4579443" cy="1489637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DE SOFTWARE MULTIPLATAFORMA</a:t>
            </a:r>
          </a:p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Disciplina: </a:t>
            </a:r>
            <a:r>
              <a:rPr lang="pt-BR" sz="1000" b="1" dirty="0"/>
              <a:t>IAL-010 Algoritmos e Lógica de Programação</a:t>
            </a:r>
            <a:endParaRPr lang="pt-BR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01: Introdução Princípios de Sistemas Computacionais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08/08/2023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Me. Anderson Silva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Vanin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17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 da computação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Assim como a primeira e segunda geração de computadores vislumbravam o melhorar a capacidade de processamento e melhorar a eficiência dos computadores, a </a:t>
            </a:r>
            <a:r>
              <a:rPr lang="pt-BR" sz="2400" b="1" dirty="0">
                <a:solidFill>
                  <a:srgbClr val="FF0000"/>
                </a:solidFill>
              </a:rPr>
              <a:t>terceira geração</a:t>
            </a:r>
            <a:r>
              <a:rPr lang="pt-BR" sz="2400" dirty="0"/>
              <a:t> vem com a inovação de </a:t>
            </a:r>
            <a:r>
              <a:rPr lang="pt-BR" sz="2400" b="1" dirty="0"/>
              <a:t>circuitos integrados</a:t>
            </a:r>
            <a:r>
              <a:rPr lang="pt-BR" sz="2400" dirty="0"/>
              <a:t>, que basicamente é a </a:t>
            </a:r>
            <a:r>
              <a:rPr lang="pt-BR" sz="2400" b="1" dirty="0"/>
              <a:t>integração de circuitos eletrônicos em substrato de silício </a:t>
            </a:r>
            <a:r>
              <a:rPr lang="pt-BR" sz="2400" dirty="0"/>
              <a:t>(MONTEIRO, 2007). Com advento de tal tecnologia, houve a redução em custo, tamanho, consumo e tempo de processamento.</a:t>
            </a:r>
          </a:p>
        </p:txBody>
      </p:sp>
      <p:pic>
        <p:nvPicPr>
          <p:cNvPr id="5122" name="Picture 2" descr="Circuito Integrado 4511 - Circuitos Integrados - Robo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8" y="3290977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terial Didático - IM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822" y="3439993"/>
            <a:ext cx="7156637" cy="28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1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 da computação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Quadro abaixo traz as classificações dos computadores em gerações com base na tecnologia empregada no hardware até os dias atuais: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2" y="2317647"/>
            <a:ext cx="11745707" cy="33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e Função do Computador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501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Função</a:t>
            </a:r>
            <a:r>
              <a:rPr lang="pt-BR" sz="2400" dirty="0"/>
              <a:t>: são as operações que cada componente pode realizar dentro da estrutura.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Estrutura</a:t>
            </a:r>
            <a:r>
              <a:rPr lang="pt-BR" sz="2400" dirty="0"/>
              <a:t>: é a maneira como os componentes estão inter-relacionados.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Basicamente, o funcionamento do computador é simples. 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Como </a:t>
            </a:r>
            <a:r>
              <a:rPr lang="pt-BR" sz="2400" b="1" dirty="0"/>
              <a:t>funções de computador </a:t>
            </a:r>
            <a:r>
              <a:rPr lang="pt-BR" sz="2400" dirty="0"/>
              <a:t>temos: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Processamento de dados.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Armazenamento de dados.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Movimentação de dados.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Controle.</a:t>
            </a:r>
          </a:p>
        </p:txBody>
      </p:sp>
    </p:spTree>
    <p:extLst>
      <p:ext uri="{BB962C8B-B14F-4D97-AF65-F5344CB8AC3E}">
        <p14:creationId xmlns:p14="http://schemas.microsoft.com/office/powerpoint/2010/main" val="14700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e Função do Computador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Interagimos com o computador de diversas formas, utilizando várias de suas funções. Já que a estrutura do computador é aquela que tem a comunicação com o meio externo, que é composta por quatro componentes estruturais principais: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1" y="2816623"/>
            <a:ext cx="3901807" cy="31638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00808" y="2321059"/>
            <a:ext cx="78131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Unidade central de processamento (CPU)</a:t>
            </a:r>
            <a:r>
              <a:rPr lang="pt-BR" sz="2200" dirty="0"/>
              <a:t>: controla a operações do computador e realiza suas funções de processamento de dados;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Memória principal</a:t>
            </a:r>
            <a:r>
              <a:rPr lang="pt-BR" sz="2200" dirty="0"/>
              <a:t>: armazenam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E/S</a:t>
            </a:r>
            <a:r>
              <a:rPr lang="pt-BR" sz="2200" dirty="0"/>
              <a:t>: move dados entre o computador e seu ambiente externo.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1" dirty="0"/>
              <a:t>Interconexão do sistema</a:t>
            </a:r>
            <a:r>
              <a:rPr lang="pt-BR" sz="2200" dirty="0"/>
              <a:t>: mecanismo fornece comunicação entre CPU, memória principal e E/S. Um bom exemplo é o barramento do sistema, que, basicamente, são vários fios condutores que permitem que outros componentes se conectem (MONTEIRO,2007).</a:t>
            </a:r>
          </a:p>
        </p:txBody>
      </p:sp>
    </p:spTree>
    <p:extLst>
      <p:ext uri="{BB962C8B-B14F-4D97-AF65-F5344CB8AC3E}">
        <p14:creationId xmlns:p14="http://schemas.microsoft.com/office/powerpoint/2010/main" val="416832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e Função do Computador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68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 figura abaixo traz uma ilustração da estrutura da CPU. Devemos observar que a CPU é responsável por realizar diversas operações e armazenar dados, portanto, ela também possui componentes importantes para seu funcionamento: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9" y="3713901"/>
            <a:ext cx="4026760" cy="2102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816" y="3488211"/>
            <a:ext cx="7762133" cy="23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Numeração Decimal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Nós utilizamos 10 algarismos, os números 0 ,1, 2, 3, 4, 5, 6, 7, 8 e 9 para criar, quantificar ou mesmo organizar qualquer coisa. É o chamado </a:t>
            </a:r>
            <a:r>
              <a:rPr lang="pt-BR" sz="2400" b="1" dirty="0"/>
              <a:t>sistema decimal</a:t>
            </a:r>
            <a:r>
              <a:rPr lang="pt-BR" sz="2400" dirty="0"/>
              <a:t>, são números que possuem </a:t>
            </a:r>
            <a:r>
              <a:rPr lang="pt-BR" sz="2400" b="1" dirty="0"/>
              <a:t>base 10</a:t>
            </a:r>
            <a:r>
              <a:rPr lang="pt-BR" sz="2400" dirty="0"/>
              <a:t> e sua classificação está relacionada a posição que ocupa.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formar o decimal 12, é preciso multiplicar os algarismos por 10 elevados a sua posição (o 2 está na </a:t>
            </a:r>
            <a:r>
              <a:rPr lang="pt-BR" sz="2400" b="1" dirty="0"/>
              <a:t>posição 0</a:t>
            </a:r>
            <a:r>
              <a:rPr lang="pt-BR" sz="2400" dirty="0"/>
              <a:t> e o 1 está na </a:t>
            </a:r>
            <a:r>
              <a:rPr lang="pt-BR" sz="2400" b="1" dirty="0"/>
              <a:t>posição 1</a:t>
            </a:r>
            <a:r>
              <a:rPr lang="pt-BR" sz="2400" dirty="0"/>
              <a:t>). Depois disso nós fazemos a soma dos fatores e confirmamos o seu valor decimal!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45" y="2603638"/>
            <a:ext cx="2526149" cy="17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Numeração Decimal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79" y="986828"/>
            <a:ext cx="4321319" cy="548050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84240" y="2603952"/>
            <a:ext cx="5852160" cy="2246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Para os computadores a formação do padrão numérico é muito semelhante. Todavia, as máquinas compreendem os números em um </a:t>
            </a:r>
            <a:r>
              <a:rPr lang="pt-BR" sz="2400" b="1" dirty="0"/>
              <a:t>sistema binário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21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Binário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b="1" dirty="0"/>
              <a:t>sistema binário </a:t>
            </a:r>
            <a:r>
              <a:rPr lang="pt-BR" sz="2400" dirty="0"/>
              <a:t>funciona da mesma maneira que o decimal. Porém, o decimal tem 10 algarismos como base, e </a:t>
            </a:r>
            <a:r>
              <a:rPr lang="pt-BR" sz="2400" b="1" dirty="0"/>
              <a:t>o binário tem apenas dois algarismos</a:t>
            </a:r>
            <a:r>
              <a:rPr lang="pt-BR" sz="2400" dirty="0"/>
              <a:t>. A regra de formação é a mesma, cada dígito é o seu valor multiplicado por 2, elevado ao valor da sua posição no número total menos um. Depois de calcular o valor de cada dígito, basta somá-los para ter o valor final em decimal.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45" y="2980141"/>
            <a:ext cx="2882161" cy="31709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913013" y="3163092"/>
            <a:ext cx="71009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Então temos inicialmente o decimal 12 dividido por 2, e seu resultado é 6. O número 0 é o resto da divisão, é o que sobra. Dessa forma, precisamos dividir todo o número até não existir mais unidade divisível. O resto da divisão é o que corresponde ao número binário, nós apenas precisamos inverter a ordem e 12 em binário é igual a </a:t>
            </a:r>
            <a:r>
              <a:rPr lang="pt-BR" sz="2400" b="1" dirty="0"/>
              <a:t>1100</a:t>
            </a:r>
          </a:p>
        </p:txBody>
      </p:sp>
    </p:spTree>
    <p:extLst>
      <p:ext uri="{BB962C8B-B14F-4D97-AF65-F5344CB8AC3E}">
        <p14:creationId xmlns:p14="http://schemas.microsoft.com/office/powerpoint/2010/main" val="118982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conversão Decimal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Binário e Binário  Decimal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MecaWeb - Conversão Binário Decimal - Decimal Binário - www.cadcobol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2" y="1894060"/>
            <a:ext cx="4135768" cy="28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verter Binário para Decimal: Conversor Bin to Dec on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20" y="2276978"/>
            <a:ext cx="5124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6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2550" y="1041149"/>
            <a:ext cx="11751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Converta os números seguintes de Decimal para Binário.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77</a:t>
            </a:r>
            <a:r>
              <a:rPr lang="pt-BR" sz="2400" baseline="-25000" dirty="0"/>
              <a:t>(10)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189</a:t>
            </a:r>
            <a:r>
              <a:rPr lang="pt-BR" sz="2400" baseline="-25000" dirty="0"/>
              <a:t>(10)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234</a:t>
            </a:r>
            <a:r>
              <a:rPr lang="pt-BR" sz="2400" baseline="-25000" dirty="0"/>
              <a:t>(10)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999</a:t>
            </a:r>
            <a:r>
              <a:rPr lang="pt-BR" sz="2400" baseline="-25000" dirty="0"/>
              <a:t>(10)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325</a:t>
            </a:r>
            <a:r>
              <a:rPr lang="pt-BR" sz="2400" baseline="-25000" dirty="0"/>
              <a:t>(10)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650</a:t>
            </a:r>
            <a:r>
              <a:rPr lang="pt-BR" sz="2400" baseline="-25000" dirty="0"/>
              <a:t>(10)</a:t>
            </a:r>
            <a:r>
              <a:rPr lang="pt-BR" sz="2400" dirty="0"/>
              <a:t>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10</a:t>
            </a:r>
            <a:r>
              <a:rPr lang="pt-BR" sz="2400" baseline="-250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4432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sou eu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Técnico Eletrônico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Bacharel em Ciência da Computação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Pós Graduado em Banco de Dados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Mestre em Gestão do Conhecimento e Informática (Aplicado a Visão Computacional)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Atuação no CPS desde 2006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Aulas nas disciplinas diversas de Programação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Cursos extracurriculares em Inteligência Artificial e </a:t>
            </a:r>
            <a:r>
              <a:rPr lang="pt-BR" sz="2400" dirty="0" err="1"/>
              <a:t>IoT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3695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2550" y="1041149"/>
            <a:ext cx="11751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Converta os números seguintes de Binário para Decimal.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11001</a:t>
            </a:r>
            <a:r>
              <a:rPr lang="pt-BR" sz="2400" baseline="-25000" dirty="0"/>
              <a:t>(2)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101101011</a:t>
            </a:r>
            <a:r>
              <a:rPr lang="pt-BR" sz="2400" baseline="-25000" dirty="0"/>
              <a:t>(2)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10001111</a:t>
            </a:r>
            <a:r>
              <a:rPr lang="pt-BR" sz="2400" baseline="-25000" dirty="0"/>
              <a:t>(2)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111000</a:t>
            </a:r>
            <a:r>
              <a:rPr lang="pt-BR" sz="2400" baseline="-25000" dirty="0"/>
              <a:t>(2)</a:t>
            </a:r>
            <a:r>
              <a:rPr lang="pt-BR" sz="2400" dirty="0"/>
              <a:t>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111</a:t>
            </a:r>
            <a:r>
              <a:rPr lang="pt-BR" sz="2400" baseline="-25000" dirty="0"/>
              <a:t>(2)</a:t>
            </a:r>
            <a:r>
              <a:rPr lang="pt-BR" sz="2400" dirty="0"/>
              <a:t>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1001</a:t>
            </a:r>
            <a:r>
              <a:rPr lang="pt-BR" sz="2400" baseline="-25000" dirty="0"/>
              <a:t>(2)</a:t>
            </a:r>
            <a:r>
              <a:rPr lang="pt-BR" sz="2400" dirty="0"/>
              <a:t>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dirty="0"/>
              <a:t>10000</a:t>
            </a:r>
            <a:r>
              <a:rPr lang="pt-BR" sz="2400" baseline="-25000" dirty="0"/>
              <a:t>(2)</a:t>
            </a:r>
          </a:p>
          <a:p>
            <a:pPr algn="just"/>
            <a:endParaRPr lang="pt-BR" sz="2400" baseline="-25000" dirty="0"/>
          </a:p>
          <a:p>
            <a:pPr marL="457200" indent="-457200" algn="just">
              <a:buFont typeface="+mj-lt"/>
              <a:buAutoNum type="alphaLcParenR"/>
            </a:pPr>
            <a:endParaRPr lang="pt-BR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85757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e Bytes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390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Com certeza todos já ouviram falar nos Megabytes, Gigabytes. Esses nomes, nada mais são que </a:t>
            </a:r>
            <a:r>
              <a:rPr lang="pt-BR" sz="2400" b="1" dirty="0"/>
              <a:t>UNIDADES DE MEDIDA </a:t>
            </a:r>
            <a:r>
              <a:rPr lang="pt-BR" sz="2400" dirty="0"/>
              <a:t>para as informações que guardamos no computador, assim como temos unidades de medida de distância (metros, centímetros) e unidades de peso (quilo, grama).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Nas unidades de medida distância, a menor unidade é o milímetro e aí vamos aumentando para centímetro, decímetro, metro, decâmetro, hectômetro e quilômetro.</a:t>
            </a:r>
          </a:p>
        </p:txBody>
      </p:sp>
    </p:spTree>
    <p:extLst>
      <p:ext uri="{BB962C8B-B14F-4D97-AF65-F5344CB8AC3E}">
        <p14:creationId xmlns:p14="http://schemas.microsoft.com/office/powerpoint/2010/main" val="387711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e Bytes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No caso das unidades de medida do computador, a menor unidade de medida é o </a:t>
            </a:r>
            <a:r>
              <a:rPr lang="pt-BR" sz="2400" b="1" dirty="0"/>
              <a:t>BIT</a:t>
            </a:r>
            <a:r>
              <a:rPr lang="pt-BR" sz="2400" dirty="0"/>
              <a:t>. E na sequência temos o </a:t>
            </a:r>
            <a:r>
              <a:rPr lang="pt-BR" sz="2400" b="1" dirty="0"/>
              <a:t>Byte – um byte é formado por 8 bits</a:t>
            </a:r>
            <a:r>
              <a:rPr lang="pt-BR" sz="2400" dirty="0"/>
              <a:t>. Para terem uma ideia, para cada caractere (letra, espaço, ponto, </a:t>
            </a:r>
            <a:r>
              <a:rPr lang="pt-BR" sz="2400" dirty="0" err="1"/>
              <a:t>etc</a:t>
            </a:r>
            <a:r>
              <a:rPr lang="pt-BR" sz="2400" dirty="0"/>
              <a:t>) que inserimos no computador, ocupamos um byte.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Portanto, uma palavra com 5 letras ou um número, como 12453, ocupa 5 bytes de memória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2098930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e Bytes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4FE8D3-57AF-F1B7-8784-9FD200EE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51" y="1266770"/>
            <a:ext cx="11509916" cy="43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e Bytes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Assim sendo, para convertermos valores, devemos utilizar o esquema abaixo: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2A6B8E-B194-0B4C-E67A-446A6452F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6" y="2584219"/>
            <a:ext cx="11202107" cy="24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8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2550" y="1041149"/>
            <a:ext cx="11751399" cy="556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Imaginemos um pen-drive de 4 Gigabytes (GB),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dirty="0"/>
              <a:t>Quantos Bytes ele é capaz de armazenar?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dirty="0"/>
              <a:t>Quantos bits ele é capaz de armazenar?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dirty="0"/>
              <a:t>Quanto essa quantidade representa em </a:t>
            </a:r>
            <a:r>
              <a:rPr lang="pt-BR" sz="2400" dirty="0" err="1"/>
              <a:t>Terabyte</a:t>
            </a:r>
            <a:r>
              <a:rPr lang="pt-BR" sz="2400" dirty="0"/>
              <a:t> (TB)?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t-BR" sz="2400" dirty="0"/>
              <a:t>Um documento de 37 Bytes possui quantos bits?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pt-BR" sz="2400" dirty="0"/>
              <a:t>Quantos documentos de 2 Megabytes (MB) podem ser armazenados num pen drive de 2 Gigabytes (GB)?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pt-BR" sz="2400" dirty="0"/>
              <a:t>Um disquete pode armazenar até cerca de 1,4 </a:t>
            </a:r>
            <a:r>
              <a:rPr lang="pt-BR" sz="2400" dirty="0" err="1"/>
              <a:t>Mbytes</a:t>
            </a:r>
            <a:r>
              <a:rPr lang="pt-BR" sz="2400" dirty="0"/>
              <a:t>. Tirei 3 fotos que, salvas em formato compactado ficaram com tamanhos de 400 </a:t>
            </a:r>
            <a:r>
              <a:rPr lang="pt-BR" sz="2400" dirty="0" err="1"/>
              <a:t>Kbytes</a:t>
            </a:r>
            <a:r>
              <a:rPr lang="pt-BR" sz="2400" dirty="0"/>
              <a:t>, 500 </a:t>
            </a:r>
            <a:r>
              <a:rPr lang="pt-BR" sz="2400" dirty="0" err="1"/>
              <a:t>Kbytes</a:t>
            </a:r>
            <a:r>
              <a:rPr lang="pt-BR" sz="2400" dirty="0"/>
              <a:t> e 250 </a:t>
            </a:r>
            <a:r>
              <a:rPr lang="pt-BR" sz="2400" dirty="0" err="1"/>
              <a:t>Kbytes</a:t>
            </a:r>
            <a:r>
              <a:rPr lang="pt-BR" sz="2400" dirty="0"/>
              <a:t>. Todas as fotos caberão no disquete? Porque?</a:t>
            </a:r>
          </a:p>
        </p:txBody>
      </p:sp>
    </p:spTree>
    <p:extLst>
      <p:ext uri="{BB962C8B-B14F-4D97-AF65-F5344CB8AC3E}">
        <p14:creationId xmlns:p14="http://schemas.microsoft.com/office/powerpoint/2010/main" val="462510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2550" y="1041149"/>
            <a:ext cx="11751399" cy="390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Faça esse experimento: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Abra o </a:t>
            </a:r>
            <a:r>
              <a:rPr lang="pt-BR" sz="2400" b="1" dirty="0"/>
              <a:t>Bloco de Notas</a:t>
            </a:r>
            <a:r>
              <a:rPr lang="pt-BR" sz="2400" dirty="0"/>
              <a:t> e insira a frase: </a:t>
            </a:r>
            <a:r>
              <a:rPr lang="pt-BR" sz="2400" b="1" dirty="0"/>
              <a:t>Boa tarde!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Salve o arquivo no disco com o nome de </a:t>
            </a:r>
            <a:r>
              <a:rPr lang="pt-BR" sz="2400" b="1" dirty="0"/>
              <a:t>curso.txt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Utilize o Explorer e veja o tamanho do arquivo. Você irá descobrir que o arquivo ocupa um espaço de ____ bytes, __ byte(s) para cada caractere.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Adicione seu nome ao final da sentença e salve novamente, o tamanho do arquivo irá subir para o número referente de____ bytes.</a:t>
            </a:r>
          </a:p>
        </p:txBody>
      </p:sp>
    </p:spTree>
    <p:extLst>
      <p:ext uri="{BB962C8B-B14F-4D97-AF65-F5344CB8AC3E}">
        <p14:creationId xmlns:p14="http://schemas.microsoft.com/office/powerpoint/2010/main" val="42597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Ementa da Disciplina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0300" y="858198"/>
            <a:ext cx="11751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Princípios de sistemas computacionais, representação binária, memória e endereçamento, compiladores.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Tipos de dados básicos e representações gráficas dos principais comandos nas linguagens procedurais.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Conceitos básicos sobre algoritmos e métodos para sua construção.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Tipos de dados e variáveis.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Operadores lógicos.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Estruturas fundamentais de programas: sequencial, condicional e com repetição.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Estilo de codificação, </a:t>
            </a:r>
            <a:r>
              <a:rPr lang="pt-BR" sz="2400" dirty="0" err="1"/>
              <a:t>identação</a:t>
            </a:r>
            <a:r>
              <a:rPr lang="pt-BR" sz="2400" dirty="0"/>
              <a:t>, legibilidade, comentários.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Testes de mesa e unitários.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Funções.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Variáveis compostas homogêneas: vetores e matrizes.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Conceitos de controle de versão e gestão de código fonte; Criação de repositórios locais e remotos; Envio (</a:t>
            </a:r>
            <a:r>
              <a:rPr lang="pt-BR" sz="2400" dirty="0" err="1"/>
              <a:t>Commit</a:t>
            </a:r>
            <a:r>
              <a:rPr lang="pt-BR" sz="2400" dirty="0"/>
              <a:t>) e resgate de versões, </a:t>
            </a:r>
            <a:r>
              <a:rPr lang="pt-BR" sz="2400" dirty="0" err="1"/>
              <a:t>Checkin</a:t>
            </a:r>
            <a:r>
              <a:rPr lang="pt-BR" sz="2400" dirty="0"/>
              <a:t> e </a:t>
            </a:r>
            <a:r>
              <a:rPr lang="pt-BR" sz="2400" dirty="0" err="1"/>
              <a:t>Checkout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17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Avaliações e Trabalhos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P1</a:t>
            </a:r>
            <a:r>
              <a:rPr lang="pt-BR" sz="2400" dirty="0"/>
              <a:t>: 26/09/2023</a:t>
            </a:r>
          </a:p>
          <a:p>
            <a:pPr algn="just"/>
            <a:r>
              <a:rPr lang="pt-BR" sz="2400" dirty="0"/>
              <a:t>Avaliação Prática em Laboratório de Informática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P2</a:t>
            </a:r>
            <a:r>
              <a:rPr lang="pt-BR" sz="2400" dirty="0"/>
              <a:t>: 21/11/2023</a:t>
            </a:r>
          </a:p>
          <a:p>
            <a:pPr algn="just"/>
            <a:r>
              <a:rPr lang="pt-BR" sz="2400" dirty="0"/>
              <a:t>Avaliação Prática em Laboratório de Informática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P3</a:t>
            </a:r>
            <a:r>
              <a:rPr lang="pt-BR" sz="2400" dirty="0"/>
              <a:t>: 05/12/2023</a:t>
            </a:r>
          </a:p>
          <a:p>
            <a:pPr algn="just"/>
            <a:r>
              <a:rPr lang="pt-BR" sz="2400" dirty="0"/>
              <a:t>Avaliação Prática em Laboratório de Informática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T</a:t>
            </a:r>
            <a:r>
              <a:rPr lang="pt-BR" sz="2400" dirty="0"/>
              <a:t>: Trabalhos e atividades</a:t>
            </a:r>
          </a:p>
          <a:p>
            <a:pPr algn="just"/>
            <a:r>
              <a:rPr lang="pt-BR" sz="2400" dirty="0"/>
              <a:t>Conjunto de Atividades solicitadas durante o semestre letivo somadas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sz="2400" b="1" dirty="0"/>
              <a:t>Composição das Notas:</a:t>
            </a:r>
          </a:p>
          <a:p>
            <a:pPr algn="just"/>
            <a:r>
              <a:rPr lang="pt-BR" sz="2400" dirty="0"/>
              <a:t>P1 </a:t>
            </a:r>
            <a:r>
              <a:rPr lang="pt-BR" sz="2400" dirty="0">
                <a:sym typeface="Wingdings" panose="05000000000000000000" pitchFamily="2" charset="2"/>
              </a:rPr>
              <a:t> 35%</a:t>
            </a:r>
          </a:p>
          <a:p>
            <a:pPr algn="just"/>
            <a:r>
              <a:rPr lang="pt-BR" sz="2400" dirty="0">
                <a:sym typeface="Wingdings" panose="05000000000000000000" pitchFamily="2" charset="2"/>
              </a:rPr>
              <a:t>P2  35%</a:t>
            </a:r>
          </a:p>
          <a:p>
            <a:pPr algn="just"/>
            <a:r>
              <a:rPr lang="pt-BR" sz="2400" dirty="0">
                <a:sym typeface="Wingdings" panose="05000000000000000000" pitchFamily="2" charset="2"/>
              </a:rPr>
              <a:t>T  30%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36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e recursos para as aulas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GITHUB: </a:t>
            </a:r>
            <a:r>
              <a:rPr lang="pt-BR" sz="2400" dirty="0">
                <a:hlinkClick r:id="rId2"/>
              </a:rPr>
              <a:t>https://github.com/ProfAndersonVanin/FATEC-IAL010-Algoritmos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EMAIL: </a:t>
            </a:r>
            <a:r>
              <a:rPr lang="pt-BR" sz="2400" dirty="0">
                <a:hlinkClick r:id="rId3"/>
              </a:rPr>
              <a:t>anderson.vanin@fatec.sp.gov.br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63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 da computação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u="sng" dirty="0">
                <a:solidFill>
                  <a:srgbClr val="FF0000"/>
                </a:solidFill>
              </a:rPr>
              <a:t>A primeira geração </a:t>
            </a:r>
            <a:r>
              <a:rPr lang="pt-BR" sz="2400" dirty="0"/>
              <a:t>de computadores tem como caraterística principal a utilização de </a:t>
            </a:r>
            <a:r>
              <a:rPr lang="pt-BR" sz="2400" b="1" dirty="0">
                <a:solidFill>
                  <a:srgbClr val="FF0000"/>
                </a:solidFill>
              </a:rPr>
              <a:t>válvulas</a:t>
            </a:r>
            <a:r>
              <a:rPr lang="pt-BR" sz="2400" dirty="0"/>
              <a:t>. Válvulas são como pequenas lâmpadas que acendiam ou apagavam conforme a programação. O grande problema da sua utilização era o aquecimento, pois, devido a este fato, costumavam queimar com facilidade. O primeiro computador a utilizar válvulas foi o </a:t>
            </a:r>
            <a:r>
              <a:rPr lang="pt-BR" sz="2400" b="1" dirty="0">
                <a:solidFill>
                  <a:srgbClr val="FF0000"/>
                </a:solidFill>
              </a:rPr>
              <a:t>ENIAC</a:t>
            </a:r>
            <a:r>
              <a:rPr lang="pt-BR" sz="2400" dirty="0"/>
              <a:t>, projetado e construído pela Universidade da Pensilvânia (HENNESSY, J. L.; PATTERSON, D. A, 2011). Era um computador utilizado pelo exército americano para o cálculo de balísticas, pesava cerca de 30 toneladas e utilizava 18.000 válvulas. </a:t>
            </a:r>
          </a:p>
          <a:p>
            <a:pPr algn="just"/>
            <a:endParaRPr lang="pt-BR" sz="2400" dirty="0"/>
          </a:p>
        </p:txBody>
      </p:sp>
      <p:pic>
        <p:nvPicPr>
          <p:cNvPr id="1026" name="Picture 2" descr="De Boa na Rede: Válvulas e a Primeira Geração de Computad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08" y="4128554"/>
            <a:ext cx="3565400" cy="230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 ENIAC ao notebook: confira a evolução dos computadores nas últimas  décad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62" y="4128554"/>
            <a:ext cx="3069125" cy="230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 da computação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utilização de válvulas não era interessante, visto que o computador não tinha uma forma de armazenamento para programa e dados. Em 1946, </a:t>
            </a:r>
            <a:r>
              <a:rPr lang="pt-BR" sz="2400" b="1" dirty="0">
                <a:solidFill>
                  <a:srgbClr val="FF0000"/>
                </a:solidFill>
              </a:rPr>
              <a:t>Von Neumann</a:t>
            </a:r>
            <a:r>
              <a:rPr lang="pt-BR" sz="2400" dirty="0"/>
              <a:t> iniciou um projeto de um computador de programa armazenado, conhecido como computador IAS, em Princeton </a:t>
            </a:r>
            <a:r>
              <a:rPr lang="pt-BR" sz="2400" dirty="0" err="1"/>
              <a:t>Institute</a:t>
            </a:r>
            <a:r>
              <a:rPr lang="pt-BR" sz="2400" dirty="0"/>
              <a:t> for </a:t>
            </a:r>
            <a:r>
              <a:rPr lang="pt-BR" sz="2400" dirty="0" err="1"/>
              <a:t>Advanced</a:t>
            </a:r>
            <a:r>
              <a:rPr lang="pt-BR" sz="2400" dirty="0"/>
              <a:t> </a:t>
            </a:r>
            <a:r>
              <a:rPr lang="pt-BR" sz="2400" dirty="0" err="1"/>
              <a:t>Studies</a:t>
            </a:r>
            <a:r>
              <a:rPr lang="pt-BR" sz="2400" dirty="0"/>
              <a:t> (DELGADO; RIBEIRO, 2009).</a:t>
            </a:r>
          </a:p>
        </p:txBody>
      </p:sp>
      <p:pic>
        <p:nvPicPr>
          <p:cNvPr id="2050" name="Picture 2" descr="Arquitetura de von Neumann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27" y="2825650"/>
            <a:ext cx="2595258" cy="338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62550" y="2994371"/>
            <a:ext cx="66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Embora não concluído antes de 1952, </a:t>
            </a:r>
            <a:r>
              <a:rPr lang="pt-BR" sz="2400" b="1" dirty="0">
                <a:solidFill>
                  <a:srgbClr val="FF0000"/>
                </a:solidFill>
              </a:rPr>
              <a:t>o modelo de computador IAS é o protótipo de todos os computadores de uso geral</a:t>
            </a:r>
            <a:r>
              <a:rPr lang="pt-BR" sz="2400" dirty="0"/>
              <a:t>. O conceito da </a:t>
            </a:r>
            <a:r>
              <a:rPr lang="pt-BR" sz="2400" b="1" dirty="0">
                <a:solidFill>
                  <a:srgbClr val="FF0000"/>
                </a:solidFill>
              </a:rPr>
              <a:t>Máquina De Von Neumann</a:t>
            </a:r>
            <a:r>
              <a:rPr lang="pt-BR" sz="2400" dirty="0"/>
              <a:t> trouxe a possibilidade de buscar instruções lendo-as da memória, utilizando um programa criado ou alterado podendo definir os valores de uma parte da memória.</a:t>
            </a:r>
          </a:p>
        </p:txBody>
      </p:sp>
    </p:spTree>
    <p:extLst>
      <p:ext uri="{BB962C8B-B14F-4D97-AF65-F5344CB8AC3E}">
        <p14:creationId xmlns:p14="http://schemas.microsoft.com/office/powerpoint/2010/main" val="270986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 da computação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1" y="1041149"/>
            <a:ext cx="5833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Conforme Monteiro (2007), esse tipo de computador tinha: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Uma memória principal (</a:t>
            </a:r>
            <a:r>
              <a:rPr lang="pt-BR" sz="2400" b="1" dirty="0"/>
              <a:t>MP</a:t>
            </a:r>
            <a:r>
              <a:rPr lang="pt-BR" sz="2400" dirty="0"/>
              <a:t>), para armazenar dados e instruções;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Unidade lógica e aritmética (</a:t>
            </a:r>
            <a:r>
              <a:rPr lang="pt-BR" sz="2400" b="1" dirty="0"/>
              <a:t>ULA</a:t>
            </a:r>
            <a:r>
              <a:rPr lang="pt-BR" sz="2400" dirty="0"/>
              <a:t>) para realização de operações;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Uma unidade de controle (</a:t>
            </a:r>
            <a:r>
              <a:rPr lang="pt-BR" sz="2400" b="1" dirty="0"/>
              <a:t>UC</a:t>
            </a:r>
            <a:r>
              <a:rPr lang="pt-BR" sz="2400" dirty="0"/>
              <a:t>), para interpretar as instruções na memória e fazer com que fossem executadas;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Uma unidade de Entrada e Saída (</a:t>
            </a:r>
            <a:r>
              <a:rPr lang="pt-BR" sz="2400" b="1" dirty="0"/>
              <a:t>E/S</a:t>
            </a:r>
            <a:r>
              <a:rPr lang="pt-BR" sz="2400" dirty="0"/>
              <a:t>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551" y="898377"/>
            <a:ext cx="5833449" cy="56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 da computação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1" y="1041149"/>
            <a:ext cx="6585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u="sng" dirty="0">
                <a:solidFill>
                  <a:srgbClr val="FF0000"/>
                </a:solidFill>
              </a:rPr>
              <a:t>A segunda geração</a:t>
            </a:r>
            <a:r>
              <a:rPr lang="pt-BR" sz="2400" dirty="0"/>
              <a:t> de computadores é marcada pela substituição das válvulas pelo uso de </a:t>
            </a:r>
            <a:r>
              <a:rPr lang="pt-BR" sz="2400" b="1" dirty="0">
                <a:solidFill>
                  <a:srgbClr val="FF0000"/>
                </a:solidFill>
              </a:rPr>
              <a:t>transistores</a:t>
            </a:r>
            <a:r>
              <a:rPr lang="pt-BR" sz="2400" dirty="0"/>
              <a:t>. Com a utilização dessa nova tecnologia, o computador obteve alguns avanços, visto que o transistor é menor, mais barato e dissipa menos calor que uma válvula. Essa geração também foi caracterizada pela inicialização de </a:t>
            </a:r>
            <a:r>
              <a:rPr lang="pt-BR" sz="2400" b="1" dirty="0">
                <a:solidFill>
                  <a:srgbClr val="FF0000"/>
                </a:solidFill>
              </a:rPr>
              <a:t>unidades lógicas e aritméticas</a:t>
            </a:r>
            <a:r>
              <a:rPr lang="pt-BR" sz="2400" dirty="0"/>
              <a:t> mais complexas, utilização de </a:t>
            </a:r>
            <a:r>
              <a:rPr lang="pt-BR" sz="2400" b="1" dirty="0">
                <a:solidFill>
                  <a:srgbClr val="FF0000"/>
                </a:solidFill>
              </a:rPr>
              <a:t>linguagens de programação de alto nível1</a:t>
            </a:r>
            <a:r>
              <a:rPr lang="pt-BR" sz="2400" dirty="0"/>
              <a:t> e a possibilidade de um </a:t>
            </a:r>
            <a:r>
              <a:rPr lang="pt-BR" sz="2400" b="1" dirty="0">
                <a:solidFill>
                  <a:srgbClr val="FF0000"/>
                </a:solidFill>
              </a:rPr>
              <a:t>software como um sistema computacional</a:t>
            </a:r>
            <a:r>
              <a:rPr lang="pt-BR" sz="2400" dirty="0"/>
              <a:t> (HARRIS; HARRIS, 2012).</a:t>
            </a:r>
          </a:p>
        </p:txBody>
      </p:sp>
      <p:pic>
        <p:nvPicPr>
          <p:cNvPr id="3074" name="Picture 2" descr="TRANSISTOR TL431ACZ TO-9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20" y="1365140"/>
            <a:ext cx="4127720" cy="41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015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BC9B84"/>
      </a:accent1>
      <a:accent2>
        <a:srgbClr val="ABA175"/>
      </a:accent2>
      <a:accent3>
        <a:srgbClr val="9BA57D"/>
      </a:accent3>
      <a:accent4>
        <a:srgbClr val="88AC75"/>
      </a:accent4>
      <a:accent5>
        <a:srgbClr val="81AC84"/>
      </a:accent5>
      <a:accent6>
        <a:srgbClr val="77AE92"/>
      </a:accent6>
      <a:hlink>
        <a:srgbClr val="5986A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1050</TotalTime>
  <Words>1872</Words>
  <Application>Microsoft Office PowerPoint</Application>
  <PresentationFormat>Widescreen</PresentationFormat>
  <Paragraphs>157</Paragraphs>
  <Slides>26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Neue Haas Grotesk Text Pro</vt:lpstr>
      <vt:lpstr>Verdana</vt:lpstr>
      <vt:lpstr>AccentBoxVTI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IAL-010 - Algoritmos e Lógica de Programação</dc:title>
  <dc:creator>Anderson Vanin</dc:creator>
  <cp:lastModifiedBy>ANDERSON SILVA VANIN</cp:lastModifiedBy>
  <cp:revision>74</cp:revision>
  <dcterms:created xsi:type="dcterms:W3CDTF">2023-03-11T15:22:10Z</dcterms:created>
  <dcterms:modified xsi:type="dcterms:W3CDTF">2023-08-07T21:23:55Z</dcterms:modified>
</cp:coreProperties>
</file>