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7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EBE72-C9BB-479C-9A87-C113F06AEAB4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637AD-DF9B-4BFE-97B2-D1D07385B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3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31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2B6C707F-45AE-CE30-66C6-C3DDF1F2D1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E1EE714D-C0C1-438C-E341-CF1C8C78436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56" r:id="rId9"/>
    <p:sldLayoutId id="2147483752" r:id="rId10"/>
    <p:sldLayoutId id="2147483753" r:id="rId11"/>
    <p:sldLayoutId id="2147483754" r:id="rId12"/>
    <p:sldLayoutId id="2147483755" r:id="rId13"/>
    <p:sldLayoutId id="21474837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6681457" y="5019805"/>
            <a:ext cx="4579443" cy="1489637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DE SOFTWARE MULTIPLATAFORMA</a:t>
            </a:r>
          </a:p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Disciplina: </a:t>
            </a:r>
            <a:r>
              <a:rPr lang="pt-BR" sz="1000" b="1" dirty="0"/>
              <a:t>IBD-016 – BANCO DE DADOS - NÃO RELACIONAL</a:t>
            </a:r>
            <a:endParaRPr lang="pt-BR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02: Introdução aos conceitos de Data Warehouse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17/08/2023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Me. Anderson Silva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Vanin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17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Comparativo com BD operacional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24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Algumas diferenças adicionais do Data Warehouse para um BD operacional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Permitem a redundância de dados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Buscas complexas e ad hoc (personalizadas pelo usuário)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Modelagem de dados 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281822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Data Warehouse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D6223C-206E-09D4-FF55-5B494C7B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60" y="858198"/>
            <a:ext cx="9974762" cy="56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9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Data Warehouse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3BCDD2-0785-E2E0-7FB9-4DA6EFF6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7" y="1044256"/>
            <a:ext cx="10798560" cy="54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Data Warehouse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24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err="1"/>
              <a:t>Extraction</a:t>
            </a:r>
            <a:r>
              <a:rPr lang="pt-BR" sz="2400" b="1" dirty="0"/>
              <a:t>, </a:t>
            </a:r>
            <a:r>
              <a:rPr lang="pt-BR" sz="2400" b="1" dirty="0" err="1"/>
              <a:t>Transformation</a:t>
            </a:r>
            <a:r>
              <a:rPr lang="pt-BR" sz="2400" b="1" dirty="0"/>
              <a:t> </a:t>
            </a:r>
            <a:r>
              <a:rPr lang="pt-BR" sz="2400" b="1" dirty="0" err="1"/>
              <a:t>and</a:t>
            </a:r>
            <a:r>
              <a:rPr lang="pt-BR" sz="2400" b="1" dirty="0"/>
              <a:t> </a:t>
            </a:r>
            <a:r>
              <a:rPr lang="pt-BR" sz="2400" b="1" dirty="0" err="1"/>
              <a:t>Load</a:t>
            </a:r>
            <a:endParaRPr lang="pt-BR" sz="24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Consiste da integração e limpeza dos dados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Integração: consolidação dos dados de diversas origens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Limpeza: rejeição de valores inválidos</a:t>
            </a:r>
          </a:p>
        </p:txBody>
      </p:sp>
    </p:spTree>
    <p:extLst>
      <p:ext uri="{BB962C8B-B14F-4D97-AF65-F5344CB8AC3E}">
        <p14:creationId xmlns:p14="http://schemas.microsoft.com/office/powerpoint/2010/main" val="61786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Data Warehouse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err="1"/>
              <a:t>Extraction</a:t>
            </a:r>
            <a:r>
              <a:rPr lang="pt-BR" sz="2400" b="1" dirty="0"/>
              <a:t>, </a:t>
            </a:r>
            <a:r>
              <a:rPr lang="pt-BR" sz="2400" b="1" dirty="0" err="1"/>
              <a:t>Transformation</a:t>
            </a:r>
            <a:r>
              <a:rPr lang="pt-BR" sz="2400" b="1" dirty="0"/>
              <a:t> </a:t>
            </a:r>
            <a:r>
              <a:rPr lang="pt-BR" sz="2400" b="1" dirty="0" err="1"/>
              <a:t>and</a:t>
            </a:r>
            <a:r>
              <a:rPr lang="pt-BR" sz="2400" b="1" dirty="0"/>
              <a:t> </a:t>
            </a:r>
            <a:r>
              <a:rPr lang="pt-BR" sz="2400" b="1" dirty="0" err="1"/>
              <a:t>Load</a:t>
            </a:r>
            <a:endParaRPr lang="pt-BR" sz="24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processos ETL consomem 70% do tempo de desenvolvimento em um projeto de DW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Estes processos são específicos para cada organização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Opcionalmente, pode-se ter uma segunda área intermediária, chamada </a:t>
            </a:r>
            <a:r>
              <a:rPr lang="pt-BR" sz="2400" dirty="0" err="1"/>
              <a:t>Operational</a:t>
            </a:r>
            <a:r>
              <a:rPr lang="pt-BR" sz="2400" dirty="0"/>
              <a:t> Data Store (ODS)</a:t>
            </a:r>
          </a:p>
        </p:txBody>
      </p:sp>
    </p:spTree>
    <p:extLst>
      <p:ext uri="{BB962C8B-B14F-4D97-AF65-F5344CB8AC3E}">
        <p14:creationId xmlns:p14="http://schemas.microsoft.com/office/powerpoint/2010/main" val="199401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Data Warehouse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68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err="1"/>
              <a:t>Extraction</a:t>
            </a:r>
            <a:r>
              <a:rPr lang="pt-BR" sz="2400" b="1" dirty="0"/>
              <a:t>, </a:t>
            </a:r>
            <a:r>
              <a:rPr lang="pt-BR" sz="2400" b="1" dirty="0" err="1"/>
              <a:t>Transformation</a:t>
            </a:r>
            <a:r>
              <a:rPr lang="pt-BR" sz="2400" b="1" dirty="0"/>
              <a:t> </a:t>
            </a:r>
            <a:r>
              <a:rPr lang="pt-BR" sz="2400" b="1" dirty="0" err="1"/>
              <a:t>and</a:t>
            </a:r>
            <a:r>
              <a:rPr lang="pt-BR" sz="2400" b="1" dirty="0"/>
              <a:t> </a:t>
            </a:r>
            <a:r>
              <a:rPr lang="pt-BR" sz="2400" b="1" dirty="0" err="1"/>
              <a:t>Load</a:t>
            </a:r>
            <a:endParaRPr lang="pt-BR" sz="24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Carga – receber os dados de diversos Sistemas de Processamento de Transações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2FE58B-F593-0BDB-8835-78FC1BEE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2735170"/>
            <a:ext cx="8054546" cy="37878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79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Data Warehouse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79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err="1"/>
              <a:t>Extraction</a:t>
            </a:r>
            <a:r>
              <a:rPr lang="pt-BR" sz="2400" b="1" dirty="0"/>
              <a:t>, </a:t>
            </a:r>
            <a:r>
              <a:rPr lang="pt-BR" sz="2400" b="1" dirty="0" err="1"/>
              <a:t>Transformation</a:t>
            </a:r>
            <a:r>
              <a:rPr lang="pt-BR" sz="2400" b="1" dirty="0"/>
              <a:t> </a:t>
            </a:r>
            <a:r>
              <a:rPr lang="pt-BR" sz="2400" b="1" dirty="0" err="1"/>
              <a:t>and</a:t>
            </a:r>
            <a:r>
              <a:rPr lang="pt-BR" sz="2400" b="1" dirty="0"/>
              <a:t> </a:t>
            </a:r>
            <a:r>
              <a:rPr lang="pt-BR" sz="2400" b="1" dirty="0" err="1"/>
              <a:t>Load</a:t>
            </a:r>
            <a:endParaRPr lang="pt-BR" sz="24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Transformação e integração - processo de formatação e modificação de dados extraídos de várias origens para transformá-los em informações úteis ao Data Warehouse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dados de origem são consistentes mas apresentados de diferentes formas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B7A10E-5A11-2F64-0FBF-D5580875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48" y="4021917"/>
            <a:ext cx="9050386" cy="21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4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Data Warehouse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13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 err="1"/>
              <a:t>Extraction</a:t>
            </a:r>
            <a:r>
              <a:rPr lang="pt-BR" sz="2400" b="1" dirty="0"/>
              <a:t>, </a:t>
            </a:r>
            <a:r>
              <a:rPr lang="pt-BR" sz="2400" b="1" dirty="0" err="1"/>
              <a:t>Transformation</a:t>
            </a:r>
            <a:r>
              <a:rPr lang="pt-BR" sz="2400" b="1" dirty="0"/>
              <a:t> </a:t>
            </a:r>
            <a:r>
              <a:rPr lang="pt-BR" sz="2400" b="1" dirty="0" err="1"/>
              <a:t>and</a:t>
            </a:r>
            <a:r>
              <a:rPr lang="pt-BR" sz="2400" b="1" dirty="0"/>
              <a:t> </a:t>
            </a:r>
            <a:r>
              <a:rPr lang="pt-BR" sz="2400" b="1" dirty="0" err="1"/>
              <a:t>Load</a:t>
            </a:r>
            <a:endParaRPr lang="pt-BR" sz="24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Transformação e integração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FBD6CC-7557-81E7-C31C-4BE134BD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38" y="2158415"/>
            <a:ext cx="870279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4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de Data Warehouse – Data Mart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24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Data Mart - Subconjunto lógico de um Data Warehouse, um Data Warehouse setorial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Geralmente descritos como um subconjunto dos dados contidos em um Data Warehouse extraído para um ambiente separado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E30F84-FC3A-A685-9844-EA8E3CD9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04" y="3429000"/>
            <a:ext cx="5197290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de Data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68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Arquitetura global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Utiliza um repositório comum de dados, integrado, utilizado por toda a organização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12F744-5717-1747-0075-05567DFA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50" y="2915345"/>
            <a:ext cx="9215737" cy="31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2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Warehouse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Definição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Ambiente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Ferramentas ETL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Data </a:t>
            </a:r>
            <a:r>
              <a:rPr lang="pt-BR" sz="2400" dirty="0" err="1"/>
              <a:t>Marts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Arquiteturas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Global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Data </a:t>
            </a:r>
            <a:r>
              <a:rPr lang="pt-BR" sz="2400" dirty="0" err="1"/>
              <a:t>Marts</a:t>
            </a:r>
            <a:r>
              <a:rPr lang="pt-BR" sz="2400" dirty="0"/>
              <a:t> independentes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Data </a:t>
            </a:r>
            <a:r>
              <a:rPr lang="pt-BR" sz="2400" dirty="0" err="1"/>
              <a:t>Marts</a:t>
            </a:r>
            <a:r>
              <a:rPr lang="pt-BR" sz="2400" dirty="0"/>
              <a:t> integrados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Implementação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Top Down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Botton </a:t>
            </a:r>
            <a:r>
              <a:rPr lang="pt-BR" sz="2400" dirty="0" err="1"/>
              <a:t>up</a:t>
            </a: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Combinada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Metadados</a:t>
            </a:r>
          </a:p>
        </p:txBody>
      </p:sp>
    </p:spTree>
    <p:extLst>
      <p:ext uri="{BB962C8B-B14F-4D97-AF65-F5344CB8AC3E}">
        <p14:creationId xmlns:p14="http://schemas.microsoft.com/office/powerpoint/2010/main" val="73695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de Data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68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Arquitetura de data </a:t>
            </a:r>
            <a:r>
              <a:rPr lang="pt-BR" sz="2400" b="1" dirty="0" err="1"/>
              <a:t>marts</a:t>
            </a:r>
            <a:r>
              <a:rPr lang="pt-BR" sz="2400" b="1" dirty="0"/>
              <a:t> independentes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Possui um data </a:t>
            </a:r>
            <a:r>
              <a:rPr lang="pt-BR" sz="2400" dirty="0" err="1"/>
              <a:t>mart</a:t>
            </a:r>
            <a:r>
              <a:rPr lang="pt-BR" sz="2400" dirty="0"/>
              <a:t> para atender a cada departamento em específico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Não se tem acesso aos data </a:t>
            </a:r>
            <a:r>
              <a:rPr lang="pt-BR" sz="2400" dirty="0" err="1"/>
              <a:t>marts</a:t>
            </a:r>
            <a:r>
              <a:rPr lang="pt-BR" sz="2400" dirty="0"/>
              <a:t> de outros departamentos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BAB5C8-AC85-B452-7521-04DD92BB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77" y="2913922"/>
            <a:ext cx="9765646" cy="30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6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de Data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24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Arquitetura de data </a:t>
            </a:r>
            <a:r>
              <a:rPr lang="pt-BR" sz="2400" b="1" dirty="0" err="1"/>
              <a:t>marts</a:t>
            </a:r>
            <a:r>
              <a:rPr lang="pt-BR" sz="2400" b="1" dirty="0"/>
              <a:t> integrados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Possui um data </a:t>
            </a:r>
            <a:r>
              <a:rPr lang="pt-BR" sz="2400" dirty="0" err="1"/>
              <a:t>mart</a:t>
            </a:r>
            <a:r>
              <a:rPr lang="pt-BR" sz="2400" dirty="0"/>
              <a:t> para atender a cada departamento em específico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dados são compartilhados entre os data </a:t>
            </a:r>
            <a:r>
              <a:rPr lang="pt-BR" sz="2400" dirty="0" err="1"/>
              <a:t>marts</a:t>
            </a:r>
            <a:r>
              <a:rPr lang="pt-BR" sz="2400" dirty="0"/>
              <a:t> de diferentes departamentos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241CEA-C924-CF1E-203A-73491731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84" y="3428162"/>
            <a:ext cx="8787562" cy="29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5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 de Data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390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Abordagem Top-</a:t>
            </a:r>
            <a:r>
              <a:rPr lang="pt-BR" sz="2400" b="1" dirty="0" err="1"/>
              <a:t>down</a:t>
            </a:r>
            <a:endParaRPr lang="pt-BR" sz="2400" b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modo como os dados serão armazenados e consultados nasce do DW e posteriormente são distribuídos entre os Data </a:t>
            </a:r>
            <a:r>
              <a:rPr lang="pt-BR" sz="2400" dirty="0" err="1"/>
              <a:t>Marts</a:t>
            </a:r>
            <a:endParaRPr lang="pt-BR" sz="24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Tem objetivo de atender às necessidades da organização como um todo e não departamentos isolados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Modelo mais comum de implementação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Demorada implementação e resultado apenas a longo prazo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9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 de Data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79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Abordagem </a:t>
            </a:r>
            <a:r>
              <a:rPr lang="pt-BR" sz="2400" b="1" dirty="0" err="1"/>
              <a:t>Bottom-up</a:t>
            </a:r>
            <a:endParaRPr lang="pt-BR" sz="2400" b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Parte dos Data </a:t>
            </a:r>
            <a:r>
              <a:rPr lang="pt-BR" sz="2400" dirty="0" err="1"/>
              <a:t>Marts</a:t>
            </a:r>
            <a:r>
              <a:rPr lang="pt-BR" sz="2400" dirty="0"/>
              <a:t> até compor o DW por completo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Maior dificuldade na padronização dos dados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Implementação mais rápida e manutenção mais fácil devido ao menor tamanho das partes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4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 de Data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445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Abordagem Combinada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Combina características de ambas abordagens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Planejamento geral da estruturação do DW para toda a organização (conforme Top-</a:t>
            </a:r>
            <a:r>
              <a:rPr lang="pt-BR" sz="2400" dirty="0" err="1"/>
              <a:t>down</a:t>
            </a:r>
            <a:r>
              <a:rPr lang="pt-BR" sz="2400" dirty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Desenvolvimento dos data </a:t>
            </a:r>
            <a:r>
              <a:rPr lang="pt-BR" sz="2400" dirty="0" err="1"/>
              <a:t>marts</a:t>
            </a:r>
            <a:r>
              <a:rPr lang="pt-BR" sz="2400" dirty="0"/>
              <a:t> de forma graduada, apresentando funcionalidades parciais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 criação de cada data </a:t>
            </a:r>
            <a:r>
              <a:rPr lang="pt-BR" sz="2400" dirty="0" err="1"/>
              <a:t>mart</a:t>
            </a:r>
            <a:r>
              <a:rPr lang="pt-BR" sz="2400" dirty="0"/>
              <a:t> é padronizada para facilitar a integração dos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67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24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“Dados sobre dados”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Possuem papel de grande importância nos DW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Especialmente na fase de desenvolvimento, onde especificam os dados de variadas fontes..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FE5F8B-3B70-5CB9-930A-10E67B5CFDC9}"/>
              </a:ext>
            </a:extLst>
          </p:cNvPr>
          <p:cNvSpPr/>
          <p:nvPr/>
        </p:nvSpPr>
        <p:spPr>
          <a:xfrm>
            <a:off x="9144000" y="6042991"/>
            <a:ext cx="168965" cy="16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35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79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 informação é o melhor recurso do qual empresas podem dispor para tomar decisões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Obtida analisando históricos sobre vendas, clientes, produtos, </a:t>
            </a:r>
            <a:r>
              <a:rPr lang="pt-BR" sz="2400" dirty="0" err="1"/>
              <a:t>etc</a:t>
            </a:r>
            <a:endParaRPr lang="pt-B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Dados conflitantes de fontes diversas podem gerar informações desencontradas</a:t>
            </a:r>
          </a:p>
        </p:txBody>
      </p:sp>
    </p:spTree>
    <p:extLst>
      <p:ext uri="{BB962C8B-B14F-4D97-AF65-F5344CB8AC3E}">
        <p14:creationId xmlns:p14="http://schemas.microsoft.com/office/powerpoint/2010/main" val="343900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501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 quantidade de dados a serem considerados cresce com a expansão do negócio e com o passar do tempo...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Data </a:t>
            </a:r>
            <a:r>
              <a:rPr lang="pt-BR" sz="2400" dirty="0" err="1"/>
              <a:t>Warehouses</a:t>
            </a:r>
            <a:r>
              <a:rPr lang="pt-BR" sz="2400" dirty="0"/>
              <a:t> auxiliam a resolver esses problemas ao prover montantes gigantescos de dados temporais integrados para posterior análise!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C10334-22B7-4B4A-538D-B1F14CC2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182" y="2242190"/>
            <a:ext cx="2821635" cy="25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Criado pela IBM na década de 60 com o nome </a:t>
            </a: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WareHouse</a:t>
            </a:r>
            <a:endParaRPr lang="pt-B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Relançado diversas vezes sem sucesso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nome Data </a:t>
            </a:r>
            <a:r>
              <a:rPr lang="pt-BR" sz="2400" dirty="0" err="1"/>
              <a:t>WareHouse</a:t>
            </a:r>
            <a:r>
              <a:rPr lang="pt-BR" sz="2400" dirty="0"/>
              <a:t> foi dado por William </a:t>
            </a:r>
            <a:r>
              <a:rPr lang="pt-BR" sz="2400" dirty="0" err="1"/>
              <a:t>Inmon</a:t>
            </a:r>
            <a:r>
              <a:rPr lang="pt-BR" sz="2400" dirty="0"/>
              <a:t>, considerado o pai desta tecnologia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Tornou-se viável com o surgimento de novas tecnologias para armazenar e processar uma grande quantidade de dados.</a:t>
            </a:r>
          </a:p>
        </p:txBody>
      </p:sp>
    </p:spTree>
    <p:extLst>
      <p:ext uri="{BB962C8B-B14F-4D97-AF65-F5344CB8AC3E}">
        <p14:creationId xmlns:p14="http://schemas.microsoft.com/office/powerpoint/2010/main" val="6713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168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Conjunto de dados </a:t>
            </a:r>
            <a:r>
              <a:rPr lang="pt-BR" sz="2400" b="1" dirty="0"/>
              <a:t>agrupados por assunto</a:t>
            </a:r>
            <a:r>
              <a:rPr lang="pt-BR" sz="2400" dirty="0"/>
              <a:t>, </a:t>
            </a:r>
            <a:r>
              <a:rPr lang="pt-BR" sz="2400" b="1" dirty="0"/>
              <a:t>integrados</a:t>
            </a:r>
            <a:r>
              <a:rPr lang="pt-BR" sz="2400" dirty="0"/>
              <a:t>, variável em relação ao </a:t>
            </a:r>
            <a:r>
              <a:rPr lang="pt-BR" sz="2400" b="1" dirty="0"/>
              <a:t>tempo</a:t>
            </a:r>
            <a:r>
              <a:rPr lang="pt-BR" sz="2400" dirty="0"/>
              <a:t> e </a:t>
            </a:r>
            <a:r>
              <a:rPr lang="pt-BR" sz="2400" b="1" dirty="0"/>
              <a:t>não volátil</a:t>
            </a:r>
            <a:r>
              <a:rPr lang="pt-BR" sz="2400" dirty="0"/>
              <a:t>, que serve de suporte para o processo de </a:t>
            </a:r>
            <a:r>
              <a:rPr lang="pt-BR" sz="2400" b="1" dirty="0"/>
              <a:t>tomada de decisões.</a:t>
            </a:r>
          </a:p>
        </p:txBody>
      </p:sp>
    </p:spTree>
    <p:extLst>
      <p:ext uri="{BB962C8B-B14F-4D97-AF65-F5344CB8AC3E}">
        <p14:creationId xmlns:p14="http://schemas.microsoft.com/office/powerpoint/2010/main" val="322258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501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Orientado a Assunto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Um Data Warehouse está sempre orientado ao redor do principal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assunto da organização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Ao contrário de aplicações clássicas, orientadas por processos/funções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Integrado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dados criados dentro de um ambiente de Data Warehouse são integrados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 integração beneficia com a convenção consistente de nomes, estrutura consistente de códigos </a:t>
            </a:r>
            <a:r>
              <a:rPr lang="pt-BR" sz="2400" dirty="0" err="1"/>
              <a:t>etc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8344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2550" y="1041149"/>
            <a:ext cx="11751399" cy="279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Não volátil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dados nunca são excluídos nem alterados de um Data Warehouse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Variante no tempo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Data Warehouse apresenta os dados com seu posicionamento em relação ao tempo</a:t>
            </a:r>
          </a:p>
        </p:txBody>
      </p:sp>
    </p:spTree>
    <p:extLst>
      <p:ext uri="{BB962C8B-B14F-4D97-AF65-F5344CB8AC3E}">
        <p14:creationId xmlns:p14="http://schemas.microsoft.com/office/powerpoint/2010/main" val="338467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909" y="334978"/>
            <a:ext cx="103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Comparativo com BD operacional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AE834B-CB4A-D9A0-A77F-7E36AF57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1126954"/>
            <a:ext cx="11655985" cy="42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383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BC9B84"/>
      </a:accent1>
      <a:accent2>
        <a:srgbClr val="ABA175"/>
      </a:accent2>
      <a:accent3>
        <a:srgbClr val="9BA57D"/>
      </a:accent3>
      <a:accent4>
        <a:srgbClr val="88AC75"/>
      </a:accent4>
      <a:accent5>
        <a:srgbClr val="81AC84"/>
      </a:accent5>
      <a:accent6>
        <a:srgbClr val="77AE92"/>
      </a:accent6>
      <a:hlink>
        <a:srgbClr val="5986A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FCF3400913A149B0BDDEE10707FE16" ma:contentTypeVersion="0" ma:contentTypeDescription="Crie um novo documento." ma:contentTypeScope="" ma:versionID="1975d772c20aba91b9d8d0c1e36312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CB4EE-C322-4A29-8BF9-97045616B42C}"/>
</file>

<file path=customXml/itemProps2.xml><?xml version="1.0" encoding="utf-8"?>
<ds:datastoreItem xmlns:ds="http://schemas.openxmlformats.org/officeDocument/2006/customXml" ds:itemID="{0C704A29-E6B5-4F2D-B8BE-D2C2F9E754B0}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1204</TotalTime>
  <Words>780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Neue Haas Grotesk Text Pro</vt:lpstr>
      <vt:lpstr>Verdana</vt:lpstr>
      <vt:lpstr>AccentBoxVTI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IAL-010 - Algoritmos e Lógica de Programação</dc:title>
  <dc:creator>Anderson Vanin</dc:creator>
  <cp:lastModifiedBy>ANDERSON SILVA VANIN</cp:lastModifiedBy>
  <cp:revision>86</cp:revision>
  <dcterms:created xsi:type="dcterms:W3CDTF">2023-03-11T15:22:10Z</dcterms:created>
  <dcterms:modified xsi:type="dcterms:W3CDTF">2023-08-16T14:05:38Z</dcterms:modified>
</cp:coreProperties>
</file>