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1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2B6C707F-45AE-CE30-66C6-C3DDF1F2D1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1EE714D-C0C1-438C-E341-CF1C8C7843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reakthroughanalysis.com/2008/08/01/unstructured-data-and-the-80-percent-ru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Padrão do plano de fundo&#10;&#10;Descrição gerada automaticamente">
            <a:extLst>
              <a:ext uri="{FF2B5EF4-FFF2-40B4-BE49-F238E27FC236}">
                <a16:creationId xmlns:a16="http://schemas.microsoft.com/office/drawing/2014/main" id="{A2E7F179-3F42-9A14-0C33-B6BCB0C4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D085F-4DB2-177B-907F-C7023C0E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IBD-016 – BANCO DE DADOS - NÃO RELACIONAL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0C2CD-1BCC-3397-DBD5-EF40186A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/>
              <a:t>Prof. Me. Anderson Vanin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6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E6351A-23AB-F825-3CCC-1529207C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pt-BR" sz="3400"/>
              <a:t>Dados, Informação e Conhecimento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2955F-5A72-1360-F7AB-94FFA168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pt-BR" b="1" dirty="0"/>
              <a:t>Informação</a:t>
            </a:r>
            <a:r>
              <a:rPr lang="pt-BR" dirty="0"/>
              <a:t> é o dado dentro de um contexto aplicável.</a:t>
            </a:r>
          </a:p>
          <a:p>
            <a:pPr marL="0" indent="0">
              <a:buNone/>
            </a:pPr>
            <a:r>
              <a:rPr lang="pt-BR" dirty="0"/>
              <a:t>Uma informação requer um processamento ou uma interpretação (ou análise) de dados brutos.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8F9E78C-B9AC-7F9D-ABE3-A2B6185F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370" y="517599"/>
            <a:ext cx="5321072" cy="32857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06EC1D-4912-0168-ACFD-DE8ECC0A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23" y="4548736"/>
            <a:ext cx="5135719" cy="120711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F94559E3-0F77-E28F-3C9C-5D753F81D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351A-23AB-F825-3CCC-1529207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2955F-5A72-1360-F7AB-94FFA16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Conhecimento</a:t>
            </a:r>
            <a:r>
              <a:rPr lang="pt-BR" dirty="0"/>
              <a:t> é o processo de análise de uma informação e sua utilização para a tomada de decisão. Os dados correspondem ao nível mais baixo, depois de processados ou interpretados temos a informação e, então, quando ela é contextualizada, chegamos no conhecimento.</a:t>
            </a:r>
          </a:p>
        </p:txBody>
      </p:sp>
    </p:spTree>
    <p:extLst>
      <p:ext uri="{BB962C8B-B14F-4D97-AF65-F5344CB8AC3E}">
        <p14:creationId xmlns:p14="http://schemas.microsoft.com/office/powerpoint/2010/main" val="320179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351A-23AB-F825-3CCC-1529207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2955F-5A72-1360-F7AB-94FFA16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Portanto, conhecimento é uma informação contextualizada, mas normalmente também corresponde a uma informação relevante e valiosa. Existe ainda mais um nível, quando o conhecimento é transformado em inteligência pelo processo do aprendizado ou aplicação e avaliação dos conhecimentos,  servindo como importante ferramenta para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13680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351A-23AB-F825-3CCC-1529207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Conhecimento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68C434-D6BF-0803-7633-10FBCC158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98" y="1873177"/>
            <a:ext cx="8990767" cy="536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6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F4E2-4BC8-DF8E-15C9-8C4F90B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Mercado hoje em dia...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E5D9C-B363-79A6-F3D2-43BDF8AA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3600"/>
            <a:ext cx="10168128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Áreas e cargos que trabalham diretamente (afinal, indiretamente, todas as áreas de TI atuam) com a manipulação dos dados nessa pirâmide evolutiva de inteligência estão em alta.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O volume de dados gerados por usuários nunca foi tão grande.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O volume de dados não estruturados vem crescendo muito nos últimos anos.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O cruzamento de informações deixadas em redes sociais personaliza ofertas e visualizações.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O avanço da Internet das Coisas permite o cruzamento das informações com automações residenciais e industriais.</a:t>
            </a:r>
          </a:p>
        </p:txBody>
      </p:sp>
    </p:spTree>
    <p:extLst>
      <p:ext uri="{BB962C8B-B14F-4D97-AF65-F5344CB8AC3E}">
        <p14:creationId xmlns:p14="http://schemas.microsoft.com/office/powerpoint/2010/main" val="337115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BAC9E-FD31-EDD5-D4D4-E7EA1E62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Estruturados, Semi Estruturados e Não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CF8D9-9AF2-5094-4108-BF3BB35A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4A9DDE-A5D4-5C96-5507-03BDAE7A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83" y="2229612"/>
            <a:ext cx="8208498" cy="45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D7637-2FB0-F775-EAD4-357C4C3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95CC4-D2CC-CC11-83D4-1E81FBBB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estruturados são aqueles organizados e representados com uma estrutura rígida, a qual foi previamente planejada para armazená-los.</a:t>
            </a:r>
          </a:p>
        </p:txBody>
      </p:sp>
    </p:spTree>
    <p:extLst>
      <p:ext uri="{BB962C8B-B14F-4D97-AF65-F5344CB8AC3E}">
        <p14:creationId xmlns:p14="http://schemas.microsoft.com/office/powerpoint/2010/main" val="254736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D7637-2FB0-F775-EAD4-357C4C3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95CC4-D2CC-CC11-83D4-1E81FBBB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/>
              <a:t>Pense em um formulário de cadastro com os campos: </a:t>
            </a:r>
            <a:r>
              <a:rPr lang="pt-BR" b="1" dirty="0"/>
              <a:t>nome, e-mail, idade</a:t>
            </a:r>
            <a:r>
              <a:rPr lang="pt-BR" dirty="0"/>
              <a:t> e uma </a:t>
            </a:r>
            <a:r>
              <a:rPr lang="pt-BR" b="1" dirty="0"/>
              <a:t>pergunta</a:t>
            </a:r>
            <a:r>
              <a:rPr lang="pt-BR" dirty="0"/>
              <a:t> que admite como resposta sim ou não. O </a:t>
            </a:r>
            <a:r>
              <a:rPr lang="pt-BR" b="1" dirty="0"/>
              <a:t>campo nome será um texto</a:t>
            </a:r>
            <a:r>
              <a:rPr lang="pt-BR" dirty="0"/>
              <a:t>, uma sequência de letras com ou sem a presença de espaços em branco, que terá um limite máximo e não poderá conter números ou símbolos. O </a:t>
            </a:r>
            <a:r>
              <a:rPr lang="pt-BR" b="1" dirty="0"/>
              <a:t>campo e-mail também terá o padrão textual</a:t>
            </a:r>
            <a:r>
              <a:rPr lang="pt-BR" dirty="0"/>
              <a:t>, mas formado por uma sequência de caracteres (e não só letras, pois admitirá números e alguns símbolos) e terá que ter obrigatoriamente um “@”. </a:t>
            </a:r>
            <a:r>
              <a:rPr lang="pt-BR" b="1" dirty="0"/>
              <a:t>Idade é um campo que aceita apenas um número inteiro </a:t>
            </a:r>
            <a:r>
              <a:rPr lang="pt-BR" dirty="0"/>
              <a:t>positivo, enquanto o campo referente </a:t>
            </a:r>
            <a:r>
              <a:rPr lang="pt-BR" b="1" dirty="0"/>
              <a:t>a pergunta armazena um valor binário </a:t>
            </a:r>
            <a:r>
              <a:rPr lang="pt-BR" dirty="0"/>
              <a:t>(pense um 1 bit, que pode ser 0 ou 1. Valor 0 para não, 1 para sim). Assim, cada campo possui um padrão bem definido, que </a:t>
            </a:r>
            <a:r>
              <a:rPr lang="pt-BR" b="1" dirty="0"/>
              <a:t>representa uma estrutura rígida </a:t>
            </a:r>
            <a:r>
              <a:rPr lang="pt-BR" dirty="0"/>
              <a:t>e um formato previamente projetado para ele.</a:t>
            </a:r>
          </a:p>
        </p:txBody>
      </p:sp>
    </p:spTree>
    <p:extLst>
      <p:ext uri="{BB962C8B-B14F-4D97-AF65-F5344CB8AC3E}">
        <p14:creationId xmlns:p14="http://schemas.microsoft.com/office/powerpoint/2010/main" val="277687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87AE-EDD3-5EE1-EC0A-A339C4F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1E4CA-97A0-9B92-497E-444CEE04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Os </a:t>
            </a:r>
            <a:r>
              <a:rPr lang="pt-BR" b="1" dirty="0"/>
              <a:t>dados de um mesmo cadastro estão relacionados</a:t>
            </a:r>
            <a:r>
              <a:rPr lang="pt-BR" dirty="0"/>
              <a:t> (dizem respeito a mesma pessoa). Em outras palavras, os dados estruturados de um mesmo bloco (registro) possuem uma relação.</a:t>
            </a:r>
          </a:p>
          <a:p>
            <a:pPr algn="just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pt-BR" dirty="0"/>
              <a:t>Registros ou grupos de dados diferentes (como de pessoas diferentes), possuem diferentes valores, mas utilizam a mesma representação estrutural homogênea para armazenar os dados. Ou seja, possuem mesmo atributos (pense como sinônimo de campos no exemplo acima) e formatos, mas valores diferentes.</a:t>
            </a:r>
          </a:p>
        </p:txBody>
      </p:sp>
    </p:spTree>
    <p:extLst>
      <p:ext uri="{BB962C8B-B14F-4D97-AF65-F5344CB8AC3E}">
        <p14:creationId xmlns:p14="http://schemas.microsoft.com/office/powerpoint/2010/main" val="426661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787AE-EDD3-5EE1-EC0A-A339C4F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1E4CA-97A0-9B92-497E-444CEE04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Clr>
                <a:srgbClr val="00B050"/>
              </a:buClr>
              <a:buNone/>
            </a:pPr>
            <a:r>
              <a:rPr lang="pt-BR" dirty="0"/>
              <a:t>O exemplo mais típico de dados estruturados é um </a:t>
            </a:r>
            <a:r>
              <a:rPr lang="pt-BR" b="1" dirty="0"/>
              <a:t>banco de dados</a:t>
            </a:r>
            <a:r>
              <a:rPr lang="pt-BR" dirty="0"/>
              <a:t>. Nele, os dados são estruturados conforme a definição de um </a:t>
            </a:r>
            <a:r>
              <a:rPr lang="pt-BR" b="1" dirty="0"/>
              <a:t>esquema</a:t>
            </a:r>
            <a:r>
              <a:rPr lang="pt-BR" dirty="0"/>
              <a:t>, que define as </a:t>
            </a:r>
            <a:r>
              <a:rPr lang="pt-BR" b="1" dirty="0"/>
              <a:t>tabelas</a:t>
            </a:r>
            <a:r>
              <a:rPr lang="pt-BR" dirty="0"/>
              <a:t> com seus respectivos </a:t>
            </a:r>
            <a:r>
              <a:rPr lang="pt-BR" b="1" dirty="0"/>
              <a:t>campos</a:t>
            </a:r>
            <a:r>
              <a:rPr lang="pt-BR" dirty="0"/>
              <a:t> (ou atributos) e </a:t>
            </a:r>
            <a:r>
              <a:rPr lang="pt-BR" b="1" dirty="0"/>
              <a:t>tipos</a:t>
            </a:r>
            <a:r>
              <a:rPr lang="pt-BR" dirty="0"/>
              <a:t> (formato). </a:t>
            </a:r>
          </a:p>
          <a:p>
            <a:pPr marL="0" indent="0" algn="just">
              <a:buClr>
                <a:srgbClr val="00B050"/>
              </a:buClr>
              <a:buNone/>
            </a:pPr>
            <a:r>
              <a:rPr lang="pt-BR" dirty="0"/>
              <a:t>O esquema pode ser pensado como uma </a:t>
            </a:r>
            <a:r>
              <a:rPr lang="pt-BR" b="1" dirty="0"/>
              <a:t>metainformação</a:t>
            </a:r>
            <a:r>
              <a:rPr lang="pt-BR" dirty="0"/>
              <a:t> do banco de dados, ou seja, uma descrição sobre a organização dos dados que serão armazenados no banco. É exatamente como no exemplo do formulário que, normalmente, está interligado com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49768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4E8A-DB3B-E2C4-878C-09B060A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3F3F3-ECD6-A622-5E59-8B52BDF8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Técnico Eletrônico</a:t>
            </a:r>
          </a:p>
          <a:p>
            <a:r>
              <a:rPr lang="pt-BR" dirty="0"/>
              <a:t>Bacharel em Ciência da Computação</a:t>
            </a:r>
          </a:p>
          <a:p>
            <a:r>
              <a:rPr lang="pt-BR" dirty="0"/>
              <a:t>Pós Graduado em Banco de Dados</a:t>
            </a:r>
          </a:p>
          <a:p>
            <a:r>
              <a:rPr lang="pt-BR" dirty="0"/>
              <a:t>Mestre em Gestão do Conhecimento e Informática (Aplicado a VC)</a:t>
            </a:r>
          </a:p>
          <a:p>
            <a:r>
              <a:rPr lang="pt-BR" dirty="0"/>
              <a:t>Atuação no CPS desde 2006</a:t>
            </a:r>
          </a:p>
        </p:txBody>
      </p:sp>
    </p:spTree>
    <p:extLst>
      <p:ext uri="{BB962C8B-B14F-4D97-AF65-F5344CB8AC3E}">
        <p14:creationId xmlns:p14="http://schemas.microsoft.com/office/powerpoint/2010/main" val="23370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E01C-005A-2A52-815B-FB0370F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Não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EB543-CA7D-0070-186B-4E6DDA2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Pense em um arquivo feito em um editor de texto. Você pode adicionar quanto texto quiser, sem se preocupar com campos, restrições e limites. O arquivo pode conter também imagens, como gráficos e fotos, misturado com textos. Imagens, assim como vídeos ou arquivos de áudio, são também exemplos de dados não estruturados.</a:t>
            </a:r>
          </a:p>
        </p:txBody>
      </p:sp>
    </p:spTree>
    <p:extLst>
      <p:ext uri="{BB962C8B-B14F-4D97-AF65-F5344CB8AC3E}">
        <p14:creationId xmlns:p14="http://schemas.microsoft.com/office/powerpoint/2010/main" val="319410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E01C-005A-2A52-815B-FB0370F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Não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EB543-CA7D-0070-186B-4E6DDA2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Assim, é fácil concluir que, por exemplo, as redes sociais, as quais possuem um enorme volume de dados, como textos, imagens e vídeos criados diariamente por usuários, representam outro exemplo de dados não estruturados. </a:t>
            </a:r>
            <a:r>
              <a:rPr lang="pt-BR" b="1" dirty="0"/>
              <a:t>Atualmente, mais de 80% do conteúdo digital gerado no mundo é do tipo não estruturado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Leiam este artigo: </a:t>
            </a:r>
            <a:r>
              <a:rPr lang="pt-BR" dirty="0">
                <a:hlinkClick r:id="rId2"/>
              </a:rPr>
              <a:t>http://breakthroughanalysis.com/2008/08/01/unstructured-data-and-the-80-percent-rule/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7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E01C-005A-2A52-815B-FB0370F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Não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EB543-CA7D-0070-186B-4E6DDA2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Normalmente, basta pensar em uma situação de dados que não seguem estrutura para termos exemplos de dados não-estruturados, </a:t>
            </a:r>
            <a:r>
              <a:rPr lang="pt-BR" b="1" dirty="0"/>
              <a:t>mas é preciso tomar um pouco de cuidado com essa análise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1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9E01C-005A-2A52-815B-FB0370F1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Não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EB543-CA7D-0070-186B-4E6DDA2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Em computação, todo dado, seja ele um arquivo ou um campo rígido, terá que ter algum tipo de estrutura, mesmo que mínima. Um arquivo é um tipo de estrutura mínima, pois é a unidade básica de armazenamento de um sistema operacional, mas ela é genérica, pois aceita diferentes tipos de dados. </a:t>
            </a:r>
          </a:p>
          <a:p>
            <a:pPr marL="0" indent="0" algn="just">
              <a:buNone/>
            </a:pPr>
            <a:r>
              <a:rPr lang="pt-BR" dirty="0"/>
              <a:t>Em resumo, quase tudo cairá em um arquivo, mesmo porque um vídeo tem que gravar em arquivo seus dados com um codificador (codec), um áudio também e assim por diante. Pensem, portanto, na estrutura interna do arquivo, se ela existe e é rígida, ou não.</a:t>
            </a:r>
          </a:p>
        </p:txBody>
      </p:sp>
    </p:spTree>
    <p:extLst>
      <p:ext uri="{BB962C8B-B14F-4D97-AF65-F5344CB8AC3E}">
        <p14:creationId xmlns:p14="http://schemas.microsoft.com/office/powerpoint/2010/main" val="3419784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DE5B-5BE1-05AC-6BBF-476D5162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5D0F-1286-FB59-FF72-936F2C68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2067339"/>
            <a:ext cx="11131826" cy="4104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“Ao final de um evento presencial, cadastrarei pessoas interessadas em fazer um curso online com uma empresa. Para reservar uma vaga, preciso do nome, e-mail e idade da pessoa.”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70C0"/>
                </a:solidFill>
              </a:rPr>
              <a:t>Solução A:</a:t>
            </a:r>
            <a:r>
              <a:rPr lang="pt-BR" dirty="0"/>
              <a:t> Desenvolvi um sistema com campos em um formulário que cadastra os dados em um banco de dados. Planejei e criei previamente o banco de dados, o integrando com o sistema do formulário.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B050"/>
                </a:solidFill>
              </a:rPr>
              <a:t>Solução B:</a:t>
            </a:r>
            <a:r>
              <a:rPr lang="pt-BR" dirty="0"/>
              <a:t> Abri meu editor de texto e saí escrevendo os dados da galera. Coloquei cada dado em uma linha e tracei uma reta ao final de cada registro para separar as pessoas.</a:t>
            </a:r>
          </a:p>
        </p:txBody>
      </p:sp>
    </p:spTree>
    <p:extLst>
      <p:ext uri="{BB962C8B-B14F-4D97-AF65-F5344CB8AC3E}">
        <p14:creationId xmlns:p14="http://schemas.microsoft.com/office/powerpoint/2010/main" val="12907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DE5B-5BE1-05AC-6BBF-476D5162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5D0F-1286-FB59-FF72-936F2C68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728216"/>
            <a:ext cx="11171583" cy="444398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/>
              <a:t>“Durante o cadastro, algumas pessoas acreditavam que o curso seria presencial, no lugar que tinha ocorrido o evento e não online, de forma que, para esse público, eles preferem aulas presenciais. Entrei em contato com meu cliente, a empresa que solicitou o cadastro dos interessados, e eles então me pediram que eu armazenasse o endereço de todos os interessados para saber se eles moram perto de alguma outra unidade da empresa.”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70C0"/>
                </a:solidFill>
              </a:rPr>
              <a:t>Solução A:</a:t>
            </a:r>
            <a:r>
              <a:rPr lang="pt-BR" dirty="0"/>
              <a:t> Disse ao cliente que isso não seria possível. Não temos como inserir outra informação, como endereço, se não reformularmos o esquema do banco de dados para aceitar esse novo atributo, bem como editar a interface para inclusão de mais um campo, interligado ao atributo do banco. A estrutura de dados é rígida, por isso precisa ser previamente pensada e não será alterada na hora, em tempo real.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B050"/>
                </a:solidFill>
              </a:rPr>
              <a:t>Solução B:</a:t>
            </a:r>
            <a:r>
              <a:rPr lang="pt-BR" dirty="0"/>
              <a:t> Simples, criei uma linha a mais para cada registro e o editor de texto caiu como uma luva para essa demanda maluca em cima da hora. O arquivo de texto me permitiu qualquer tipo de cadastro, pois não impõe nenhuma estrutura interna rígida.</a:t>
            </a:r>
          </a:p>
        </p:txBody>
      </p:sp>
    </p:spTree>
    <p:extLst>
      <p:ext uri="{BB962C8B-B14F-4D97-AF65-F5344CB8AC3E}">
        <p14:creationId xmlns:p14="http://schemas.microsoft.com/office/powerpoint/2010/main" val="23939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DE5B-5BE1-05AC-6BBF-476D5162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5D0F-1286-FB59-FF72-936F2C68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99860"/>
            <a:ext cx="11171583" cy="3972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“O cliente deseja obter os dados em forma de relatório, com o número total de cadastros e cada registro em uma linha da planilha.”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70C0"/>
                </a:solidFill>
              </a:rPr>
              <a:t>Solução A:</a:t>
            </a:r>
            <a:r>
              <a:rPr lang="pt-BR" dirty="0"/>
              <a:t> Simples, basta executar alguns comandos de banco de dados e teremos isso em segundos. O fato dos dados estarem estruturados ajuda muito tarefas como essa.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B050"/>
                </a:solidFill>
              </a:rPr>
              <a:t>Solução B:</a:t>
            </a:r>
            <a:r>
              <a:rPr lang="pt-BR" dirty="0"/>
              <a:t> Terei que contar manualmente, além de transpor manualmente para o formato de relatório também. Mesmo que eu faça um programa para fazer essa tarefa por mim, ainda assim, faremos uma busca em dados não estruturados.</a:t>
            </a:r>
          </a:p>
        </p:txBody>
      </p:sp>
    </p:spTree>
    <p:extLst>
      <p:ext uri="{BB962C8B-B14F-4D97-AF65-F5344CB8AC3E}">
        <p14:creationId xmlns:p14="http://schemas.microsoft.com/office/powerpoint/2010/main" val="3754001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324B-39AB-5864-6407-1958658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Semi-Estruturados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3C50-7238-DDD8-CEB6-A4EB38D2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Apresentam uma representação heterogênea, ou seja, possuem estrutura, mas ela é flexível. Assim, pensando no exemplo acima, ela agrega um pouco dos dados lados em termos de benefícios. Facilita o controle por ter um pouco de estrutura, mas também permite uma maior flexibilidade.</a:t>
            </a:r>
          </a:p>
          <a:p>
            <a:pPr marL="0" indent="0">
              <a:buNone/>
            </a:pPr>
            <a:r>
              <a:rPr lang="pt-BR" dirty="0"/>
              <a:t>Um exemplo típico é um arquivo em XML (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, que significa, em português, linguagem de marcação estendida), o qual possui nós, que são rótulos de abertura e fechamento, este precedido com o símbolo “/”, com os dados inseridos entre os nós.</a:t>
            </a:r>
          </a:p>
        </p:txBody>
      </p:sp>
    </p:spTree>
    <p:extLst>
      <p:ext uri="{BB962C8B-B14F-4D97-AF65-F5344CB8AC3E}">
        <p14:creationId xmlns:p14="http://schemas.microsoft.com/office/powerpoint/2010/main" val="146885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324B-39AB-5864-6407-1958658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Semi-Estruturados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3C50-7238-DDD8-CEB6-A4EB38D2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Imagine o seguinte texto bruto (digo, por estar em um editor de texto):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Nome: Fulano da Silva Sauro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E-mail: fulano@internet.com.br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Rua Sei Lá, 1234, Mooca, São Paulo</a:t>
            </a:r>
          </a:p>
        </p:txBody>
      </p:sp>
    </p:spTree>
    <p:extLst>
      <p:ext uri="{BB962C8B-B14F-4D97-AF65-F5344CB8AC3E}">
        <p14:creationId xmlns:p14="http://schemas.microsoft.com/office/powerpoint/2010/main" val="227886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324B-39AB-5864-6407-1958658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Semi-Estruturados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3C50-7238-DDD8-CEB6-A4EB38D2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478024"/>
            <a:ext cx="11145078" cy="3694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Agora, pensem nesses dados não-estruturados transpostos para um arquivo XML. O conteúdo da arquivo ficará assim: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&lt;?</a:t>
            </a:r>
            <a:r>
              <a:rPr lang="pt-BR" dirty="0" err="1">
                <a:latin typeface="Consolas" panose="020B0609020204030204" pitchFamily="49" charset="0"/>
              </a:rPr>
              <a:t>xml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version</a:t>
            </a:r>
            <a:r>
              <a:rPr lang="pt-BR" dirty="0">
                <a:latin typeface="Consolas" panose="020B0609020204030204" pitchFamily="49" charset="0"/>
              </a:rPr>
              <a:t>=”1.0″ </a:t>
            </a:r>
            <a:r>
              <a:rPr lang="pt-BR" dirty="0" err="1">
                <a:latin typeface="Consolas" panose="020B0609020204030204" pitchFamily="49" charset="0"/>
              </a:rPr>
              <a:t>encoding</a:t>
            </a:r>
            <a:r>
              <a:rPr lang="pt-BR" dirty="0">
                <a:latin typeface="Consolas" panose="020B0609020204030204" pitchFamily="49" charset="0"/>
              </a:rPr>
              <a:t>=”UTF-8″ ?&gt;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&lt;cadastro&gt;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&lt;nome&gt;Fulano da Silva Sauro&lt;/nome&gt;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&lt;e-mail&gt; fulano@internet.com.br &lt;/e-mail&gt;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&lt;endereço&gt;Rua Sei Lá, 1234, Mooca, São Paulo &lt;/endereço&gt;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&lt;/cadastro&gt;</a:t>
            </a:r>
          </a:p>
        </p:txBody>
      </p:sp>
    </p:spTree>
    <p:extLst>
      <p:ext uri="{BB962C8B-B14F-4D97-AF65-F5344CB8AC3E}">
        <p14:creationId xmlns:p14="http://schemas.microsoft.com/office/powerpoint/2010/main" val="14233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5DD62-72BF-53AF-FB4C-24CA98C5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recursos para as aulas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F5CC8-223B-A876-DBBD-46615930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github.com/</a:t>
            </a:r>
            <a:r>
              <a:rPr lang="pt-BR" b="1" dirty="0" err="1"/>
              <a:t>profandersonvanin</a:t>
            </a:r>
            <a:endParaRPr lang="pt-BR" b="1" dirty="0"/>
          </a:p>
          <a:p>
            <a:r>
              <a:rPr lang="pt-BR" b="1" dirty="0"/>
              <a:t>Email: ...</a:t>
            </a:r>
          </a:p>
          <a:p>
            <a:endParaRPr lang="pt-BR" b="1" dirty="0"/>
          </a:p>
          <a:p>
            <a:r>
              <a:rPr lang="pt-BR" b="1" dirty="0"/>
              <a:t>Todos tem um </a:t>
            </a:r>
            <a:r>
              <a:rPr lang="pt-BR" b="1" i="1" dirty="0" err="1"/>
              <a:t>Github</a:t>
            </a:r>
            <a:r>
              <a:rPr lang="pt-BR" b="1" dirty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96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324B-39AB-5864-6407-1958658A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Semi-Estruturados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E3C50-7238-DDD8-CEB6-A4EB38D2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478024"/>
            <a:ext cx="1114507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Outros exemplos de arquivos com dados </a:t>
            </a:r>
            <a:r>
              <a:rPr lang="pt-BR" dirty="0" err="1"/>
              <a:t>semi-estruturados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JSON – Javascript </a:t>
            </a:r>
            <a:r>
              <a:rPr lang="pt-BR" b="1" dirty="0" err="1"/>
              <a:t>Object</a:t>
            </a:r>
            <a:r>
              <a:rPr lang="pt-BR" b="1" dirty="0"/>
              <a:t> </a:t>
            </a:r>
            <a:r>
              <a:rPr lang="pt-BR" b="1" dirty="0" err="1"/>
              <a:t>Notation</a:t>
            </a:r>
            <a:r>
              <a:rPr lang="pt-BR" dirty="0"/>
              <a:t>,</a:t>
            </a:r>
          </a:p>
          <a:p>
            <a:r>
              <a:rPr lang="pt-BR" dirty="0"/>
              <a:t>RDF –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Description</a:t>
            </a:r>
            <a:r>
              <a:rPr lang="pt-BR" dirty="0"/>
              <a:t> Framework,</a:t>
            </a:r>
          </a:p>
          <a:p>
            <a:r>
              <a:rPr lang="pt-BR" dirty="0"/>
              <a:t>OWL – Web </a:t>
            </a:r>
            <a:r>
              <a:rPr lang="pt-BR" dirty="0" err="1"/>
              <a:t>Ontology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.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5" name="Freeform: Shape 51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C7887-DDE1-BC1F-C33D-65FB1E3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Resumo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B4A5C8-D324-CAC2-31BA-DE1D98D9C2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6868" y="1070380"/>
            <a:ext cx="5850273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A95BE60-24CB-B24B-C1C6-87FA96041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53813-5B5D-F7E9-B6E0-C767E190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A37D7-2769-7E01-7563-447BCFD4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GRIMES, Seth. </a:t>
            </a:r>
            <a:r>
              <a:rPr lang="pt-BR" dirty="0" err="1"/>
              <a:t>Unstructured</a:t>
            </a:r>
            <a:r>
              <a:rPr lang="pt-BR" dirty="0"/>
              <a:t> Data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80 </a:t>
            </a:r>
            <a:r>
              <a:rPr lang="pt-BR" dirty="0" err="1"/>
              <a:t>Percent</a:t>
            </a:r>
            <a:r>
              <a:rPr lang="pt-BR" dirty="0"/>
              <a:t> Rule. Disponível em: &lt;http://breakthroughanalysis.com/2008/08/01/unstructured-data-and-the-80-percent-rule/&gt;. Acesso em: 04 de fev. de 2019.</a:t>
            </a:r>
          </a:p>
          <a:p>
            <a:r>
              <a:rPr lang="pt-BR" dirty="0"/>
              <a:t>TAYLOR, Christiane. </a:t>
            </a:r>
            <a:r>
              <a:rPr lang="pt-BR" dirty="0" err="1"/>
              <a:t>Structured</a:t>
            </a:r>
            <a:r>
              <a:rPr lang="pt-BR" dirty="0"/>
              <a:t> vs. </a:t>
            </a:r>
            <a:r>
              <a:rPr lang="pt-BR" dirty="0" err="1"/>
              <a:t>Unstructured</a:t>
            </a:r>
            <a:r>
              <a:rPr lang="pt-BR" dirty="0"/>
              <a:t> Data. Disponível em: &lt;https://www.datamation.com/big-data/structured-vs-unstructured-data.html&gt;. Acesso em: 04 de fev. 2019.</a:t>
            </a:r>
          </a:p>
          <a:p>
            <a:r>
              <a:rPr lang="pt-BR" dirty="0"/>
              <a:t>ELLO, Ronaldo dos Santos; DORNELES, Carina Friedrich; KADE, </a:t>
            </a:r>
            <a:r>
              <a:rPr lang="pt-BR" dirty="0" err="1"/>
              <a:t>Adrovane</a:t>
            </a:r>
            <a:r>
              <a:rPr lang="pt-BR" dirty="0"/>
              <a:t>; BRAGANHOLO, Vanessa de Paula; HEUSER, Carlos Alberto. Dados </a:t>
            </a:r>
            <a:r>
              <a:rPr lang="pt-BR" dirty="0" err="1"/>
              <a:t>Semi-Estruturados</a:t>
            </a:r>
            <a:r>
              <a:rPr lang="pt-BR" dirty="0"/>
              <a:t>. Disponível em: &lt;https://www.ime.usp.br/~</a:t>
            </a:r>
            <a:r>
              <a:rPr lang="pt-BR" dirty="0" err="1"/>
              <a:t>jef</a:t>
            </a:r>
            <a:r>
              <a:rPr lang="pt-BR" dirty="0"/>
              <a:t>/semi-estruturado.pdf&gt;. Acesso em: 04 de fev. 2019.</a:t>
            </a:r>
          </a:p>
        </p:txBody>
      </p:sp>
    </p:spTree>
    <p:extLst>
      <p:ext uri="{BB962C8B-B14F-4D97-AF65-F5344CB8AC3E}">
        <p14:creationId xmlns:p14="http://schemas.microsoft.com/office/powerpoint/2010/main" val="7925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A5786F-7585-2815-86AF-684774C4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3100" dirty="0"/>
              <a:t>IBD-016 – BANCO DE DADOS - NÃO RELACIONAL</a:t>
            </a:r>
            <a:br>
              <a:rPr lang="pt-BR" sz="4400" dirty="0"/>
            </a:br>
            <a:r>
              <a:rPr lang="pt-BR" sz="4400" dirty="0"/>
              <a:t>Ementa da Disciplina</a:t>
            </a:r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1176E492-47B8-AC34-B93A-00253EDF5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r="204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CD175-A20F-40BC-1039-A74FD35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1700" dirty="0"/>
              <a:t>Dados estruturados e não estruturados. Arquitetura de Bancos de Dados Não Convencionais. Introdução aos conceitos de Data Warehouse. Estudo sobre os conceitos de aplicações não-convencionais. Modelagem </a:t>
            </a:r>
            <a:r>
              <a:rPr lang="pt-BR" sz="1700" dirty="0" err="1"/>
              <a:t>NoSQL</a:t>
            </a:r>
            <a:r>
              <a:rPr lang="pt-BR" sz="1700" dirty="0"/>
              <a:t>: Definições e Motivação. Estudos das categorias de Bancos de Dados </a:t>
            </a:r>
            <a:r>
              <a:rPr lang="pt-BR" sz="1700" dirty="0" err="1"/>
              <a:t>NoSQL</a:t>
            </a:r>
            <a:r>
              <a:rPr lang="pt-BR" sz="1700" dirty="0"/>
              <a:t>: chave-valor, orientados a documentos, orientados a colunas e orientados a grafos. Projeto Lógico do Banco de Dados – Não Relacional. Implementações práticas das principais categorias de Bancos de Dados </a:t>
            </a:r>
            <a:r>
              <a:rPr lang="pt-BR" sz="1700" dirty="0" err="1"/>
              <a:t>NoSQL</a:t>
            </a:r>
            <a:endParaRPr lang="pt-BR" sz="17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6791B8B-8928-B2B3-AEA8-73A93F439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9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Mesa com itens de produtividade">
            <a:extLst>
              <a:ext uri="{FF2B5EF4-FFF2-40B4-BE49-F238E27FC236}">
                <a16:creationId xmlns:a16="http://schemas.microsoft.com/office/drawing/2014/main" id="{A79AA11B-35AF-B4FA-5AEE-62C12818C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5" r="6805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0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A40CEB-A6CC-4F3E-4F4A-BBEA3422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pPr algn="ctr"/>
            <a:r>
              <a:rPr lang="pt-BR" sz="3400" dirty="0"/>
              <a:t>Instrumentos de Avaliação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6DD13-67C9-2612-5F28-5F325C3D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pt-BR" sz="1800" dirty="0"/>
              <a:t>Avaliação Formativa: Exercícios para prática. Análise e Resolução de Problemas acompanhado de rubrica de avaliação.</a:t>
            </a:r>
          </a:p>
          <a:p>
            <a:pPr algn="just"/>
            <a:r>
              <a:rPr lang="pt-BR" sz="1800" dirty="0"/>
              <a:t>Avaliação Somativa: Provas. Projetos. Avaliação em pares e Trabalhos Interdisciplinares. Validação do projeto para inclusão no Portfólio Digital do aluno.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4D3B95B-74E6-EBB3-5FB3-DDCA44A3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2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abalho em Grupo - Brasil Escola">
            <a:extLst>
              <a:ext uri="{FF2B5EF4-FFF2-40B4-BE49-F238E27FC236}">
                <a16:creationId xmlns:a16="http://schemas.microsoft.com/office/drawing/2014/main" id="{8F5B8D1D-E6AF-4DE0-7161-C844AA194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1424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BAFDD7-0158-DC51-135D-9249CE5B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Quem são meus alunos?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BB9B0F3-B689-FE8F-0F72-571B79F0F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D825E5-D477-FAFD-7486-241BDF42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Dados</a:t>
            </a:r>
            <a:br>
              <a:rPr lang="en-US" sz="4100" dirty="0"/>
            </a:br>
            <a:r>
              <a:rPr lang="en-US" sz="4100" dirty="0"/>
              <a:t>X</a:t>
            </a:r>
            <a:br>
              <a:rPr lang="en-US" sz="4100" dirty="0"/>
            </a:br>
            <a:r>
              <a:rPr lang="en-US" sz="4100" dirty="0" err="1"/>
              <a:t>Informação</a:t>
            </a:r>
            <a:br>
              <a:rPr lang="en-US" sz="4100" dirty="0"/>
            </a:br>
            <a:r>
              <a:rPr lang="en-US" sz="4100" dirty="0"/>
              <a:t>X </a:t>
            </a:r>
            <a:r>
              <a:rPr lang="en-US" sz="4100" dirty="0" err="1"/>
              <a:t>Conhecimento</a:t>
            </a:r>
            <a:endParaRPr lang="en-US" sz="4100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98B1C6-6811-216B-EAA9-4504B2460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1" t="12236" r="18116" b="10894"/>
          <a:stretch/>
        </p:blipFill>
        <p:spPr bwMode="auto">
          <a:xfrm>
            <a:off x="4979322" y="912642"/>
            <a:ext cx="6870448" cy="503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BDA701E-4CA8-8509-B808-BF28B2DA0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2" y="136525"/>
            <a:ext cx="1426687" cy="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6351A-23AB-F825-3CCC-1529207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Dados, Informação 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2955F-5A72-1360-F7AB-94FFA168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Dado</a:t>
            </a:r>
            <a:r>
              <a:rPr lang="pt-BR" dirty="0"/>
              <a:t> é uma simples observação sobre o estado do mundo. É um valor isolado, seja ele numérico, textual ou alfanumérico (letras, símbolos e números).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“A” – uma letra ou um caractere.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“56” – um número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“meu papel hoje será” – um 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“Leandro” – um 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“-62,13” – um número</a:t>
            </a:r>
          </a:p>
        </p:txBody>
      </p:sp>
    </p:spTree>
    <p:extLst>
      <p:ext uri="{BB962C8B-B14F-4D97-AF65-F5344CB8AC3E}">
        <p14:creationId xmlns:p14="http://schemas.microsoft.com/office/powerpoint/2010/main" val="344865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A76A-0826-B782-81B7-2376B44B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87F1E-FEB9-B46C-C974-6A990285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Dados, Informação e Conhecimento</a:t>
            </a:r>
          </a:p>
          <a:p>
            <a:r>
              <a:rPr lang="pt-BR" dirty="0"/>
              <a:t>Dados Estruturados, Não Estruturados e Semi Estruturados.</a:t>
            </a:r>
          </a:p>
        </p:txBody>
      </p:sp>
    </p:spTree>
    <p:extLst>
      <p:ext uri="{BB962C8B-B14F-4D97-AF65-F5344CB8AC3E}">
        <p14:creationId xmlns:p14="http://schemas.microsoft.com/office/powerpoint/2010/main" val="28623993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C9B84"/>
      </a:accent1>
      <a:accent2>
        <a:srgbClr val="ABA175"/>
      </a:accent2>
      <a:accent3>
        <a:srgbClr val="9B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122</TotalTime>
  <Words>2025</Words>
  <Application>Microsoft Office PowerPoint</Application>
  <PresentationFormat>Widescreen</PresentationFormat>
  <Paragraphs>107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Neue Haas Grotesk Text Pro</vt:lpstr>
      <vt:lpstr>Wingdings</vt:lpstr>
      <vt:lpstr>AccentBoxVTI</vt:lpstr>
      <vt:lpstr>IBD-016 – BANCO DE DADOS - NÃO RELACIONAL</vt:lpstr>
      <vt:lpstr>Quem sou eu</vt:lpstr>
      <vt:lpstr>Material e recursos para as aulas</vt:lpstr>
      <vt:lpstr>IBD-016 – BANCO DE DADOS - NÃO RELACIONAL Ementa da Disciplina</vt:lpstr>
      <vt:lpstr>Instrumentos de Avaliação</vt:lpstr>
      <vt:lpstr>Quem são meus alunos?</vt:lpstr>
      <vt:lpstr>Dados X Informação X Conhecimento</vt:lpstr>
      <vt:lpstr>Dados, Informação e Conhecimento</vt:lpstr>
      <vt:lpstr>Aula 01</vt:lpstr>
      <vt:lpstr>Dados, Informação e Conhecimento</vt:lpstr>
      <vt:lpstr>Dados, Informação e Conhecimento</vt:lpstr>
      <vt:lpstr>Dados, Informação e Conhecimento</vt:lpstr>
      <vt:lpstr>Dados, Informação e Conhecimento</vt:lpstr>
      <vt:lpstr>Mercado hoje em dia...</vt:lpstr>
      <vt:lpstr>Dados Estruturados, Semi Estruturados e Não Estruturados</vt:lpstr>
      <vt:lpstr>Dados Estruturados</vt:lpstr>
      <vt:lpstr>Dados Estruturados</vt:lpstr>
      <vt:lpstr>Dados Estruturados</vt:lpstr>
      <vt:lpstr>Dados Estruturados</vt:lpstr>
      <vt:lpstr>Dados Não Estruturados</vt:lpstr>
      <vt:lpstr>Dados Não Estruturados</vt:lpstr>
      <vt:lpstr>Dados Não Estruturados</vt:lpstr>
      <vt:lpstr>Dados Não Estruturados</vt:lpstr>
      <vt:lpstr>Situação 1</vt:lpstr>
      <vt:lpstr>Situação 2</vt:lpstr>
      <vt:lpstr>Situação 3</vt:lpstr>
      <vt:lpstr>Dados Semi-Estruturados</vt:lpstr>
      <vt:lpstr>Dados Semi-Estruturados</vt:lpstr>
      <vt:lpstr>Dados Semi-Estruturados</vt:lpstr>
      <vt:lpstr>Dados Semi-Estruturados</vt:lpstr>
      <vt:lpstr>Resumo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IBD-016 – BANCO DE DADOS - NÃO RELACIONAL</dc:title>
  <dc:creator>Anderson Vanin</dc:creator>
  <cp:lastModifiedBy>Anderson Vanin</cp:lastModifiedBy>
  <cp:revision>16</cp:revision>
  <dcterms:created xsi:type="dcterms:W3CDTF">2023-03-11T15:22:10Z</dcterms:created>
  <dcterms:modified xsi:type="dcterms:W3CDTF">2023-03-11T17:24:18Z</dcterms:modified>
</cp:coreProperties>
</file>