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A5AE0-BA50-49FA-84BB-DA1C7D8DDB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703A-B411-4CF3-9ACD-E666D02B122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TODAS AS AULAS SÃO CONTINUAÇÃO DA AULA ANTERIOR</a:t>
          </a:r>
          <a:r>
            <a:rPr lang="pt-BR" dirty="0"/>
            <a:t>. PORTANTO, SE POR QUALQUER MOTIVO VOCÊ PRECISAR FALTAR EM ALGUMA AULA, </a:t>
          </a:r>
          <a:r>
            <a:rPr lang="pt-BR" b="1" dirty="0"/>
            <a:t>PROCURE IMEDIATAMENTE UM COLEGA OU ATÉ MESMO O PROFESSOR, ANTES DA PRÓXIMA AULA, PARA SE ATUALIZAR SOBRE O QUE FOI PASSSADO!</a:t>
          </a:r>
          <a:endParaRPr lang="en-US" b="1" dirty="0"/>
        </a:p>
      </dgm:t>
    </dgm:pt>
    <dgm:pt modelId="{E7D555F7-7BE0-4D67-AA3E-E97BB0096B51}" type="parTrans" cxnId="{6BE6720C-C286-4E22-8DC5-0E9F9E824FF8}">
      <dgm:prSet/>
      <dgm:spPr/>
      <dgm:t>
        <a:bodyPr/>
        <a:lstStyle/>
        <a:p>
          <a:endParaRPr lang="en-US"/>
        </a:p>
      </dgm:t>
    </dgm:pt>
    <dgm:pt modelId="{296CFE88-4BD4-4E2F-9065-D7EA222144C2}" type="sibTrans" cxnId="{6BE6720C-C286-4E22-8DC5-0E9F9E824FF8}">
      <dgm:prSet/>
      <dgm:spPr/>
      <dgm:t>
        <a:bodyPr/>
        <a:lstStyle/>
        <a:p>
          <a:endParaRPr lang="en-US"/>
        </a:p>
      </dgm:t>
    </dgm:pt>
    <dgm:pt modelId="{4CFC4DB2-9E93-4650-A168-A2DFDFB420E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NÃO DEIXE PARA TOMAR ESSA ATITUDE NA AULA SEGUINTE!</a:t>
          </a:r>
          <a:endParaRPr lang="en-US" sz="32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6D4EA8-E987-42F4-AA12-8DEE363326D9}" type="parTrans" cxnId="{3E7F90F5-1C32-4A77-BD82-321238223B1E}">
      <dgm:prSet/>
      <dgm:spPr/>
      <dgm:t>
        <a:bodyPr/>
        <a:lstStyle/>
        <a:p>
          <a:endParaRPr lang="en-US"/>
        </a:p>
      </dgm:t>
    </dgm:pt>
    <dgm:pt modelId="{463F0AA7-F133-4EA6-A262-6FCDCF2768B1}" type="sibTrans" cxnId="{3E7F90F5-1C32-4A77-BD82-321238223B1E}">
      <dgm:prSet/>
      <dgm:spPr/>
      <dgm:t>
        <a:bodyPr/>
        <a:lstStyle/>
        <a:p>
          <a:endParaRPr lang="en-US"/>
        </a:p>
      </dgm:t>
    </dgm:pt>
    <dgm:pt modelId="{A8D1478E-B71E-4830-B23E-5969440017EF}" type="pres">
      <dgm:prSet presAssocID="{CB7A5AE0-BA50-49FA-84BB-DA1C7D8DDB8E}" presName="root" presStyleCnt="0">
        <dgm:presLayoutVars>
          <dgm:dir/>
          <dgm:resizeHandles val="exact"/>
        </dgm:presLayoutVars>
      </dgm:prSet>
      <dgm:spPr/>
    </dgm:pt>
    <dgm:pt modelId="{0870C0FC-A0F8-431D-AE60-447DC8A21B60}" type="pres">
      <dgm:prSet presAssocID="{D83D703A-B411-4CF3-9ACD-E666D02B1225}" presName="compNode" presStyleCnt="0"/>
      <dgm:spPr/>
    </dgm:pt>
    <dgm:pt modelId="{B79FF636-F171-4284-96F8-CA6151E3F16C}" type="pres">
      <dgm:prSet presAssocID="{D83D703A-B411-4CF3-9ACD-E666D02B1225}" presName="bgRect" presStyleLbl="bgShp" presStyleIdx="0" presStyleCnt="2"/>
      <dgm:spPr/>
    </dgm:pt>
    <dgm:pt modelId="{6FDC240E-6D5D-45BB-836D-6B67D0F0DD24}" type="pres">
      <dgm:prSet presAssocID="{D83D703A-B411-4CF3-9ACD-E666D02B1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03A95C67-6A15-46BD-AE02-537123744967}" type="pres">
      <dgm:prSet presAssocID="{D83D703A-B411-4CF3-9ACD-E666D02B1225}" presName="spaceRect" presStyleCnt="0"/>
      <dgm:spPr/>
    </dgm:pt>
    <dgm:pt modelId="{53E68980-918D-44D5-A2DC-F0EFBD5FC202}" type="pres">
      <dgm:prSet presAssocID="{D83D703A-B411-4CF3-9ACD-E666D02B1225}" presName="parTx" presStyleLbl="revTx" presStyleIdx="0" presStyleCnt="2">
        <dgm:presLayoutVars>
          <dgm:chMax val="0"/>
          <dgm:chPref val="0"/>
        </dgm:presLayoutVars>
      </dgm:prSet>
      <dgm:spPr/>
    </dgm:pt>
    <dgm:pt modelId="{1D76A18F-72E6-4935-A8C7-12896934F415}" type="pres">
      <dgm:prSet presAssocID="{296CFE88-4BD4-4E2F-9065-D7EA222144C2}" presName="sibTrans" presStyleCnt="0"/>
      <dgm:spPr/>
    </dgm:pt>
    <dgm:pt modelId="{54D90587-7061-4883-813A-975929F7A9C5}" type="pres">
      <dgm:prSet presAssocID="{4CFC4DB2-9E93-4650-A168-A2DFDFB420EC}" presName="compNode" presStyleCnt="0"/>
      <dgm:spPr/>
    </dgm:pt>
    <dgm:pt modelId="{AB3B810B-8BDE-49BD-99BF-8F5B2DCE0CFB}" type="pres">
      <dgm:prSet presAssocID="{4CFC4DB2-9E93-4650-A168-A2DFDFB420EC}" presName="bgRect" presStyleLbl="bgShp" presStyleIdx="1" presStyleCnt="2"/>
      <dgm:spPr/>
    </dgm:pt>
    <dgm:pt modelId="{010A50E2-F5AE-485C-A61C-BA652C7501E4}" type="pres">
      <dgm:prSet presAssocID="{4CFC4DB2-9E93-4650-A168-A2DFDFB420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nhum sinal com preenchimento sólido"/>
        </a:ext>
      </dgm:extLst>
    </dgm:pt>
    <dgm:pt modelId="{A5C057FA-B696-4A12-A51A-2977186F77A3}" type="pres">
      <dgm:prSet presAssocID="{4CFC4DB2-9E93-4650-A168-A2DFDFB420EC}" presName="spaceRect" presStyleCnt="0"/>
      <dgm:spPr/>
    </dgm:pt>
    <dgm:pt modelId="{88F2478E-192C-4D5D-958B-89FD1F815324}" type="pres">
      <dgm:prSet presAssocID="{4CFC4DB2-9E93-4650-A168-A2DFDFB420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E6720C-C286-4E22-8DC5-0E9F9E824FF8}" srcId="{CB7A5AE0-BA50-49FA-84BB-DA1C7D8DDB8E}" destId="{D83D703A-B411-4CF3-9ACD-E666D02B1225}" srcOrd="0" destOrd="0" parTransId="{E7D555F7-7BE0-4D67-AA3E-E97BB0096B51}" sibTransId="{296CFE88-4BD4-4E2F-9065-D7EA222144C2}"/>
    <dgm:cxn modelId="{9EBE880C-F318-49FB-AC25-7BE252F13AF2}" type="presOf" srcId="{D83D703A-B411-4CF3-9ACD-E666D02B1225}" destId="{53E68980-918D-44D5-A2DC-F0EFBD5FC202}" srcOrd="0" destOrd="0" presId="urn:microsoft.com/office/officeart/2018/2/layout/IconVerticalSolidList"/>
    <dgm:cxn modelId="{C28F212B-C3AB-4792-88C3-2B1703FC55FF}" type="presOf" srcId="{CB7A5AE0-BA50-49FA-84BB-DA1C7D8DDB8E}" destId="{A8D1478E-B71E-4830-B23E-5969440017EF}" srcOrd="0" destOrd="0" presId="urn:microsoft.com/office/officeart/2018/2/layout/IconVerticalSolidList"/>
    <dgm:cxn modelId="{2D82ABCF-D8D7-4390-BD32-38219C054FA9}" type="presOf" srcId="{4CFC4DB2-9E93-4650-A168-A2DFDFB420EC}" destId="{88F2478E-192C-4D5D-958B-89FD1F815324}" srcOrd="0" destOrd="0" presId="urn:microsoft.com/office/officeart/2018/2/layout/IconVerticalSolidList"/>
    <dgm:cxn modelId="{3E7F90F5-1C32-4A77-BD82-321238223B1E}" srcId="{CB7A5AE0-BA50-49FA-84BB-DA1C7D8DDB8E}" destId="{4CFC4DB2-9E93-4650-A168-A2DFDFB420EC}" srcOrd="1" destOrd="0" parTransId="{696D4EA8-E987-42F4-AA12-8DEE363326D9}" sibTransId="{463F0AA7-F133-4EA6-A262-6FCDCF2768B1}"/>
    <dgm:cxn modelId="{8B6973AE-13BB-41C5-BA2C-A35AE96A8A7A}" type="presParOf" srcId="{A8D1478E-B71E-4830-B23E-5969440017EF}" destId="{0870C0FC-A0F8-431D-AE60-447DC8A21B60}" srcOrd="0" destOrd="0" presId="urn:microsoft.com/office/officeart/2018/2/layout/IconVerticalSolidList"/>
    <dgm:cxn modelId="{8384241A-C5AC-474F-A1B1-3D194F828D76}" type="presParOf" srcId="{0870C0FC-A0F8-431D-AE60-447DC8A21B60}" destId="{B79FF636-F171-4284-96F8-CA6151E3F16C}" srcOrd="0" destOrd="0" presId="urn:microsoft.com/office/officeart/2018/2/layout/IconVerticalSolidList"/>
    <dgm:cxn modelId="{2D0313F0-D236-45DF-9321-42DE681345B3}" type="presParOf" srcId="{0870C0FC-A0F8-431D-AE60-447DC8A21B60}" destId="{6FDC240E-6D5D-45BB-836D-6B67D0F0DD24}" srcOrd="1" destOrd="0" presId="urn:microsoft.com/office/officeart/2018/2/layout/IconVerticalSolidList"/>
    <dgm:cxn modelId="{819A655A-7505-471A-9391-33DCA050C6B9}" type="presParOf" srcId="{0870C0FC-A0F8-431D-AE60-447DC8A21B60}" destId="{03A95C67-6A15-46BD-AE02-537123744967}" srcOrd="2" destOrd="0" presId="urn:microsoft.com/office/officeart/2018/2/layout/IconVerticalSolidList"/>
    <dgm:cxn modelId="{1B87C22E-2609-4532-8B68-67A8AD9F71E2}" type="presParOf" srcId="{0870C0FC-A0F8-431D-AE60-447DC8A21B60}" destId="{53E68980-918D-44D5-A2DC-F0EFBD5FC202}" srcOrd="3" destOrd="0" presId="urn:microsoft.com/office/officeart/2018/2/layout/IconVerticalSolidList"/>
    <dgm:cxn modelId="{8622D480-A73B-4053-AEA3-C69B6FCDE6C6}" type="presParOf" srcId="{A8D1478E-B71E-4830-B23E-5969440017EF}" destId="{1D76A18F-72E6-4935-A8C7-12896934F415}" srcOrd="1" destOrd="0" presId="urn:microsoft.com/office/officeart/2018/2/layout/IconVerticalSolidList"/>
    <dgm:cxn modelId="{0C13E67F-0F42-4F17-AA32-F399011B7491}" type="presParOf" srcId="{A8D1478E-B71E-4830-B23E-5969440017EF}" destId="{54D90587-7061-4883-813A-975929F7A9C5}" srcOrd="2" destOrd="0" presId="urn:microsoft.com/office/officeart/2018/2/layout/IconVerticalSolidList"/>
    <dgm:cxn modelId="{797DEDE8-BCB5-4A9D-A6A5-FD2BF6DD8ECA}" type="presParOf" srcId="{54D90587-7061-4883-813A-975929F7A9C5}" destId="{AB3B810B-8BDE-49BD-99BF-8F5B2DCE0CFB}" srcOrd="0" destOrd="0" presId="urn:microsoft.com/office/officeart/2018/2/layout/IconVerticalSolidList"/>
    <dgm:cxn modelId="{21D3E581-D56B-4D3E-BA8B-ABB918F2AE60}" type="presParOf" srcId="{54D90587-7061-4883-813A-975929F7A9C5}" destId="{010A50E2-F5AE-485C-A61C-BA652C7501E4}" srcOrd="1" destOrd="0" presId="urn:microsoft.com/office/officeart/2018/2/layout/IconVerticalSolidList"/>
    <dgm:cxn modelId="{6292CEC6-8208-4907-AA9C-24BCC9193D0B}" type="presParOf" srcId="{54D90587-7061-4883-813A-975929F7A9C5}" destId="{A5C057FA-B696-4A12-A51A-2977186F77A3}" srcOrd="2" destOrd="0" presId="urn:microsoft.com/office/officeart/2018/2/layout/IconVerticalSolidList"/>
    <dgm:cxn modelId="{AE1FBD62-3FF4-4093-80A9-2686AE22DC2C}" type="presParOf" srcId="{54D90587-7061-4883-813A-975929F7A9C5}" destId="{88F2478E-192C-4D5D-958B-89FD1F815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FF636-F171-4284-96F8-CA6151E3F16C}">
      <dsp:nvSpPr>
        <dsp:cNvPr id="0" name=""/>
        <dsp:cNvSpPr/>
      </dsp:nvSpPr>
      <dsp:spPr>
        <a:xfrm>
          <a:off x="0" y="830449"/>
          <a:ext cx="10442448" cy="1533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240E-6D5D-45BB-836D-6B67D0F0DD24}">
      <dsp:nvSpPr>
        <dsp:cNvPr id="0" name=""/>
        <dsp:cNvSpPr/>
      </dsp:nvSpPr>
      <dsp:spPr>
        <a:xfrm>
          <a:off x="463774" y="1175405"/>
          <a:ext cx="843225" cy="843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8980-918D-44D5-A2DC-F0EFBD5FC202}">
      <dsp:nvSpPr>
        <dsp:cNvPr id="0" name=""/>
        <dsp:cNvSpPr/>
      </dsp:nvSpPr>
      <dsp:spPr>
        <a:xfrm>
          <a:off x="1770773" y="830449"/>
          <a:ext cx="8671674" cy="153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57" tIns="162257" rIns="162257" bIns="16225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TODAS AS AULAS SÃO CONTINUAÇÃO DA AULA ANTERIOR</a:t>
          </a:r>
          <a:r>
            <a:rPr lang="pt-BR" sz="1900" kern="1200" dirty="0"/>
            <a:t>. PORTANTO, SE POR QUALQUER MOTIVO VOCÊ PRECISAR FALTAR EM ALGUMA AULA, </a:t>
          </a:r>
          <a:r>
            <a:rPr lang="pt-BR" sz="1900" b="1" kern="1200" dirty="0"/>
            <a:t>PROCURE IMEDIATAMENTE UM COLEGA OU ATÉ MESMO O PROFESSOR, ANTES DA PRÓXIMA AULA, PARA SE ATUALIZAR SOBRE O QUE FOI PASSSADO!</a:t>
          </a:r>
          <a:endParaRPr lang="en-US" sz="1900" b="1" kern="1200" dirty="0"/>
        </a:p>
      </dsp:txBody>
      <dsp:txXfrm>
        <a:off x="1770773" y="830449"/>
        <a:ext cx="8671674" cy="1533137"/>
      </dsp:txXfrm>
    </dsp:sp>
    <dsp:sp modelId="{AB3B810B-8BDE-49BD-99BF-8F5B2DCE0CFB}">
      <dsp:nvSpPr>
        <dsp:cNvPr id="0" name=""/>
        <dsp:cNvSpPr/>
      </dsp:nvSpPr>
      <dsp:spPr>
        <a:xfrm>
          <a:off x="0" y="2746871"/>
          <a:ext cx="10442448" cy="1533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50E2-F5AE-485C-A61C-BA652C7501E4}">
      <dsp:nvSpPr>
        <dsp:cNvPr id="0" name=""/>
        <dsp:cNvSpPr/>
      </dsp:nvSpPr>
      <dsp:spPr>
        <a:xfrm>
          <a:off x="463774" y="3091827"/>
          <a:ext cx="843225" cy="843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2478E-192C-4D5D-958B-89FD1F815324}">
      <dsp:nvSpPr>
        <dsp:cNvPr id="0" name=""/>
        <dsp:cNvSpPr/>
      </dsp:nvSpPr>
      <dsp:spPr>
        <a:xfrm>
          <a:off x="1770773" y="2746871"/>
          <a:ext cx="8671674" cy="153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57" tIns="162257" rIns="162257" bIns="162257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NÃO DEIXE PARA TOMAR ESSA ATITUDE NA AULA SEGUINTE!</a:t>
          </a:r>
          <a:endParaRPr lang="en-US" sz="32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70773" y="2746871"/>
        <a:ext cx="8671674" cy="153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63233"/>
            <a:ext cx="10449784" cy="632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951346"/>
            <a:ext cx="10442448" cy="511045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AndersonVanin/aulas-IW-I-2024/tree/main/apoio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html/default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7d371WsIt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and red cube illustration">
            <a:extLst>
              <a:ext uri="{FF2B5EF4-FFF2-40B4-BE49-F238E27FC236}">
                <a16:creationId xmlns:a16="http://schemas.microsoft.com/office/drawing/2014/main" id="{ECC62639-F9EC-7183-DFE0-8AFF3A298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0" r="25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596B7-243E-8DEB-C559-554E8C553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INTERFACES WEB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60DAF-2DE2-E5B3-4523-F3B118D8C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Aula 01</a:t>
            </a:r>
          </a:p>
          <a:p>
            <a:pPr algn="l"/>
            <a:r>
              <a:rPr lang="pt-BR" sz="2000"/>
              <a:t>Prof. Anderson Vanin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34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7780-FC9E-E697-03DB-900ABEAA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45720-46FC-FF62-9E0A-D7709745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951346"/>
            <a:ext cx="8351953" cy="511045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IDE</a:t>
            </a:r>
            <a:r>
              <a:rPr lang="pt-BR" dirty="0"/>
              <a:t> (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- Ambiente de Desenvolvimento Integrado)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https://code.visualstudio.com/</a:t>
            </a:r>
            <a:r>
              <a:rPr lang="pt-BR" dirty="0"/>
              <a:t>) </a:t>
            </a:r>
          </a:p>
          <a:p>
            <a:r>
              <a:rPr lang="pt-BR" b="1" dirty="0"/>
              <a:t>Criar uma pasta</a:t>
            </a:r>
            <a:r>
              <a:rPr lang="pt-BR" dirty="0"/>
              <a:t> para cada site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PrimeiroSite</a:t>
            </a:r>
            <a:r>
              <a:rPr lang="pt-BR" dirty="0"/>
              <a:t>)</a:t>
            </a:r>
          </a:p>
          <a:p>
            <a:r>
              <a:rPr lang="pt-BR" b="1" dirty="0"/>
              <a:t>Abrir a past</a:t>
            </a:r>
            <a:r>
              <a:rPr lang="pt-BR" dirty="0"/>
              <a:t>a criada na IDE</a:t>
            </a:r>
          </a:p>
          <a:p>
            <a:r>
              <a:rPr lang="pt-BR" b="1" dirty="0"/>
              <a:t>Material de apoio </a:t>
            </a:r>
          </a:p>
          <a:p>
            <a:pPr lvl="1"/>
            <a:r>
              <a:rPr lang="pt-BR" dirty="0">
                <a:hlinkClick r:id="rId3"/>
              </a:rPr>
              <a:t>https://github.com/ProfAndersonVanin/aulas-IW-I-2024/tree/main/apoio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https://www.w3schools.com/html/default.asp</a:t>
            </a:r>
            <a:r>
              <a:rPr lang="pt-BR" dirty="0"/>
              <a:t> </a:t>
            </a:r>
          </a:p>
          <a:p>
            <a:r>
              <a:rPr lang="pt-BR" b="1" dirty="0"/>
              <a:t>Estrutura básica HTML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70B07-1A42-ED0A-89F9-94E9151B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637C6-C9B3-348E-4088-053FC4D4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08708-4F61-FDE4-2105-D938F09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379188-B359-2259-489D-DF8ED2D721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298" l="10000" r="90000">
                        <a14:foregroundMark x1="46500" y1="92979" x2="46500" y2="92979"/>
                        <a14:foregroundMark x1="44500" y1="97021" x2="44500" y2="97021"/>
                        <a14:foregroundMark x1="57833" y1="98298" x2="57833" y2="98298"/>
                        <a14:foregroundMark x1="65667" y1="92553" x2="65667" y2="92553"/>
                      </a14:backgroundRemoval>
                    </a14:imgEffect>
                  </a14:imgLayer>
                </a14:imgProps>
              </a:ext>
            </a:extLst>
          </a:blip>
          <a:srcRect l="31007" t="8419" r="21809"/>
          <a:stretch/>
        </p:blipFill>
        <p:spPr>
          <a:xfrm>
            <a:off x="9229777" y="1632857"/>
            <a:ext cx="2696547" cy="40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0C85-A302-B079-ED39-95D15FF3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861B-05CE-91F6-1B88-1BDB372C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</a:t>
            </a:r>
            <a:r>
              <a:rPr lang="pt-BR" strike="sngStrike" dirty="0">
                <a:solidFill>
                  <a:srgbClr val="FF0000"/>
                </a:solidFill>
              </a:rPr>
              <a:t>programo</a:t>
            </a:r>
            <a:r>
              <a:rPr lang="pt-BR" dirty="0"/>
              <a:t> em HTML</a:t>
            </a:r>
          </a:p>
          <a:p>
            <a:r>
              <a:rPr lang="pt-BR" b="1" dirty="0" err="1"/>
              <a:t>H</a:t>
            </a:r>
            <a:r>
              <a:rPr lang="pt-BR" dirty="0" err="1"/>
              <a:t>yper</a:t>
            </a:r>
            <a:r>
              <a:rPr lang="pt-BR" b="1" dirty="0" err="1"/>
              <a:t>T</a:t>
            </a:r>
            <a:r>
              <a:rPr lang="pt-BR" dirty="0" err="1"/>
              <a:t>ext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arkup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r>
              <a:rPr lang="pt-BR" dirty="0"/>
              <a:t> traduzido para o bom e velho Português significa </a:t>
            </a:r>
            <a:r>
              <a:rPr lang="pt-BR" b="1" dirty="0"/>
              <a:t>Linguagem de Marcação Hipertexto.</a:t>
            </a:r>
          </a:p>
          <a:p>
            <a:r>
              <a:rPr lang="pt-BR" dirty="0"/>
              <a:t>A HTML é baseada em marcações chamadas </a:t>
            </a:r>
            <a:r>
              <a:rPr lang="pt-BR" b="1" dirty="0" err="1"/>
              <a:t>tags</a:t>
            </a:r>
            <a:r>
              <a:rPr lang="pt-BR" dirty="0"/>
              <a:t>, e elas comandam tudo.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25FC8-17D9-CA8A-E68E-CFB7B807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2D020-2BD0-DAB3-477E-86AFADD5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B5D38-1598-F340-F36B-AB756B00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19BAE-149A-E8EA-0CE3-949C745B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HTML, CSS e JS?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DDCBC40-13C7-D2E0-DB33-E03B21CC3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35" y="2757433"/>
            <a:ext cx="5178579" cy="414286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D0E11-0239-42ED-8F4A-AACDCAF6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7D626-0A0F-BF0E-DE4F-E7F83D1E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6FFC2-DC96-7FB0-DBC4-4A3C9B27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0BB22B-4DAD-9EC7-81ED-4E1E34D4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5" y="1040369"/>
            <a:ext cx="5676224" cy="1978078"/>
          </a:xfrm>
          <a:prstGeom prst="rect">
            <a:avLst/>
          </a:prstGeom>
        </p:spPr>
      </p:pic>
      <p:pic>
        <p:nvPicPr>
          <p:cNvPr id="12" name="Imagem 11" descr="Desenho de pessoa em pé&#10;&#10;Descrição gerada automaticamente">
            <a:extLst>
              <a:ext uri="{FF2B5EF4-FFF2-40B4-BE49-F238E27FC236}">
                <a16:creationId xmlns:a16="http://schemas.microsoft.com/office/drawing/2014/main" id="{43AD639F-9DBA-C0EC-4B43-219586B8F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99" y="1692239"/>
            <a:ext cx="5167041" cy="3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3BB8-75C9-D2F7-5830-A76C0D1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1FE60-632E-B7B1-A2CB-D3FFAD76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56EE4-4075-6985-A969-6D75E99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38133-7507-F5C2-9919-EFDD756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829EF-B925-D410-29C8-1946304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94B92A-0910-40CB-E305-7C1DE03F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64" y="1583010"/>
            <a:ext cx="7804072" cy="20364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D461BC-6EA1-5E42-0EE6-54AB69BA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28" y="3914046"/>
            <a:ext cx="9468543" cy="16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5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8C3A-6EA3-B4ED-3086-CB5305D6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61661-1F4B-C624-8CFB-347EE2BF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CF5AE-7251-4AF4-BA4D-065B58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29003-F988-43DF-A0A3-41CD4FE0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2EEAB-0E03-EF07-0FAC-E81EB67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F46030-FB59-F29E-68D8-F086DA67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9" y="1661171"/>
            <a:ext cx="11308221" cy="38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1363A-41DD-11DB-4EA6-0A823372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C535D-343B-2007-9D7C-25AF09F6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3D74D-B72A-95F2-51F8-D954EF52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O atributo global </a:t>
            </a:r>
            <a:r>
              <a:rPr lang="pt-BR" i="1" dirty="0" err="1"/>
              <a:t>lang</a:t>
            </a:r>
            <a:r>
              <a:rPr lang="pt-BR" dirty="0"/>
              <a:t> ajuda a definir o idioma de um elemento: a língua em que elementos não-editáveis são escritos, ou a língua em que elementos editáveis devem ser escritos pelo usuário. O atributo contém uma única "</a:t>
            </a:r>
            <a:r>
              <a:rPr lang="pt-BR" i="1" dirty="0" err="1"/>
              <a:t>tag</a:t>
            </a:r>
            <a:r>
              <a:rPr lang="pt-BR" i="1" dirty="0"/>
              <a:t> de idioma</a:t>
            </a:r>
            <a:r>
              <a:rPr lang="pt-BR" dirty="0"/>
              <a:t>“.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C9FB0-6331-C3C0-1D94-5D50538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E0BEF-A466-5269-833C-FBF75839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F98F6-7EFA-4AD6-A1C6-4CA6DA26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A1F2CB-0C3A-7DF4-C681-44130E865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3" r="68511" b="81288"/>
          <a:stretch/>
        </p:blipFill>
        <p:spPr>
          <a:xfrm>
            <a:off x="2113502" y="1209676"/>
            <a:ext cx="7964996" cy="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0458C-39BD-842C-27F2-226A6B45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651CF-BA87-21EE-9879-3C6B5A57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5A84A-A4CC-594F-A588-1B5D91D9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i="1" dirty="0" err="1"/>
              <a:t>tag</a:t>
            </a:r>
            <a:r>
              <a:rPr lang="pt-BR" dirty="0"/>
              <a:t> </a:t>
            </a:r>
            <a:r>
              <a:rPr lang="pt-BR" i="1" dirty="0"/>
              <a:t>meta </a:t>
            </a:r>
            <a:r>
              <a:rPr lang="pt-BR" i="1" dirty="0" err="1"/>
              <a:t>charset</a:t>
            </a:r>
            <a:r>
              <a:rPr lang="pt-BR" i="1" dirty="0"/>
              <a:t>="UTF-8"</a:t>
            </a:r>
            <a:r>
              <a:rPr lang="pt-BR" dirty="0"/>
              <a:t> é uma </a:t>
            </a:r>
            <a:r>
              <a:rPr lang="pt-BR" i="1" dirty="0" err="1"/>
              <a:t>tag</a:t>
            </a:r>
            <a:r>
              <a:rPr lang="pt-BR" dirty="0"/>
              <a:t> meta utilizada para comunicar aos navegadores qual é o formato de codificação de caracteres utilizado naquele documento.</a:t>
            </a:r>
          </a:p>
          <a:p>
            <a:pPr marL="0" indent="0" algn="just">
              <a:buNone/>
            </a:pPr>
            <a:r>
              <a:rPr lang="pt-BR" dirty="0"/>
              <a:t>Em outras palavras, essa </a:t>
            </a:r>
            <a:r>
              <a:rPr lang="pt-BR" i="1" dirty="0" err="1"/>
              <a:t>tag</a:t>
            </a:r>
            <a:r>
              <a:rPr lang="pt-BR" dirty="0"/>
              <a:t> serve para que os navegadores saibam como devem renderizar os textos incluídos em uma página específica.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53585-65A8-DB04-97A2-1160D096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66C19-19C9-B5B6-1891-56B35BB1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951F7-F016-10D6-E831-84997570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467701-879D-887A-F84D-F8AEA3C12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7" t="28494" r="59599" b="63467"/>
          <a:stretch/>
        </p:blipFill>
        <p:spPr>
          <a:xfrm>
            <a:off x="2293776" y="1174719"/>
            <a:ext cx="7604448" cy="7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5420-4FF4-B566-1AE9-2ECAC0F5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EFBD-9928-31F7-C5C4-7D94D41C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C60CE-AC5B-3CE8-B121-2670442F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Essa </a:t>
            </a:r>
            <a:r>
              <a:rPr lang="pt-BR" i="1" dirty="0" err="1"/>
              <a:t>tag</a:t>
            </a:r>
            <a:r>
              <a:rPr lang="pt-BR" dirty="0"/>
              <a:t> informa ao navegador como renderizar a página em dispositivos móveis. A presença dessa </a:t>
            </a:r>
            <a:r>
              <a:rPr lang="pt-BR" i="1" dirty="0" err="1"/>
              <a:t>tag</a:t>
            </a:r>
            <a:r>
              <a:rPr lang="pt-BR" dirty="0"/>
              <a:t> indica ao Google que a </a:t>
            </a:r>
            <a:r>
              <a:rPr lang="pt-BR" b="1" dirty="0"/>
              <a:t>página é compatível com dispositivos móveis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F16B6-9486-402C-7FD1-7551F563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32A8C-526F-4A1E-2FB1-68272BED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FAABA-0B5C-5D52-1568-E850CA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1E344F-3C51-3E32-EE53-30EAF703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5" t="38185" b="54475"/>
          <a:stretch/>
        </p:blipFill>
        <p:spPr>
          <a:xfrm>
            <a:off x="984322" y="1772816"/>
            <a:ext cx="10223356" cy="2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8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E50E3-F376-AFA3-3CE8-E33D5091D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5B47F-0643-9217-A53E-BE4D6987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BBDCE-AF57-A81C-F6F5-06F785F4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elemento HTML </a:t>
            </a:r>
            <a:r>
              <a:rPr lang="pt-BR" b="1" i="1" dirty="0"/>
              <a:t>&lt;</a:t>
            </a:r>
            <a:r>
              <a:rPr lang="pt-BR" b="1" i="1" dirty="0" err="1"/>
              <a:t>title</a:t>
            </a:r>
            <a:r>
              <a:rPr lang="pt-BR" b="1" i="1" dirty="0"/>
              <a:t>&gt; </a:t>
            </a:r>
            <a:r>
              <a:rPr lang="pt-BR" dirty="0"/>
              <a:t>(Elemento HTML Título) define o título do documento, mostrado na barra de título de um navegador ou na aba da página.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0E8DD-B946-6D05-824E-0B6AECEA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B49AE-E3D3-F195-D597-1F4B8A24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FD134-5515-E712-BFFE-BD03EA40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AB902E-5A1C-8178-4824-0A348A4C8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2" t="45862" r="58609" b="44881"/>
          <a:stretch/>
        </p:blipFill>
        <p:spPr>
          <a:xfrm>
            <a:off x="2388637" y="1380929"/>
            <a:ext cx="6345296" cy="6811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B7C7B6-6DCC-8AC1-DF18-3B43B722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37" y="3833812"/>
            <a:ext cx="5972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14C4B-2074-EF9C-85AD-8A64AC53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C8CD1-1032-6DD3-0654-98912BE3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Atualmente, existem 142 </a:t>
            </a:r>
            <a:r>
              <a:rPr lang="pt-BR" dirty="0" err="1"/>
              <a:t>tags</a:t>
            </a:r>
            <a:r>
              <a:rPr lang="pt-BR" dirty="0"/>
              <a:t> HTML disponíveis, que permitem a criação de diversos elementos.</a:t>
            </a:r>
            <a:endParaRPr lang="pt-BR"/>
          </a:p>
          <a:p>
            <a:pPr marL="0" indent="0">
              <a:buNone/>
            </a:pPr>
            <a:r>
              <a:rPr lang="pt-BR" dirty="0"/>
              <a:t>Alguns exemplos:</a:t>
            </a: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7AADF5-F2F0-D120-1736-6E4CD185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82" y="775303"/>
            <a:ext cx="5631185" cy="5307393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4FF9E-FA59-32BF-C5CD-48188A0C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EF0C7-73CF-02E5-ADC0-BBA5EA0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958CE-F308-83F2-081D-1546A6F4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F25D5-C482-C682-7EE2-D1EB3E80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50BD8-2E15-74BD-52D9-3CB7D2D3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784" y="951346"/>
            <a:ext cx="7149487" cy="511045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TÉCNICO EM ELETRÔNICA (ETEC LAURO GOMES)</a:t>
            </a:r>
          </a:p>
          <a:p>
            <a:r>
              <a:rPr lang="pt-BR" sz="2400" dirty="0"/>
              <a:t>BACHAREL EM CIÊNCIA DA COMPUTAÇÃO (UNIABC)</a:t>
            </a:r>
          </a:p>
          <a:p>
            <a:r>
              <a:rPr lang="pt-BR" sz="2400" dirty="0"/>
              <a:t>PÓS GRADUADO EM BANCO DE DADOS (UNILEYA)</a:t>
            </a:r>
          </a:p>
          <a:p>
            <a:r>
              <a:rPr lang="pt-BR" sz="2400" dirty="0"/>
              <a:t>MESTRE EM GESTÃO DO CONHECIMENTO E INFORMÁTICA – VISÃO COMPUTACIONAL (UNINOVE)</a:t>
            </a:r>
          </a:p>
          <a:p>
            <a:r>
              <a:rPr lang="pt-BR" sz="2400" dirty="0"/>
              <a:t>PROF DA ETEC DESDE 2006</a:t>
            </a:r>
          </a:p>
          <a:p>
            <a:r>
              <a:rPr lang="pt-BR" sz="2400" dirty="0"/>
              <a:t>anderson.vanin@etec.sp.gov.br</a:t>
            </a:r>
          </a:p>
          <a:p>
            <a:r>
              <a:rPr lang="pt-BR" sz="2400" dirty="0"/>
              <a:t>https://github.com/ProfAndersonVanin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20381-1671-C550-E90D-A1C80020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6E423-B802-361E-D1CC-8D175CB2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8DEC7-FE76-F12D-6B2F-57B4746E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Espaço Reservado para Conteúdo 4" descr="Homem na rua&#10;&#10;Descrição gerada automaticamente">
            <a:extLst>
              <a:ext uri="{FF2B5EF4-FFF2-40B4-BE49-F238E27FC236}">
                <a16:creationId xmlns:a16="http://schemas.microsoft.com/office/drawing/2014/main" id="{4F59C07D-2592-05F7-A40E-DB5A2D94E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428750"/>
            <a:ext cx="3714750" cy="3714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937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367FF-11BE-DDAF-BC29-BDF8D29B0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C65F-A697-8934-4F66-C12DD134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8" y="223120"/>
            <a:ext cx="10449784" cy="605555"/>
          </a:xfrm>
        </p:spPr>
        <p:txBody>
          <a:bodyPr anchor="b">
            <a:normAutofit/>
          </a:bodyPr>
          <a:lstStyle/>
          <a:p>
            <a:r>
              <a:rPr lang="pt-BR" b="1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1E1FC-7027-26B9-F6F0-B63CA126F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308" y="1784438"/>
            <a:ext cx="7434692" cy="4013025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Criar uma pasta chamada: </a:t>
            </a:r>
            <a:r>
              <a:rPr lang="pt-BR" sz="2400" dirty="0" err="1"/>
              <a:t>PrimeiroSite</a:t>
            </a:r>
            <a:endParaRPr lang="pt-BR" sz="2400" dirty="0"/>
          </a:p>
          <a:p>
            <a:r>
              <a:rPr lang="pt-BR" sz="2400" dirty="0"/>
              <a:t>Abrir pasta no VS </a:t>
            </a:r>
            <a:r>
              <a:rPr lang="pt-BR" sz="2400" dirty="0" err="1"/>
              <a:t>Code</a:t>
            </a:r>
            <a:endParaRPr lang="pt-BR" sz="2400" dirty="0"/>
          </a:p>
          <a:p>
            <a:r>
              <a:rPr lang="pt-BR" sz="2400" dirty="0"/>
              <a:t>Criar a estrutura básica</a:t>
            </a:r>
          </a:p>
          <a:p>
            <a:r>
              <a:rPr lang="pt-BR" sz="2400" dirty="0"/>
              <a:t>Modificar o </a:t>
            </a:r>
            <a:r>
              <a:rPr lang="pt-BR" sz="2400" dirty="0" err="1"/>
              <a:t>title</a:t>
            </a:r>
            <a:r>
              <a:rPr lang="pt-BR" sz="2400" dirty="0"/>
              <a:t> do site</a:t>
            </a:r>
          </a:p>
          <a:p>
            <a:r>
              <a:rPr lang="pt-BR" sz="2400" dirty="0"/>
              <a:t>Trabalhar as </a:t>
            </a:r>
            <a:r>
              <a:rPr lang="pt-BR" sz="2400" dirty="0" err="1"/>
              <a:t>tags</a:t>
            </a:r>
            <a:r>
              <a:rPr lang="pt-BR" sz="2400" dirty="0"/>
              <a:t> </a:t>
            </a:r>
            <a:r>
              <a:rPr lang="pt-BR" sz="2400" b="1" dirty="0"/>
              <a:t>h1, h2, p, </a:t>
            </a:r>
            <a:r>
              <a:rPr lang="pt-BR" sz="2400" b="1" dirty="0" err="1"/>
              <a:t>img</a:t>
            </a:r>
            <a:r>
              <a:rPr lang="pt-BR" sz="2400" b="1" dirty="0"/>
              <a:t>, </a:t>
            </a:r>
            <a:r>
              <a:rPr lang="pt-BR" sz="2400" b="1" dirty="0" err="1"/>
              <a:t>ul</a:t>
            </a:r>
            <a:r>
              <a:rPr lang="pt-BR" sz="2400" b="1" dirty="0"/>
              <a:t> e li</a:t>
            </a:r>
            <a:r>
              <a:rPr lang="pt-BR" sz="2400" dirty="0"/>
              <a:t>. Utilize conteúdo do site w3 </a:t>
            </a:r>
            <a:r>
              <a:rPr lang="pt-BR" sz="2400" dirty="0" err="1"/>
              <a:t>school</a:t>
            </a:r>
            <a:r>
              <a:rPr lang="pt-BR" sz="2400" dirty="0"/>
              <a:t> (</a:t>
            </a:r>
            <a:r>
              <a:rPr lang="pt-BR" sz="2400" dirty="0">
                <a:hlinkClick r:id="rId2"/>
              </a:rPr>
              <a:t>https://www.w3schools.com/</a:t>
            </a:r>
            <a:r>
              <a:rPr lang="pt-BR" sz="2400" dirty="0" err="1">
                <a:hlinkClick r:id="rId2"/>
              </a:rPr>
              <a:t>html</a:t>
            </a:r>
            <a:r>
              <a:rPr lang="pt-BR" sz="2400" dirty="0">
                <a:hlinkClick r:id="rId2"/>
              </a:rPr>
              <a:t>/html_intro.asp</a:t>
            </a:r>
            <a:r>
              <a:rPr lang="pt-BR" sz="2400" dirty="0"/>
              <a:t>) </a:t>
            </a:r>
          </a:p>
          <a:p>
            <a:r>
              <a:rPr lang="pt-BR" sz="2400" b="1" dirty="0"/>
              <a:t>Conteúdo do Site</a:t>
            </a:r>
            <a:r>
              <a:rPr lang="pt-BR" sz="2400" dirty="0"/>
              <a:t>: HTML, CSS e JS com uma imagem de cada.</a:t>
            </a:r>
          </a:p>
        </p:txBody>
      </p:sp>
      <p:pic>
        <p:nvPicPr>
          <p:cNvPr id="1026" name="Picture 2" descr="Mão na massa! Colaboradoras participam de treinamento na Chocolândia -  Jacyra">
            <a:extLst>
              <a:ext uri="{FF2B5EF4-FFF2-40B4-BE49-F238E27FC236}">
                <a16:creationId xmlns:a16="http://schemas.microsoft.com/office/drawing/2014/main" id="{E80BEAF3-445B-36BE-AB27-603077F28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r="13065" b="1"/>
          <a:stretch/>
        </p:blipFill>
        <p:spPr bwMode="auto">
          <a:xfrm>
            <a:off x="7786332" y="1855875"/>
            <a:ext cx="3904270" cy="31462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2221FD-6E65-2700-22D7-7BD25A96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1398F-FD8F-EE59-D1EF-3EAB178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B568B-6300-71BC-9C9F-1BA8B10C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AB19-D2B3-4C39-5724-4055ACFE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8F1F-BA7D-0241-EAEB-05D683A7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8" y="223120"/>
            <a:ext cx="10449784" cy="605555"/>
          </a:xfrm>
        </p:spPr>
        <p:txBody>
          <a:bodyPr anchor="b">
            <a:normAutofit/>
          </a:bodyPr>
          <a:lstStyle/>
          <a:p>
            <a:r>
              <a:rPr lang="pt-BR" b="1" dirty="0"/>
              <a:t>Prática – Exemplo de como deve ficar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4C197-33F8-C965-4780-2ECD21FD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689DD-F317-F9E8-A307-C9D1A4A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8E582-4A10-2A5E-E366-BC7D93C1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53EC33A-AE36-C356-9296-FA717CDB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52" y="852153"/>
            <a:ext cx="7651599" cy="58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2DA5-126F-5EFE-1D1E-846606C5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CONTRATO PEDAGÓGICO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69D69-BD41-97C7-28D8-58912C59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PARTICIPAÇÃO EM SALA DE AULA</a:t>
            </a:r>
          </a:p>
          <a:p>
            <a:r>
              <a:rPr lang="pt-BR" dirty="0"/>
              <a:t>ENTREGA EM DIA DAS ATIVIDADES SOLICITADAS</a:t>
            </a:r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SERÃO ACEITAS ATIVIDADES EM ATRASO (EXCETO POR MOTIVO MÉDICO)</a:t>
            </a:r>
          </a:p>
          <a:p>
            <a:r>
              <a:rPr lang="pt-BR" dirty="0"/>
              <a:t>TRABALHOS INDIVIDUAIS</a:t>
            </a:r>
          </a:p>
          <a:p>
            <a:r>
              <a:rPr lang="pt-BR" dirty="0"/>
              <a:t>AVALIAÇÕES TEÓRICAS E PRÁTICAS</a:t>
            </a:r>
          </a:p>
          <a:p>
            <a:r>
              <a:rPr lang="pt-BR" dirty="0"/>
              <a:t>ASSIDUIDADE</a:t>
            </a:r>
          </a:p>
          <a:p>
            <a:pPr lvl="1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ALUNOS COM FREQ ABAIXO DE 75%, MESMO QUE ENTREGUEM TODOS OS TRABALHOS, NÃO TERÃO MENÇÃO MB!</a:t>
            </a:r>
          </a:p>
          <a:p>
            <a:pPr marL="0" indent="0">
              <a:buNone/>
            </a:pPr>
            <a:r>
              <a:rPr lang="pt-BR" b="1" dirty="0"/>
              <a:t>CRITÉRIOS PARA CONVERSÃO DE MENÇÃO LITERAL PARA ATIVIDADES COM VALORES NUMÉRICOS:</a:t>
            </a:r>
          </a:p>
          <a:p>
            <a:r>
              <a:rPr lang="pt-BR" dirty="0"/>
              <a:t>De 0 a 5 – I</a:t>
            </a:r>
          </a:p>
          <a:p>
            <a:r>
              <a:rPr lang="pt-BR" dirty="0"/>
              <a:t>De 5.1 a 7 – R</a:t>
            </a:r>
          </a:p>
          <a:p>
            <a:r>
              <a:rPr lang="pt-BR" dirty="0"/>
              <a:t>De 7.1 a 8.5 – B</a:t>
            </a:r>
          </a:p>
          <a:p>
            <a:r>
              <a:rPr lang="pt-BR" dirty="0"/>
              <a:t>De 8.6 a 10 - MB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86435-BF04-E1D5-6570-26FAA8C2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C61DE-1A7A-0D8E-8FE2-90D99FF2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EF965-072B-FD2E-5067-A7A34CFC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355C-302E-1020-5FB4-9090F3E1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MATERIAIS NECESSÁRIOS PARA 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C8E26-0408-342D-D4F0-F9D4B8B6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MUITA VONTADE DE APRENDER SOBRE TECNOLOGIA!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DISPONIBILIZAR NO MÍNIMO 2 HORAS POR SEMANA ALÉM DAS AULAS PARA PRATICAR OS EXERCÍCIOS E ATIVIDADES PROPOSTAS EM AULA!</a:t>
            </a:r>
          </a:p>
          <a:p>
            <a:r>
              <a:rPr lang="pt-BR" dirty="0"/>
              <a:t>UM CADERNO ( 1 DIVISÃO DE MATERIA) PARA ANOTAÇÕES GERAIS (1º BIMESTRE)</a:t>
            </a:r>
          </a:p>
          <a:p>
            <a:r>
              <a:rPr lang="pt-BR" dirty="0"/>
              <a:t>UMA CONTA DE EMAIL (GMAIL) – ATENÇÃO AOS NOMES DE CONTAS, UTILIZAR NOME E SOBRENOME! – NESSE CASO COMO SUGESTÃO, CRIAR UMA CONTA NOVA PARA UTILIZAR TODO O ESPAÇO DE ARMAZENAMENTO POOSSÍVEL GRATUITO</a:t>
            </a:r>
          </a:p>
          <a:p>
            <a:r>
              <a:rPr lang="pt-BR" dirty="0"/>
              <a:t>UMA CONTA NO GITHUB (REPOSITÓRIO DE CÓDIGOS)</a:t>
            </a:r>
          </a:p>
          <a:p>
            <a:r>
              <a:rPr lang="pt-BR" dirty="0"/>
              <a:t>ACESSO À INTERNET</a:t>
            </a:r>
          </a:p>
          <a:p>
            <a:r>
              <a:rPr lang="pt-BR" dirty="0"/>
              <a:t>IMPORTANTE: ANOTAR EM SEU CADERNO TODOS OS EMAILS, SITES E SENHAS QUE SERÃO UTILIZADOS! É IMPORTANTE MANTER ESSAS INFORMAÇÕES POIS SERÃO UTILIZADAS EM TODAS AS AULAS! 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PERDA OU ESQUECIMENTO DESSAS INFORMAÇÕES IRÁ DIFICULTAR O ANDAMENTO DAS SUAS TAREFAS EM CADA AULA!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1F74B-46CE-CC0F-FB0B-20B3F053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80552-AF83-7C8D-431E-ED42C134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83704-2CB3-217C-00EB-44DF015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E9E5-05A4-721F-08EE-574C60D4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63233"/>
            <a:ext cx="10449784" cy="632964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IMPORTANTE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895E-7904-BACD-BCBC-1FF37CD2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95E70-1370-65C9-4022-B4D50251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EA7DAA-E668-3C94-6790-E8CB2DB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E6CF9FE3-E445-4CDF-8FD6-9E935FABF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37154"/>
              </p:ext>
            </p:extLst>
          </p:nvPr>
        </p:nvGraphicFramePr>
        <p:xfrm>
          <a:off x="877824" y="951346"/>
          <a:ext cx="10442448" cy="511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21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9ED7B-6FB8-E40A-B211-826BB9A9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WEB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A68B8-3CBE-B0AC-E9BA-CA867AB0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Competências</a:t>
            </a:r>
          </a:p>
          <a:p>
            <a:r>
              <a:rPr lang="pt-BR" sz="1800" dirty="0"/>
              <a:t>1. Desenvolver páginas para a Internet e aplicativos. </a:t>
            </a:r>
          </a:p>
          <a:p>
            <a:pPr marL="0" indent="0">
              <a:buNone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Habilidades</a:t>
            </a:r>
          </a:p>
          <a:p>
            <a:r>
              <a:rPr lang="pt-BR" sz="1800" dirty="0"/>
              <a:t>1.1 Elaborar páginas para Internet, utilizando linguagem de marcação de texto.</a:t>
            </a:r>
          </a:p>
          <a:p>
            <a:r>
              <a:rPr lang="pt-BR" sz="1800" dirty="0"/>
              <a:t>1.2 Conceber/compor folhas de estilo.</a:t>
            </a:r>
          </a:p>
          <a:p>
            <a:pPr marL="0" indent="0">
              <a:buNone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  <a:p>
            <a:r>
              <a:rPr lang="pt-BR" sz="1800" dirty="0"/>
              <a:t>Conceitos de desenvolvimento para a Web</a:t>
            </a:r>
          </a:p>
          <a:p>
            <a:pPr lvl="1"/>
            <a:r>
              <a:rPr lang="pt-BR" sz="1600" dirty="0"/>
              <a:t>Introdução, terminologia e protocolos;</a:t>
            </a:r>
          </a:p>
          <a:p>
            <a:pPr lvl="1"/>
            <a:r>
              <a:rPr lang="pt-BR" sz="1600" dirty="0"/>
              <a:t>Domínios e hospedagem;</a:t>
            </a:r>
          </a:p>
          <a:p>
            <a:pPr lvl="1"/>
            <a:r>
              <a:rPr lang="pt-BR" sz="1600" dirty="0"/>
              <a:t>Ferramentas:</a:t>
            </a:r>
          </a:p>
          <a:p>
            <a:pPr lvl="2"/>
            <a:r>
              <a:rPr lang="pt-BR" sz="1300" dirty="0"/>
              <a:t>✓ editores e </a:t>
            </a:r>
            <a:r>
              <a:rPr lang="pt-BR" sz="1300" dirty="0" err="1"/>
              <a:t>IDEs</a:t>
            </a:r>
            <a:r>
              <a:rPr lang="pt-BR" sz="1300" dirty="0"/>
              <a:t>;</a:t>
            </a:r>
          </a:p>
          <a:p>
            <a:pPr lvl="2"/>
            <a:r>
              <a:rPr lang="pt-BR" sz="1300" dirty="0"/>
              <a:t>✓ navegador;</a:t>
            </a:r>
          </a:p>
          <a:p>
            <a:pPr lvl="2"/>
            <a:r>
              <a:rPr lang="pt-BR" sz="1300" dirty="0"/>
              <a:t>✓ ferramentas do desenvolvedor embutidas nos navegadores;</a:t>
            </a:r>
          </a:p>
          <a:p>
            <a:pPr lvl="2"/>
            <a:r>
              <a:rPr lang="pt-BR" sz="1300" dirty="0"/>
              <a:t>✓ servidores Web.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FA106-F673-9D25-F9AF-598D160B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2B477-EEE5-7D26-5392-6BF116D2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A813C-3F24-DAAD-B811-EB9F647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9ED7B-6FB8-E40A-B211-826BB9A9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WEB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A68B8-3CBE-B0AC-E9BA-CA867AB0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  <a:p>
            <a:r>
              <a:rPr lang="pt-BR" sz="1700" dirty="0"/>
              <a:t>Linguagem de marcação para a Web (HTML)</a:t>
            </a:r>
          </a:p>
          <a:p>
            <a:pPr lvl="1"/>
            <a:r>
              <a:rPr lang="pt-BR" sz="1500" dirty="0"/>
              <a:t>Documento HTML mínimo, </a:t>
            </a:r>
            <a:r>
              <a:rPr lang="pt-BR" sz="1500" dirty="0" err="1"/>
              <a:t>tags</a:t>
            </a:r>
            <a:r>
              <a:rPr lang="pt-BR" sz="1500" dirty="0"/>
              <a:t>, atributos e conteúdo;</a:t>
            </a:r>
          </a:p>
          <a:p>
            <a:pPr lvl="1"/>
            <a:r>
              <a:rPr lang="pt-BR" sz="1500" dirty="0"/>
              <a:t>Elemento raiz, metadados e de </a:t>
            </a:r>
            <a:r>
              <a:rPr lang="pt-BR" sz="1500" dirty="0" err="1"/>
              <a:t>scripting</a:t>
            </a:r>
            <a:r>
              <a:rPr lang="pt-BR" sz="1500" dirty="0"/>
              <a:t>;</a:t>
            </a:r>
          </a:p>
          <a:p>
            <a:pPr lvl="1"/>
            <a:r>
              <a:rPr lang="pt-BR" sz="1500" dirty="0"/>
              <a:t>Seções e agrupamento de conteúdos;</a:t>
            </a:r>
          </a:p>
          <a:p>
            <a:pPr lvl="1"/>
            <a:r>
              <a:rPr lang="pt-BR" sz="1500" dirty="0"/>
              <a:t>Semântica textual e hyperlinks;</a:t>
            </a:r>
          </a:p>
          <a:p>
            <a:pPr lvl="1"/>
            <a:r>
              <a:rPr lang="pt-BR" sz="1500" dirty="0"/>
              <a:t>Imagens, vetores SVG e outros conteúdos embutidos;</a:t>
            </a:r>
          </a:p>
          <a:p>
            <a:pPr lvl="1"/>
            <a:r>
              <a:rPr lang="pt-BR" sz="1500" dirty="0"/>
              <a:t>Tabelas;</a:t>
            </a:r>
          </a:p>
          <a:p>
            <a:pPr lvl="1"/>
            <a:r>
              <a:rPr lang="pt-BR" sz="1500" dirty="0"/>
              <a:t>Formulários.</a:t>
            </a:r>
          </a:p>
          <a:p>
            <a:r>
              <a:rPr lang="pt-BR" sz="1800" dirty="0"/>
              <a:t>Estilos em cascata (CSS)</a:t>
            </a:r>
          </a:p>
          <a:p>
            <a:pPr lvl="1"/>
            <a:r>
              <a:rPr lang="pt-BR" sz="1600" dirty="0"/>
              <a:t>Modelo de estilo em cascata, regra CSS, seletores e atributos;</a:t>
            </a:r>
          </a:p>
          <a:p>
            <a:pPr lvl="1"/>
            <a:r>
              <a:rPr lang="pt-BR" sz="1600" dirty="0"/>
              <a:t>Formatação CSS;</a:t>
            </a:r>
          </a:p>
          <a:p>
            <a:pPr lvl="1"/>
            <a:r>
              <a:rPr lang="pt-BR" sz="1600" dirty="0"/>
              <a:t>Box Model CSS;</a:t>
            </a:r>
          </a:p>
          <a:p>
            <a:pPr lvl="1"/>
            <a:r>
              <a:rPr lang="pt-BR" sz="1600" dirty="0"/>
              <a:t>Estilização de conteúdo;</a:t>
            </a:r>
          </a:p>
          <a:p>
            <a:pPr lvl="1"/>
            <a:r>
              <a:rPr lang="pt-BR" sz="1600" dirty="0"/>
              <a:t>Estilização de formulários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FA106-F673-9D25-F9AF-598D160B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2B477-EEE5-7D26-5392-6BF116D2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A813C-3F24-DAAD-B811-EB9F647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9ED7B-6FB8-E40A-B211-826BB9A9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WEB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A68B8-3CBE-B0AC-E9BA-CA867AB0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  <a:p>
            <a:r>
              <a:rPr lang="pt-BR" sz="1700" dirty="0"/>
              <a:t>Construção de layout</a:t>
            </a:r>
          </a:p>
          <a:p>
            <a:pPr lvl="1"/>
            <a:r>
              <a:rPr lang="pt-BR" sz="1500" dirty="0"/>
              <a:t>Posicionamento padrão, absoluto e relativo;</a:t>
            </a:r>
          </a:p>
          <a:p>
            <a:pPr lvl="1"/>
            <a:r>
              <a:rPr lang="pt-BR" sz="1500" dirty="0"/>
              <a:t>Posicionamento com </a:t>
            </a:r>
            <a:r>
              <a:rPr lang="pt-BR" sz="1500" dirty="0" err="1"/>
              <a:t>float</a:t>
            </a:r>
            <a:r>
              <a:rPr lang="pt-BR" sz="1500" dirty="0"/>
              <a:t>, estático, fixo e com z-index;</a:t>
            </a:r>
          </a:p>
          <a:p>
            <a:pPr lvl="1"/>
            <a:r>
              <a:rPr lang="pt-BR" sz="1500" dirty="0"/>
              <a:t>Layout com largura fixa, líquido, elástico e híbrido;</a:t>
            </a:r>
          </a:p>
          <a:p>
            <a:pPr lvl="1"/>
            <a:r>
              <a:rPr lang="pt-BR" sz="1500" dirty="0" err="1"/>
              <a:t>Flexbox</a:t>
            </a:r>
            <a:r>
              <a:rPr lang="pt-BR" sz="1500" dirty="0"/>
              <a:t>;</a:t>
            </a:r>
          </a:p>
          <a:p>
            <a:pPr lvl="1"/>
            <a:r>
              <a:rPr lang="pt-BR" sz="1500" dirty="0"/>
              <a:t>Layout responsivo com media queries e mobile-</a:t>
            </a:r>
            <a:r>
              <a:rPr lang="pt-BR" sz="1500" dirty="0" err="1"/>
              <a:t>first</a:t>
            </a:r>
            <a:r>
              <a:rPr lang="pt-BR" sz="1500" dirty="0"/>
              <a:t>.</a:t>
            </a:r>
          </a:p>
          <a:p>
            <a:r>
              <a:rPr lang="pt-BR" sz="1700" dirty="0"/>
              <a:t>Framework para desenvolvimento responsivo</a:t>
            </a:r>
          </a:p>
          <a:p>
            <a:pPr lvl="1"/>
            <a:r>
              <a:rPr lang="pt-BR" sz="1500" dirty="0"/>
              <a:t>Instalação e apresentação da ferramenta;</a:t>
            </a:r>
          </a:p>
          <a:p>
            <a:pPr lvl="1"/>
            <a:r>
              <a:rPr lang="pt-BR" sz="1500" dirty="0"/>
              <a:t>Tipografia;</a:t>
            </a:r>
          </a:p>
          <a:p>
            <a:pPr lvl="1"/>
            <a:r>
              <a:rPr lang="pt-BR" sz="1500" dirty="0"/>
              <a:t>Sistema de grade responsiva;</a:t>
            </a:r>
          </a:p>
          <a:p>
            <a:pPr lvl="1"/>
            <a:r>
              <a:rPr lang="pt-BR" sz="1500" dirty="0"/>
              <a:t>Componentes e estilização;</a:t>
            </a:r>
          </a:p>
          <a:p>
            <a:pPr lvl="1"/>
            <a:r>
              <a:rPr lang="pt-BR" sz="1500" dirty="0"/>
              <a:t>Formulários.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FA106-F673-9D25-F9AF-598D160B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2B477-EEE5-7D26-5392-6BF116D2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A813C-3F24-DAAD-B811-EB9F647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E6961-88BC-259F-0973-23066E17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8" name="Mídia Online 7" title="Como surgiu a INTERNET? Uma das tecnologias que mais utilizamos em nosso dia a dia! | Fala Cientista">
            <a:hlinkClick r:id="" action="ppaction://media"/>
            <a:extLst>
              <a:ext uri="{FF2B5EF4-FFF2-40B4-BE49-F238E27FC236}">
                <a16:creationId xmlns:a16="http://schemas.microsoft.com/office/drawing/2014/main" id="{B72B16E4-2728-346D-CA90-B3D179FBF44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3213" y="950913"/>
            <a:ext cx="9051925" cy="511016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BCB3B-FF9B-EA3D-DFBC-BC182FCE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93F53-2154-E7B1-D977-AD431E74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E2523-110B-09AB-7667-819DB65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hoVogu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8E2E3"/>
      </a:lt2>
      <a:accent1>
        <a:srgbClr val="80AAA0"/>
      </a:accent1>
      <a:accent2>
        <a:srgbClr val="75AC88"/>
      </a:accent2>
      <a:accent3>
        <a:srgbClr val="85AB82"/>
      </a:accent3>
      <a:accent4>
        <a:srgbClr val="8FAA74"/>
      </a:accent4>
      <a:accent5>
        <a:srgbClr val="A0A47C"/>
      </a:accent5>
      <a:accent6>
        <a:srgbClr val="B19F79"/>
      </a:accent6>
      <a:hlink>
        <a:srgbClr val="AE697A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1090</Words>
  <Application>Microsoft Office PowerPoint</Application>
  <PresentationFormat>Widescreen</PresentationFormat>
  <Paragraphs>187</Paragraphs>
  <Slides>21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Aptos Light</vt:lpstr>
      <vt:lpstr>Arial</vt:lpstr>
      <vt:lpstr>Calibri</vt:lpstr>
      <vt:lpstr>Walbaum Display</vt:lpstr>
      <vt:lpstr>BohoVogueVTI</vt:lpstr>
      <vt:lpstr>INTERFACES WEB I</vt:lpstr>
      <vt:lpstr>Apresentação</vt:lpstr>
      <vt:lpstr>CONTRATO PEDAGÓGICO</vt:lpstr>
      <vt:lpstr>MATERIAIS NECESSÁRIOS PARA AS AULAS</vt:lpstr>
      <vt:lpstr>IMPORTANTE</vt:lpstr>
      <vt:lpstr>INTERFACES WEB I</vt:lpstr>
      <vt:lpstr>INTERFACES WEB I</vt:lpstr>
      <vt:lpstr>INTERFACES WEB I</vt:lpstr>
      <vt:lpstr>Introdução</vt:lpstr>
      <vt:lpstr>Primeiros Passos</vt:lpstr>
      <vt:lpstr>Introdução</vt:lpstr>
      <vt:lpstr>Para que serve HTML, CSS e JS?</vt:lpstr>
      <vt:lpstr>Tags HTML</vt:lpstr>
      <vt:lpstr>Estrutura básica padrão</vt:lpstr>
      <vt:lpstr>Estrutura básica padrão</vt:lpstr>
      <vt:lpstr>Estrutura básica padrão</vt:lpstr>
      <vt:lpstr>Estrutura básica padrão</vt:lpstr>
      <vt:lpstr>Estrutura básica padrão</vt:lpstr>
      <vt:lpstr>Tags básicas</vt:lpstr>
      <vt:lpstr>Prática</vt:lpstr>
      <vt:lpstr>Prática – Exemplo de como deve ficar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WEB I</dc:title>
  <dc:creator>ANDERSON SILVA VANIN</dc:creator>
  <cp:lastModifiedBy>ANDERSON SILVA VANIN</cp:lastModifiedBy>
  <cp:revision>11</cp:revision>
  <dcterms:created xsi:type="dcterms:W3CDTF">2024-01-05T13:58:45Z</dcterms:created>
  <dcterms:modified xsi:type="dcterms:W3CDTF">2024-02-20T12:29:07Z</dcterms:modified>
</cp:coreProperties>
</file>