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64" r:id="rId14"/>
    <p:sldId id="265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76994" autoAdjust="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A969E-E496-4DA6-BADF-FDF4C61620C5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F30E9-DC6E-4A75-AA1D-2FCAD82A39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5368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 exemplo, uma sombra pode criar a ilusão de camadas ou dar profundidade a um elemento.</a:t>
            </a:r>
          </a:p>
          <a:p>
            <a:pPr fontAlgn="base"/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Quando os objetos são bem usados, eles podem ser uma ótima ferramenta para destacar seu trabalho.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8F30E9-DC6E-4A75-AA1D-2FCAD82A39CA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0079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66215-4688-42C5-95E9-CDEA9950428C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B8E853B-CE61-494A-B27C-B2F2F4FBF4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140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66215-4688-42C5-95E9-CDEA9950428C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B8E853B-CE61-494A-B27C-B2F2F4FBF4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8122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66215-4688-42C5-95E9-CDEA9950428C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B8E853B-CE61-494A-B27C-B2F2F4FBF447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8372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66215-4688-42C5-95E9-CDEA9950428C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B8E853B-CE61-494A-B27C-B2F2F4FBF4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287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66215-4688-42C5-95E9-CDEA9950428C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B8E853B-CE61-494A-B27C-B2F2F4FBF447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0979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66215-4688-42C5-95E9-CDEA9950428C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B8E853B-CE61-494A-B27C-B2F2F4FBF4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104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66215-4688-42C5-95E9-CDEA9950428C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853B-CE61-494A-B27C-B2F2F4FBF4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2513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66215-4688-42C5-95E9-CDEA9950428C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853B-CE61-494A-B27C-B2F2F4FBF4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5461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7490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5499" y="1540189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66215-4688-42C5-95E9-CDEA9950428C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853B-CE61-494A-B27C-B2F2F4FBF4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4143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66215-4688-42C5-95E9-CDEA9950428C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B8E853B-CE61-494A-B27C-B2F2F4FBF4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812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66215-4688-42C5-95E9-CDEA9950428C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B8E853B-CE61-494A-B27C-B2F2F4FBF4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4038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66215-4688-42C5-95E9-CDEA9950428C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B8E853B-CE61-494A-B27C-B2F2F4FBF4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4651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66215-4688-42C5-95E9-CDEA9950428C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853B-CE61-494A-B27C-B2F2F4FBF4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9287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66215-4688-42C5-95E9-CDEA9950428C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853B-CE61-494A-B27C-B2F2F4FBF4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478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66215-4688-42C5-95E9-CDEA9950428C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853B-CE61-494A-B27C-B2F2F4FBF4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347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66215-4688-42C5-95E9-CDEA9950428C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B8E853B-CE61-494A-B27C-B2F2F4FBF4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2300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66215-4688-42C5-95E9-CDEA9950428C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B8E853B-CE61-494A-B27C-B2F2F4FBF4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3258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eduardo-monica.com/new-blog/regras-dos-terco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5AA14B-67FC-4E82-8273-67CAABABC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AD – Aplicativos de Design</a:t>
            </a:r>
            <a:br>
              <a:rPr lang="pt-BR" dirty="0" smtClean="0"/>
            </a:br>
            <a:r>
              <a:rPr lang="pt-BR" dirty="0" smtClean="0"/>
              <a:t>Fundamentos </a:t>
            </a:r>
            <a:r>
              <a:rPr lang="pt-BR" dirty="0"/>
              <a:t>do design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7F5979-7695-48E0-A9AC-7618A91DF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/>
          <a:lstStyle/>
          <a:p>
            <a:r>
              <a:rPr lang="pt-BR" dirty="0" err="1"/>
              <a:t>Prof.Anderson</a:t>
            </a:r>
            <a:r>
              <a:rPr lang="pt-BR" dirty="0"/>
              <a:t> Vanin – Aula 03</a:t>
            </a:r>
          </a:p>
        </p:txBody>
      </p:sp>
    </p:spTree>
    <p:extLst>
      <p:ext uri="{BB962C8B-B14F-4D97-AF65-F5344CB8AC3E}">
        <p14:creationId xmlns:p14="http://schemas.microsoft.com/office/powerpoint/2010/main" val="302112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C32D7-ECB9-448C-B9C4-E234582D2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Composição Visual - exemplo</a:t>
            </a:r>
          </a:p>
        </p:txBody>
      </p:sp>
      <p:pic>
        <p:nvPicPr>
          <p:cNvPr id="5" name="Espaço Reservado para Conteúdo 4" descr="Uma imagem contendo foto, grupo, mesa, em pé&#10;&#10;Descrição gerada automaticamente">
            <a:extLst>
              <a:ext uri="{FF2B5EF4-FFF2-40B4-BE49-F238E27FC236}">
                <a16:creationId xmlns:a16="http://schemas.microsoft.com/office/drawing/2014/main" id="{3B208244-9B57-4B9C-92FA-DAA32E3636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450" y="1371600"/>
            <a:ext cx="4513099" cy="5374447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2BAD914-B77A-4EF7-9B6F-FEE8BF3B76F6}"/>
              </a:ext>
            </a:extLst>
          </p:cNvPr>
          <p:cNvSpPr txBox="1"/>
          <p:nvPr/>
        </p:nvSpPr>
        <p:spPr>
          <a:xfrm>
            <a:off x="8915401" y="2268414"/>
            <a:ext cx="3044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 Batismo de Cristo (1472–1475) - Andrea del Verrocchio e Leonardo Da Vinci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899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C32D7-ECB9-448C-B9C4-E234582D2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Composição Visual - exemplo</a:t>
            </a:r>
          </a:p>
        </p:txBody>
      </p:sp>
      <p:pic>
        <p:nvPicPr>
          <p:cNvPr id="5" name="Espaço Reservado para Conteúdo 4" descr="Uma imagem contendo foto, grupo, mesa, em pé&#10;&#10;Descrição gerada automaticamente">
            <a:extLst>
              <a:ext uri="{FF2B5EF4-FFF2-40B4-BE49-F238E27FC236}">
                <a16:creationId xmlns:a16="http://schemas.microsoft.com/office/drawing/2014/main" id="{3B208244-9B57-4B9C-92FA-DAA32E3636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450" y="1371600"/>
            <a:ext cx="4513099" cy="5374447"/>
          </a:xfrm>
        </p:spPr>
      </p:pic>
      <p:sp>
        <p:nvSpPr>
          <p:cNvPr id="3" name="Triângulo isósceles 2">
            <a:extLst>
              <a:ext uri="{FF2B5EF4-FFF2-40B4-BE49-F238E27FC236}">
                <a16:creationId xmlns:a16="http://schemas.microsoft.com/office/drawing/2014/main" id="{B154A8B6-7600-4AAC-B744-7010A979DAB1}"/>
              </a:ext>
            </a:extLst>
          </p:cNvPr>
          <p:cNvSpPr/>
          <p:nvPr/>
        </p:nvSpPr>
        <p:spPr>
          <a:xfrm>
            <a:off x="3839450" y="1334233"/>
            <a:ext cx="4513099" cy="5374448"/>
          </a:xfrm>
          <a:prstGeom prst="triangle">
            <a:avLst>
              <a:gd name="adj" fmla="val 49000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416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C32D7-ECB9-448C-B9C4-E234582D2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Composição Visual - exemplo</a:t>
            </a:r>
          </a:p>
        </p:txBody>
      </p:sp>
      <p:sp>
        <p:nvSpPr>
          <p:cNvPr id="3" name="Triângulo isósceles 2">
            <a:extLst>
              <a:ext uri="{FF2B5EF4-FFF2-40B4-BE49-F238E27FC236}">
                <a16:creationId xmlns:a16="http://schemas.microsoft.com/office/drawing/2014/main" id="{B154A8B6-7600-4AAC-B744-7010A979DAB1}"/>
              </a:ext>
            </a:extLst>
          </p:cNvPr>
          <p:cNvSpPr/>
          <p:nvPr/>
        </p:nvSpPr>
        <p:spPr>
          <a:xfrm>
            <a:off x="3839450" y="1334233"/>
            <a:ext cx="4513099" cy="5374448"/>
          </a:xfrm>
          <a:prstGeom prst="triangle">
            <a:avLst>
              <a:gd name="adj" fmla="val 49000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1B82403-8DC9-48FC-9480-52FAABA1E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169" y="1540189"/>
            <a:ext cx="10322730" cy="5168492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2400" dirty="0"/>
              <a:t>Breve análise composicional:</a:t>
            </a:r>
          </a:p>
          <a:p>
            <a:pPr algn="just"/>
            <a:r>
              <a:rPr lang="pt-BR" sz="2400" dirty="0"/>
              <a:t>Este quadro do Renascimento foi realizado com uma composição triangular. A figura principal está no centro do quadro. Obra figurativa e com personagens pintados de forma muito realista. As cores são escuras, tendendo para o marrom com tons de azul que indicam a pureza dos personagens. É preciso levar em conta que o quadro já perdeu bastante do seu brilho e vivacidade com o tempo. É possível observar o emprego da perspectiva linear pelos planos pintados ao fundo do quadro. Uma obra de função religiosa composta para adornar uma igreja. As questões de simetria, proporções idealizadas e harmonia são muito peculiares desse estilo, o Renascimento. Essa obra possui uma particularidade: apenas os anjos que estão no canto inferior esquerdo foram pintados por Leonardo da Vinci, o restante foi pintado por seu mestre Andrea </a:t>
            </a:r>
            <a:r>
              <a:rPr lang="pt-BR" sz="2400" dirty="0" err="1"/>
              <a:t>del</a:t>
            </a:r>
            <a:r>
              <a:rPr lang="pt-BR" sz="2400" dirty="0"/>
              <a:t> </a:t>
            </a:r>
            <a:r>
              <a:rPr lang="pt-BR" sz="2400" dirty="0" err="1"/>
              <a:t>Verocchio</a:t>
            </a:r>
            <a:r>
              <a:rPr lang="pt-B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553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050DD-3026-4E49-9E1C-8F4E58E2D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E8CD93-EAFD-49EF-8C0D-610B55D72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dirty="0"/>
              <a:t>Os fundamentos do design vão além da peça final, já que o importante é apreciar os detalhes que compõem cada composição. Isso pode ser aplicado a praticamente qualquer tipo de projeto, seja criando os seus ou simplesmente procurando maneiras simples de melhorar seus trabalhos.</a:t>
            </a:r>
          </a:p>
        </p:txBody>
      </p:sp>
    </p:spTree>
    <p:extLst>
      <p:ext uri="{BB962C8B-B14F-4D97-AF65-F5344CB8AC3E}">
        <p14:creationId xmlns:p14="http://schemas.microsoft.com/office/powerpoint/2010/main" val="28104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B3B248-FC28-46F2-B38B-6B4E26E89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Questionário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3AEE59-7CA0-45BE-9137-ABCAF3D7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452" y="1540189"/>
            <a:ext cx="10268447" cy="377762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pt-BR" sz="3200" dirty="0"/>
              <a:t>Quais são os elementos básicos do design?</a:t>
            </a:r>
          </a:p>
          <a:p>
            <a:pPr>
              <a:buFont typeface="+mj-lt"/>
              <a:buAutoNum type="arabicPeriod"/>
            </a:pPr>
            <a:r>
              <a:rPr lang="pt-BR" sz="3200" dirty="0"/>
              <a:t>O que é a “regra dos terços” utilizada no conceito de EQUILÍBRIO?</a:t>
            </a:r>
          </a:p>
          <a:p>
            <a:pPr>
              <a:buFont typeface="+mj-lt"/>
              <a:buAutoNum type="arabicPeriod"/>
            </a:pPr>
            <a:r>
              <a:rPr lang="pt-BR" sz="3200" dirty="0"/>
              <a:t>O que é uma Composição Visual?</a:t>
            </a:r>
          </a:p>
          <a:p>
            <a:pPr>
              <a:buFont typeface="+mj-lt"/>
              <a:buAutoNum type="arabicPeriod"/>
            </a:pPr>
            <a:r>
              <a:rPr lang="pt-BR" sz="3200" dirty="0"/>
              <a:t>Faça uma pequena análise dos elementos utilizados na imagem a seguir.</a:t>
            </a:r>
          </a:p>
          <a:p>
            <a:pPr>
              <a:buFont typeface="+mj-lt"/>
              <a:buAutoNum type="arabicPeriod"/>
            </a:pP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83850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19B36-1247-4D63-B4E3-13AF3C9FA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Questionário</a:t>
            </a:r>
          </a:p>
        </p:txBody>
      </p:sp>
      <p:pic>
        <p:nvPicPr>
          <p:cNvPr id="5" name="Espaço Reservado para Conteúdo 4" descr="Desenho de personagem de desenho animado&#10;&#10;Descrição gerada automaticamente">
            <a:extLst>
              <a:ext uri="{FF2B5EF4-FFF2-40B4-BE49-F238E27FC236}">
                <a16:creationId xmlns:a16="http://schemas.microsoft.com/office/drawing/2014/main" id="{CB1C0FBA-266C-4988-95A1-AE3DFF04C1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890" y="1371600"/>
            <a:ext cx="6185755" cy="54125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B9A6115-3FDF-4628-8E93-4034A351EE53}"/>
              </a:ext>
            </a:extLst>
          </p:cNvPr>
          <p:cNvSpPr txBox="1"/>
          <p:nvPr/>
        </p:nvSpPr>
        <p:spPr>
          <a:xfrm>
            <a:off x="8739554" y="1635369"/>
            <a:ext cx="29366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/>
              <a:t>Crianças e coração,</a:t>
            </a:r>
            <a:r>
              <a:rPr lang="pt-BR" dirty="0"/>
              <a:t> s/d</a:t>
            </a:r>
          </a:p>
          <a:p>
            <a:r>
              <a:rPr lang="pt-BR" dirty="0"/>
              <a:t>Romero Britto ( Brasil, 1963)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432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41272B-8910-43A1-866A-729B4E47E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CC557B-1F09-4F6A-AD8D-125456BD5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Os </a:t>
            </a:r>
            <a:r>
              <a:rPr lang="pt-BR" sz="2800" b="1" dirty="0"/>
              <a:t>fundamentos do design </a:t>
            </a:r>
            <a:r>
              <a:rPr lang="pt-BR" sz="2800" dirty="0"/>
              <a:t>são a base de toda mídia visual que estão na arte, no web design e até mesmo em pequenos detalhes, como nas tipografias. Mas o que esses campos têm em comum? </a:t>
            </a:r>
          </a:p>
          <a:p>
            <a:r>
              <a:rPr lang="pt-BR" sz="2800" dirty="0"/>
              <a:t>Basicamente possuem elementos básicos, como </a:t>
            </a:r>
            <a:r>
              <a:rPr lang="pt-BR" sz="2800" b="1" dirty="0">
                <a:solidFill>
                  <a:srgbClr val="FF0000"/>
                </a:solidFill>
              </a:rPr>
              <a:t>linha, tamanho, forma, cor, textura e equilíbrio</a:t>
            </a:r>
            <a:r>
              <a:rPr lang="pt-B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168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E156F4-4273-48E6-8C33-246F95175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Linha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E9E8C0-31FB-45CF-BE78-1E4393C4A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8331" y="1371600"/>
            <a:ext cx="6593669" cy="4484303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 uma forma que conecta dois ou mais pontos podendo ser grossa ou fina, ondulada ou irregular dando a possibilidade de formar muitos outros estilos</a:t>
            </a:r>
            <a:r>
              <a: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linhas estão sempre presentes no design, por exemplo, em desenhos, ilustrações e elementos gráficos, como texturas e padrões.</a:t>
            </a:r>
          </a:p>
        </p:txBody>
      </p:sp>
      <p:pic>
        <p:nvPicPr>
          <p:cNvPr id="1026" name="Picture 2" descr="As linhas estão presentes em imagens, ilustrações, tipografias, entre outros.">
            <a:extLst>
              <a:ext uri="{FF2B5EF4-FFF2-40B4-BE49-F238E27FC236}">
                <a16:creationId xmlns:a16="http://schemas.microsoft.com/office/drawing/2014/main" id="{946CBBC5-757D-421B-85A3-90C68535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75" y="1927274"/>
            <a:ext cx="4880365" cy="32848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46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9DDC68-8697-4A81-81CB-53D4B95E2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Forma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C176FE-8F24-4384-BFF8-A3EEE851A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185" y="1090246"/>
            <a:ext cx="5539714" cy="5310553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2400" b="1" dirty="0">
                <a:solidFill>
                  <a:srgbClr val="FF0000"/>
                </a:solidFill>
              </a:rPr>
              <a:t>Forma é qualquer área bidimensional com um limite reconhecível, ou seja, círculos, quadrados, triângulos, etc. </a:t>
            </a:r>
            <a:r>
              <a:rPr lang="pt-BR" sz="2400" dirty="0"/>
              <a:t>Elas são divididas em duas categorias: </a:t>
            </a:r>
            <a:r>
              <a:rPr lang="pt-BR" sz="2400" b="1" dirty="0">
                <a:solidFill>
                  <a:srgbClr val="FF0000"/>
                </a:solidFill>
              </a:rPr>
              <a:t>geométrica ou regular e orgânica</a:t>
            </a:r>
            <a:r>
              <a:rPr lang="pt-BR" sz="2400" dirty="0"/>
              <a:t>, onde são mais livres.</a:t>
            </a:r>
          </a:p>
          <a:p>
            <a:pPr algn="just"/>
            <a:r>
              <a:rPr lang="pt-BR" sz="2400" dirty="0"/>
              <a:t>As formas são importantes para comunicar ideias visualmente porque lhes dão peso e as tornam reconhecíveis. Graças a elas entendemos sinais de trânsito, símbolos e, em grande medida, a arte abstrata.</a:t>
            </a:r>
          </a:p>
        </p:txBody>
      </p:sp>
      <p:pic>
        <p:nvPicPr>
          <p:cNvPr id="2050" name="Picture 2" descr="Graças às formas podemos reconhecer muitas coisas.">
            <a:extLst>
              <a:ext uri="{FF2B5EF4-FFF2-40B4-BE49-F238E27FC236}">
                <a16:creationId xmlns:a16="http://schemas.microsoft.com/office/drawing/2014/main" id="{CBB290F0-0FF0-4502-BE0C-79DC67491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01" y="2006146"/>
            <a:ext cx="5079021" cy="28457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93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009CB0-B24C-49B2-B753-BDECBD2A3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A178F8-9D53-40E3-B51F-995234424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3090" y="896816"/>
            <a:ext cx="5251521" cy="5556738"/>
          </a:xfrm>
        </p:spPr>
        <p:txBody>
          <a:bodyPr>
            <a:normAutofit lnSpcReduction="10000"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Quando uma forma possui propriedades 3D, nós a chamamos de objeto</a:t>
            </a:r>
            <a:r>
              <a:rPr lang="pt-BR" sz="2400" dirty="0"/>
              <a:t>, e ela pode existir no mundo real ou ser simulada na composição usando técnicas como luz, sombra e perspectiva para criar a ilusão de profundidade.</a:t>
            </a:r>
          </a:p>
          <a:p>
            <a:r>
              <a:rPr lang="pt-BR" sz="2400" dirty="0"/>
              <a:t>Em designers bidimensionais os objetos dão um toque mais real ao trabalho. Sem eles, uma bola de borracha saltitante é apenas um círculo, ou um edifício 3D é apenas uma série de retângulos.</a:t>
            </a:r>
          </a:p>
        </p:txBody>
      </p:sp>
      <p:pic>
        <p:nvPicPr>
          <p:cNvPr id="3074" name="Picture 2" descr="Em objetos de design bidimensionais dão um toque realista ao trabalho.">
            <a:extLst>
              <a:ext uri="{FF2B5EF4-FFF2-40B4-BE49-F238E27FC236}">
                <a16:creationId xmlns:a16="http://schemas.microsoft.com/office/drawing/2014/main" id="{13F2A48C-9714-4D6A-8AF8-28FC18AF4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59" y="2206737"/>
            <a:ext cx="5594252" cy="31110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78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658EC-EBFF-453E-9C2B-8557AEB86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Textura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F900AF-711A-486B-90E1-33AF5F619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540188"/>
            <a:ext cx="5404899" cy="5018873"/>
          </a:xfrm>
        </p:spPr>
        <p:txBody>
          <a:bodyPr>
            <a:norm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É a qualidade física de uma superfície e assim como os objetos, podem ser tridimensionais e dar uma ideia de como é na vida real</a:t>
            </a:r>
            <a:r>
              <a:rPr lang="pt-BR" sz="2400" dirty="0"/>
              <a:t>.</a:t>
            </a:r>
          </a:p>
          <a:p>
            <a:r>
              <a:rPr lang="pt-BR" sz="2400" dirty="0"/>
              <a:t>No design, a textura acrescenta profundidade e tato em imagens planas. Os objetos podem ter aparência de lisos, ásperos, duros ou macios, dependendo dos elementos.</a:t>
            </a:r>
          </a:p>
        </p:txBody>
      </p:sp>
      <p:pic>
        <p:nvPicPr>
          <p:cNvPr id="4098" name="Picture 2" descr=" A textura adiciona profundidade e toque nas imagens planas.">
            <a:extLst>
              <a:ext uri="{FF2B5EF4-FFF2-40B4-BE49-F238E27FC236}">
                <a16:creationId xmlns:a16="http://schemas.microsoft.com/office/drawing/2014/main" id="{92D4449C-8204-4251-B6EC-F83ACD403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59" y="2019663"/>
            <a:ext cx="5436983" cy="30622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28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0FAA4C-F0AB-4DAA-8EEE-7EE2B66B9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Equilíbrio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D50664-0C4C-4586-ACD1-5D217CEA7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É uma boa distribuição do peso visual e pode ser afetado por muitas coisas, incluindo cor, tamanho, número e espaço em branco.</a:t>
            </a:r>
          </a:p>
          <a:p>
            <a:r>
              <a:rPr lang="pt-BR" dirty="0"/>
              <a:t>Dominar o equilíbrio pode ser complicado no começo, já que é necessário ter intuição. Felizmente, o mundo do design está repleto de exemplos onde você pode ter uma base de como fazer.</a:t>
            </a:r>
          </a:p>
          <a:p>
            <a:r>
              <a:rPr lang="pt-BR" dirty="0"/>
              <a:t>Os desenhos simétricos são iguais ou semelhantes nos dois lados de um eixo e se equilibram porque cada lado pode ser idêntico.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5122" name="Picture 2" descr="Os desenhos simétricos são iguais ou semelhantes nos dois lados de um eixo.">
            <a:extLst>
              <a:ext uri="{FF2B5EF4-FFF2-40B4-BE49-F238E27FC236}">
                <a16:creationId xmlns:a16="http://schemas.microsoft.com/office/drawing/2014/main" id="{95344815-4E74-4C25-AC0A-C8ED3D6E1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338" y="3891439"/>
            <a:ext cx="5193323" cy="29138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40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0FAA4C-F0AB-4DAA-8EEE-7EE2B66B9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Equilíbrio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D50664-0C4C-4586-ACD1-5D217CEA7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643" y="1371600"/>
            <a:ext cx="10400969" cy="3777622"/>
          </a:xfrm>
        </p:spPr>
        <p:txBody>
          <a:bodyPr/>
          <a:lstStyle/>
          <a:p>
            <a:r>
              <a:rPr lang="pt-BR" dirty="0"/>
              <a:t>Já os desenhos assimétricos são diferentes, e embora sejam bem distribuídos, a composição é equilibrada porque destaca as coisas certas.</a:t>
            </a:r>
          </a:p>
          <a:p>
            <a:r>
              <a:rPr lang="pt-BR" dirty="0"/>
              <a:t>Muitos usam algo chamado </a:t>
            </a:r>
            <a:r>
              <a:rPr lang="pt-BR" b="1" dirty="0">
                <a:solidFill>
                  <a:srgbClr val="FF0000"/>
                </a:solidFill>
              </a:rPr>
              <a:t>regra dos terços</a:t>
            </a:r>
            <a:r>
              <a:rPr lang="pt-BR" dirty="0"/>
              <a:t>, que mostra a área de trabalho dividida em uma grade de 3x3. O ponto focal da imagem fica localizado perto ou encima de uma das linhas, o que cria um equilíbrio visual com o restante do espaço. (</a:t>
            </a:r>
            <a:r>
              <a:rPr lang="pt-BR" dirty="0">
                <a:hlinkClick r:id="rId2"/>
              </a:rPr>
              <a:t>https://www.eduardo-monica.com/new-blog/regras-dos-</a:t>
            </a:r>
            <a:r>
              <a:rPr lang="pt-BR" dirty="0" err="1">
                <a:hlinkClick r:id="rId2"/>
              </a:rPr>
              <a:t>tercos</a:t>
            </a:r>
            <a:r>
              <a:rPr lang="pt-BR" dirty="0"/>
              <a:t>)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6146" name="Picture 2" descr="A regra dos terços mostra sua área de trabalho dividida em uma grade de 3x3.">
            <a:extLst>
              <a:ext uri="{FF2B5EF4-FFF2-40B4-BE49-F238E27FC236}">
                <a16:creationId xmlns:a16="http://schemas.microsoft.com/office/drawing/2014/main" id="{ECB96C4C-5FB3-4418-BFF8-D37C2CBDF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405850"/>
            <a:ext cx="6096000" cy="34242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82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C498B9-8FD0-4C01-84AD-7C1712782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Composição Visual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735194-62A3-4DD6-B686-8B33BD6AB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415" y="1540188"/>
            <a:ext cx="10375484" cy="5317811"/>
          </a:xfrm>
        </p:spPr>
        <p:txBody>
          <a:bodyPr>
            <a:normAutofit/>
          </a:bodyPr>
          <a:lstStyle/>
          <a:p>
            <a:r>
              <a:rPr lang="pt-BR" sz="3200" b="1" dirty="0">
                <a:solidFill>
                  <a:srgbClr val="FF0000"/>
                </a:solidFill>
              </a:rPr>
              <a:t>Composição é a forma como colocamos todos os elementos em uma imagem, a organização e arranjo das formas</a:t>
            </a:r>
            <a:r>
              <a:rPr lang="pt-BR" sz="3200" dirty="0"/>
              <a:t>, um “pôr junto”.</a:t>
            </a:r>
          </a:p>
          <a:p>
            <a:r>
              <a:rPr lang="pt-BR" sz="3200" dirty="0"/>
              <a:t>O modo como vemos e percebemos uma imagem está estritamente relacionada a nossa própria natureza fisiológica, a forma como reagimos à luz, à escuridão, aos movimentos e até mesmo o fato de sermos uma espécie bípede.</a:t>
            </a:r>
          </a:p>
        </p:txBody>
      </p:sp>
    </p:spTree>
    <p:extLst>
      <p:ext uri="{BB962C8B-B14F-4D97-AF65-F5344CB8AC3E}">
        <p14:creationId xmlns:p14="http://schemas.microsoft.com/office/powerpoint/2010/main" val="307875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192</TotalTime>
  <Words>890</Words>
  <Application>Microsoft Office PowerPoint</Application>
  <PresentationFormat>Widescreen</PresentationFormat>
  <Paragraphs>46</Paragraphs>
  <Slides>15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Cacho</vt:lpstr>
      <vt:lpstr>AD – Aplicativos de Design Fundamentos do design</vt:lpstr>
      <vt:lpstr>Introdução</vt:lpstr>
      <vt:lpstr>Linha</vt:lpstr>
      <vt:lpstr>Forma</vt:lpstr>
      <vt:lpstr>Objetos</vt:lpstr>
      <vt:lpstr>Textura</vt:lpstr>
      <vt:lpstr>Equilíbrio</vt:lpstr>
      <vt:lpstr>Equilíbrio</vt:lpstr>
      <vt:lpstr>Composição Visual</vt:lpstr>
      <vt:lpstr>Composição Visual - exemplo</vt:lpstr>
      <vt:lpstr>Composição Visual - exemplo</vt:lpstr>
      <vt:lpstr>Composição Visual - exemplo</vt:lpstr>
      <vt:lpstr>Conclusão</vt:lpstr>
      <vt:lpstr>Questionário</vt:lpstr>
      <vt:lpstr>Questionário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do design</dc:title>
  <dc:creator>Anderson</dc:creator>
  <cp:lastModifiedBy>Alunos</cp:lastModifiedBy>
  <cp:revision>11</cp:revision>
  <dcterms:created xsi:type="dcterms:W3CDTF">2020-02-17T23:24:28Z</dcterms:created>
  <dcterms:modified xsi:type="dcterms:W3CDTF">2022-02-14T15:38:16Z</dcterms:modified>
</cp:coreProperties>
</file>