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0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0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1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0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4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2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5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0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6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" TargetMode="External"/><Relationship Id="rId2" Type="http://schemas.openxmlformats.org/officeDocument/2006/relationships/hyperlink" Target="https://getcompos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ostman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etcomposer.org/Composer-Setup.ex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D4ABA013-0939-4293-B39F-3B85576FB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22250" y="1219200"/>
            <a:ext cx="373689" cy="373689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5" name="Graphic 10">
            <a:extLst>
              <a:ext uri="{FF2B5EF4-FFF2-40B4-BE49-F238E27FC236}">
                <a16:creationId xmlns:a16="http://schemas.microsoft.com/office/drawing/2014/main" id="{51E206C0-387B-4108-8BD3-D98A4DA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5890" y="28456"/>
            <a:ext cx="1977027" cy="197702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40D85-7080-4D03-9E0F-C448847BC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728905"/>
            <a:ext cx="5893683" cy="3184274"/>
          </a:xfrm>
        </p:spPr>
        <p:txBody>
          <a:bodyPr anchor="b">
            <a:normAutofit/>
          </a:bodyPr>
          <a:lstStyle/>
          <a:p>
            <a:pPr algn="l"/>
            <a:r>
              <a:rPr lang="pt-BR" sz="5400"/>
              <a:t>Criar e consumir uma API RESTful no PHP Laravel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8F13FF-1BD7-42A6-A642-AD6A9A4F3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753" y="4072044"/>
            <a:ext cx="5912715" cy="1495379"/>
          </a:xfrm>
        </p:spPr>
        <p:txBody>
          <a:bodyPr>
            <a:normAutofit/>
          </a:bodyPr>
          <a:lstStyle/>
          <a:p>
            <a:pPr algn="l"/>
            <a:r>
              <a:rPr lang="pt-BR" sz="2200"/>
              <a:t>Prof. Anderson Vanin</a:t>
            </a:r>
          </a:p>
        </p:txBody>
      </p:sp>
      <p:pic>
        <p:nvPicPr>
          <p:cNvPr id="4" name="Picture 3" descr="Padrão do plano de fundo&#10;&#10;Descrição gerada automaticamente">
            <a:extLst>
              <a:ext uri="{FF2B5EF4-FFF2-40B4-BE49-F238E27FC236}">
                <a16:creationId xmlns:a16="http://schemas.microsoft.com/office/drawing/2014/main" id="{A8807993-4F64-5CC1-A8D5-9CA2A503D5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3" r="49130" b="-1"/>
          <a:stretch/>
        </p:blipFill>
        <p:spPr>
          <a:xfrm>
            <a:off x="7330303" y="1"/>
            <a:ext cx="4851171" cy="6858000"/>
          </a:xfrm>
          <a:prstGeom prst="rect">
            <a:avLst/>
          </a:prstGeom>
        </p:spPr>
      </p:pic>
      <p:sp useBgFill="1">
        <p:nvSpPr>
          <p:cNvPr id="17" name="Graphic 10">
            <a:extLst>
              <a:ext uri="{FF2B5EF4-FFF2-40B4-BE49-F238E27FC236}">
                <a16:creationId xmlns:a16="http://schemas.microsoft.com/office/drawing/2014/main" id="{74A68384-D945-4F45-B9FB-C5A00DCC9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67314" y="5207478"/>
            <a:ext cx="719888" cy="71988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9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ADB1D-D58A-4D56-A533-7BA82027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</a:t>
            </a:r>
            <a:r>
              <a:rPr lang="pt-BR" dirty="0" err="1"/>
              <a:t>Laravel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1D1847-7009-40B8-8AA8-AB45102F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5" y="1456299"/>
            <a:ext cx="25717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3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17003-9721-4478-A991-B5E65747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modelo e uma migração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868774-4626-48B3-AB10-E5F2A82D0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Digite o comando:</a:t>
            </a:r>
          </a:p>
          <a:p>
            <a:pPr marL="0" indent="0">
              <a:buNone/>
            </a:pP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artisan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make:model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 –m</a:t>
            </a: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/>
              <a:t>Um novo arquivo chamado </a:t>
            </a:r>
            <a:r>
              <a:rPr lang="pt-BR" b="1" dirty="0" err="1"/>
              <a:t>Student.php</a:t>
            </a:r>
            <a:r>
              <a:rPr lang="pt-BR" dirty="0"/>
              <a:t> será́ criado no diretório </a:t>
            </a:r>
            <a:r>
              <a:rPr lang="pt-BR" b="1" dirty="0"/>
              <a:t>app/Models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b="1" i="1" dirty="0"/>
              <a:t>NOTA</a:t>
            </a:r>
            <a:r>
              <a:rPr lang="pt-BR" i="1" dirty="0"/>
              <a:t>: você terá́ que editar o arquivo para especificar a tabela do banco de dados com a qual </a:t>
            </a:r>
            <a:r>
              <a:rPr lang="pt-BR" i="1" dirty="0" err="1"/>
              <a:t>gostariamos</a:t>
            </a:r>
            <a:r>
              <a:rPr lang="pt-BR" i="1" dirty="0"/>
              <a:t> de interagir e os campos que podem ser escritos: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3A775A-7B3B-43F6-AC90-5D13AC82D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900155"/>
            <a:ext cx="66675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0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17003-9721-4478-A991-B5E65747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modelo e uma migração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180A697-8F06-4CE7-AC13-32B624B24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56" y="1359470"/>
            <a:ext cx="9357287" cy="51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32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17003-9721-4478-A991-B5E65747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modelo e uma migração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868774-4626-48B3-AB10-E5F2A82D0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Além</a:t>
            </a:r>
            <a:r>
              <a:rPr lang="pt-BR" dirty="0"/>
              <a:t> disso, um arquivo de </a:t>
            </a:r>
            <a:r>
              <a:rPr lang="pt-BR" dirty="0" err="1"/>
              <a:t>migration</a:t>
            </a:r>
            <a:r>
              <a:rPr lang="pt-BR" dirty="0"/>
              <a:t> (</a:t>
            </a:r>
            <a:r>
              <a:rPr lang="pt-BR" dirty="0" err="1"/>
              <a:t>migração</a:t>
            </a:r>
            <a:r>
              <a:rPr lang="pt-BR" dirty="0"/>
              <a:t>) </a:t>
            </a:r>
            <a:r>
              <a:rPr lang="pt-BR" dirty="0" err="1"/>
              <a:t>sera</a:t>
            </a:r>
            <a:r>
              <a:rPr lang="pt-BR" dirty="0"/>
              <a:t>́ criado no </a:t>
            </a:r>
            <a:r>
              <a:rPr lang="pt-BR" dirty="0" err="1"/>
              <a:t>diretório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/</a:t>
            </a:r>
            <a:r>
              <a:rPr lang="pt-BR" dirty="0" err="1"/>
              <a:t>migrations</a:t>
            </a:r>
            <a:r>
              <a:rPr lang="pt-BR" dirty="0"/>
              <a:t> para gerar nossa tabela. </a:t>
            </a:r>
            <a:r>
              <a:rPr lang="pt-BR" dirty="0" err="1"/>
              <a:t>Voce</a:t>
            </a:r>
            <a:r>
              <a:rPr lang="pt-BR" dirty="0"/>
              <a:t>̂ </a:t>
            </a:r>
            <a:r>
              <a:rPr lang="pt-BR" dirty="0" err="1"/>
              <a:t>tera</a:t>
            </a:r>
            <a:r>
              <a:rPr lang="pt-BR" dirty="0"/>
              <a:t>́ que modificar o arquivo de </a:t>
            </a:r>
            <a:r>
              <a:rPr lang="pt-BR" dirty="0" err="1"/>
              <a:t>migration</a:t>
            </a:r>
            <a:r>
              <a:rPr lang="pt-BR" dirty="0"/>
              <a:t> (</a:t>
            </a:r>
            <a:r>
              <a:rPr lang="pt-BR" dirty="0" err="1"/>
              <a:t>migração</a:t>
            </a:r>
            <a:r>
              <a:rPr lang="pt-BR" dirty="0"/>
              <a:t>) para </a:t>
            </a:r>
            <a:r>
              <a:rPr lang="pt-BR" dirty="0" err="1"/>
              <a:t>name</a:t>
            </a:r>
            <a:r>
              <a:rPr lang="pt-BR" dirty="0"/>
              <a:t> e </a:t>
            </a:r>
            <a:r>
              <a:rPr lang="pt-BR" dirty="0" err="1"/>
              <a:t>course</a:t>
            </a:r>
            <a:r>
              <a:rPr lang="pt-BR" dirty="0"/>
              <a:t> que aceitará valores de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187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E323A8B-0084-4299-B540-09ADACD79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51" y="49592"/>
            <a:ext cx="8727098" cy="675881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4490E60-BBBF-4A23-A8A5-53F598FD56BD}"/>
              </a:ext>
            </a:extLst>
          </p:cNvPr>
          <p:cNvSpPr/>
          <p:nvPr/>
        </p:nvSpPr>
        <p:spPr>
          <a:xfrm>
            <a:off x="3699803" y="4586068"/>
            <a:ext cx="2757268" cy="1055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878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D71B6-C520-4602-8BD8-A03970EF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Credenciais para acesso ao BD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2109F2-1B79-4FC0-8F7B-324FD017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seguida, você modificar o arquivo </a:t>
            </a:r>
            <a:r>
              <a:rPr lang="pt-BR" b="1" i="1" dirty="0"/>
              <a:t>.</a:t>
            </a:r>
            <a:r>
              <a:rPr lang="pt-BR" b="1" i="1" dirty="0" err="1"/>
              <a:t>env</a:t>
            </a:r>
            <a:r>
              <a:rPr lang="pt-BR" b="1" i="1" dirty="0"/>
              <a:t> </a:t>
            </a:r>
            <a:r>
              <a:rPr lang="pt-BR" dirty="0"/>
              <a:t>para inserir suas credenciais de banco de dados adequadas. Isso permitirá que o aplicativo se conecte corretamente ao banco de dados recém-criado: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E9FEF08-F103-4CC4-B33C-D0D6D7B1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3580542"/>
            <a:ext cx="5633964" cy="260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7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B3E65-EF36-4849-9FB1-A6CEA8FF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 a migração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5A5C8-72BD-42A6-A9D2-D4E82FE07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Digite o seguinte comando:</a:t>
            </a:r>
          </a:p>
          <a:p>
            <a:pPr marL="0" indent="0">
              <a:buNone/>
            </a:pP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artisan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migrate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8C5CE9-5993-4B32-9969-F540E438F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62" y="3165964"/>
            <a:ext cx="9503876" cy="33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40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631EAE-287D-4894-B204-E46C436B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5" y="1448972"/>
            <a:ext cx="11904090" cy="348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04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ACBA9-DE67-431E-9EB8-7264C068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as rotas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91741C-4099-495A-8FD9-8BB7C788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Agora que temos a </a:t>
            </a:r>
            <a:r>
              <a:rPr lang="pt-BR" dirty="0" err="1"/>
              <a:t>noção</a:t>
            </a:r>
            <a:r>
              <a:rPr lang="pt-BR" dirty="0"/>
              <a:t> </a:t>
            </a:r>
            <a:r>
              <a:rPr lang="pt-BR" dirty="0" err="1"/>
              <a:t>básica</a:t>
            </a:r>
            <a:r>
              <a:rPr lang="pt-BR" dirty="0"/>
              <a:t> da </a:t>
            </a:r>
            <a:r>
              <a:rPr lang="pt-BR" dirty="0" err="1"/>
              <a:t>configuração</a:t>
            </a:r>
            <a:r>
              <a:rPr lang="pt-BR" dirty="0"/>
              <a:t> do aplicativo, podemos executar o seguinte comando para continuar a criar um controlador que </a:t>
            </a:r>
            <a:r>
              <a:rPr lang="pt-BR" dirty="0" err="1"/>
              <a:t>contera</a:t>
            </a:r>
            <a:r>
              <a:rPr lang="pt-BR" dirty="0"/>
              <a:t>́ os </a:t>
            </a:r>
            <a:r>
              <a:rPr lang="pt-BR" dirty="0" err="1"/>
              <a:t>métodos</a:t>
            </a:r>
            <a:r>
              <a:rPr lang="pt-BR" dirty="0"/>
              <a:t> da nossa API:</a:t>
            </a:r>
          </a:p>
          <a:p>
            <a:pPr marL="0" indent="0">
              <a:buNone/>
            </a:pP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artisan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make:controller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ApiController</a:t>
            </a:r>
            <a:endParaRPr lang="pt-BR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/>
              <a:t>Você encontrará um novo arquivo chamado </a:t>
            </a:r>
            <a:r>
              <a:rPr lang="pt-BR" b="1" dirty="0" err="1"/>
              <a:t>ApiController.php</a:t>
            </a:r>
            <a:r>
              <a:rPr lang="pt-BR" b="1" dirty="0"/>
              <a:t> </a:t>
            </a:r>
            <a:r>
              <a:rPr lang="pt-BR" dirty="0"/>
              <a:t>no diretório </a:t>
            </a:r>
            <a:r>
              <a:rPr lang="pt-BR" b="1" dirty="0"/>
              <a:t>app\http\</a:t>
            </a:r>
            <a:r>
              <a:rPr lang="pt-BR" b="1" dirty="0" err="1"/>
              <a:t>controllers</a:t>
            </a:r>
            <a:r>
              <a:rPr lang="pt-BR" dirty="0"/>
              <a:t>. Em seguida, podemos adicionar os seguintes métodos: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E8A029-A081-4D75-9A4E-98A4F3FA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66" y="3785773"/>
            <a:ext cx="11044267" cy="9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60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FDC53BC-B5DA-43E5-A381-7F9AD57AA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850" y="127814"/>
            <a:ext cx="6042300" cy="660237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4CC8E8D-F451-40C9-A135-56C852B38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569" y="1467057"/>
            <a:ext cx="72961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2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93E0D-3BE2-486A-881B-287B3C37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Pre</a:t>
            </a:r>
            <a:r>
              <a:rPr lang="pt-BR" dirty="0"/>
              <a:t>́-requisitos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129A77-1CDC-4FD9-A9EF-E597A9EBF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PHP 7.1 ou superior</a:t>
            </a:r>
          </a:p>
          <a:p>
            <a:r>
              <a:rPr lang="pt-BR" dirty="0"/>
              <a:t>Composer (</a:t>
            </a:r>
            <a:r>
              <a:rPr lang="pt-BR" dirty="0">
                <a:hlinkClick r:id="rId2"/>
              </a:rPr>
              <a:t>https://getcomposer.org/</a:t>
            </a:r>
            <a:r>
              <a:rPr lang="pt-BR" dirty="0"/>
              <a:t>)</a:t>
            </a:r>
          </a:p>
          <a:p>
            <a:r>
              <a:rPr lang="pt-BR" dirty="0" err="1"/>
              <a:t>MySql</a:t>
            </a:r>
            <a:endParaRPr lang="pt-BR" dirty="0"/>
          </a:p>
          <a:p>
            <a:r>
              <a:rPr lang="pt-BR" dirty="0" err="1"/>
              <a:t>Laravel</a:t>
            </a:r>
            <a:r>
              <a:rPr lang="pt-BR" dirty="0"/>
              <a:t> 5.6 ou posterior (</a:t>
            </a:r>
            <a:r>
              <a:rPr lang="pt-BR" dirty="0">
                <a:hlinkClick r:id="rId3"/>
              </a:rPr>
              <a:t>https://laravel.com/</a:t>
            </a:r>
            <a:r>
              <a:rPr lang="pt-BR" dirty="0"/>
              <a:t>)</a:t>
            </a:r>
          </a:p>
          <a:p>
            <a:r>
              <a:rPr lang="pt-BR" dirty="0" err="1"/>
              <a:t>Postman</a:t>
            </a:r>
            <a:r>
              <a:rPr lang="pt-BR" dirty="0"/>
              <a:t> (</a:t>
            </a:r>
            <a:r>
              <a:rPr lang="pt-BR" dirty="0">
                <a:hlinkClick r:id="rId4"/>
              </a:rPr>
              <a:t>https://www.postman.com/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662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ACBA9-DE67-431E-9EB8-7264C068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as rotas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91741C-4099-495A-8FD9-8BB7C788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Vá para o diretório </a:t>
            </a:r>
            <a:r>
              <a:rPr lang="pt-BR" b="1" dirty="0" err="1"/>
              <a:t>routes</a:t>
            </a:r>
            <a:r>
              <a:rPr lang="pt-BR" dirty="0"/>
              <a:t>, abra o arquivo </a:t>
            </a:r>
            <a:r>
              <a:rPr lang="pt-BR" b="1" dirty="0" err="1"/>
              <a:t>api.php</a:t>
            </a:r>
            <a:r>
              <a:rPr lang="pt-BR" b="1" dirty="0"/>
              <a:t> </a:t>
            </a:r>
            <a:r>
              <a:rPr lang="pt-BR" dirty="0"/>
              <a:t>e crie os </a:t>
            </a:r>
            <a:r>
              <a:rPr lang="pt-BR" i="1" dirty="0" err="1"/>
              <a:t>endpoints</a:t>
            </a:r>
            <a:r>
              <a:rPr lang="pt-BR" dirty="0"/>
              <a:t> que referenciarão os métodos criados anteriormente no </a:t>
            </a:r>
            <a:r>
              <a:rPr lang="pt-BR" i="1" dirty="0" err="1"/>
              <a:t>ApiController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6829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8E8E81F-67D4-4FD6-9695-3D8FC371C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121" y="166940"/>
            <a:ext cx="8603758" cy="652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66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E92E1-FBB7-4FF3-BA4D-A33FE402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registro de aluno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453D4-A4CF-4ED4-A237-AA44B35C9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Localize o método </a:t>
            </a:r>
            <a:r>
              <a:rPr lang="pt-BR" b="1" dirty="0" err="1"/>
              <a:t>createStudent</a:t>
            </a:r>
            <a:r>
              <a:rPr lang="pt-BR" dirty="0"/>
              <a:t> em nosso </a:t>
            </a:r>
            <a:r>
              <a:rPr lang="pt-BR" b="1" dirty="0" err="1"/>
              <a:t>ApiController</a:t>
            </a:r>
            <a:r>
              <a:rPr lang="pt-BR" b="1" dirty="0"/>
              <a:t>.</a:t>
            </a:r>
          </a:p>
          <a:p>
            <a:r>
              <a:rPr lang="pt-BR" dirty="0"/>
              <a:t>Usaremos a classe de </a:t>
            </a:r>
            <a:r>
              <a:rPr lang="pt-BR" dirty="0" err="1"/>
              <a:t>solicitação</a:t>
            </a:r>
            <a:r>
              <a:rPr lang="pt-BR" dirty="0"/>
              <a:t> do </a:t>
            </a:r>
            <a:r>
              <a:rPr lang="pt-BR" dirty="0" err="1"/>
              <a:t>Laravel</a:t>
            </a:r>
            <a:r>
              <a:rPr lang="pt-BR" dirty="0"/>
              <a:t> para buscar os dados passados para o </a:t>
            </a:r>
            <a:r>
              <a:rPr lang="pt-BR" i="1" dirty="0" err="1"/>
              <a:t>endpoint</a:t>
            </a:r>
            <a:r>
              <a:rPr lang="pt-BR" dirty="0"/>
              <a:t>. O </a:t>
            </a:r>
            <a:r>
              <a:rPr lang="pt-BR" i="1" dirty="0" err="1"/>
              <a:t>endpoint</a:t>
            </a:r>
            <a:r>
              <a:rPr lang="pt-BR" dirty="0"/>
              <a:t> </a:t>
            </a:r>
            <a:r>
              <a:rPr lang="pt-BR" dirty="0" err="1"/>
              <a:t>também</a:t>
            </a:r>
            <a:r>
              <a:rPr lang="pt-BR" dirty="0"/>
              <a:t> </a:t>
            </a:r>
            <a:r>
              <a:rPr lang="pt-BR" dirty="0" err="1"/>
              <a:t>estara</a:t>
            </a:r>
            <a:r>
              <a:rPr lang="pt-BR" dirty="0"/>
              <a:t>́ esperando o </a:t>
            </a:r>
            <a:r>
              <a:rPr lang="pt-BR" i="1" dirty="0" err="1"/>
              <a:t>name</a:t>
            </a:r>
            <a:r>
              <a:rPr lang="pt-BR" dirty="0"/>
              <a:t> do tipo </a:t>
            </a:r>
            <a:r>
              <a:rPr lang="pt-BR" i="1" dirty="0" err="1"/>
              <a:t>string</a:t>
            </a:r>
            <a:r>
              <a:rPr lang="pt-BR" dirty="0"/>
              <a:t> e </a:t>
            </a:r>
            <a:r>
              <a:rPr lang="pt-BR" dirty="0" err="1"/>
              <a:t>também</a:t>
            </a:r>
            <a:r>
              <a:rPr lang="pt-BR" dirty="0"/>
              <a:t> o </a:t>
            </a:r>
            <a:r>
              <a:rPr lang="pt-BR" i="1" dirty="0" err="1"/>
              <a:t>course</a:t>
            </a:r>
            <a:r>
              <a:rPr lang="pt-BR" dirty="0"/>
              <a:t> do tipo </a:t>
            </a:r>
            <a:r>
              <a:rPr lang="pt-BR" i="1" dirty="0" err="1"/>
              <a:t>string</a:t>
            </a:r>
            <a:r>
              <a:rPr lang="pt-BR" dirty="0"/>
              <a:t>. Quando tivermos obtidos com êxito os dados, armazenaremos em nosso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3958371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5C5A50A-3371-4670-979B-40F5574F2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7" y="1919902"/>
            <a:ext cx="11751606" cy="4523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8352BBB-3230-4860-8C9E-BB01B45D65D0}"/>
              </a:ext>
            </a:extLst>
          </p:cNvPr>
          <p:cNvSpPr txBox="1"/>
          <p:nvPr/>
        </p:nvSpPr>
        <p:spPr>
          <a:xfrm>
            <a:off x="6096000" y="576775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Arquivo: </a:t>
            </a:r>
            <a:r>
              <a:rPr lang="pt-BR" b="1" dirty="0" err="1"/>
              <a:t>ApiController.php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72865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EB12F-EA91-4E5C-A5A7-664CC5814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30"/>
            <a:ext cx="10515600" cy="599143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trecho de </a:t>
            </a:r>
            <a:r>
              <a:rPr lang="pt-BR" dirty="0" err="1"/>
              <a:t>código</a:t>
            </a:r>
            <a:r>
              <a:rPr lang="pt-BR" dirty="0"/>
              <a:t> acima importa o model (modelo) </a:t>
            </a:r>
            <a:r>
              <a:rPr lang="pt-BR" dirty="0" err="1"/>
              <a:t>Student</a:t>
            </a:r>
            <a:r>
              <a:rPr lang="pt-BR" dirty="0"/>
              <a:t> que vai interagir com a tabela </a:t>
            </a:r>
            <a:r>
              <a:rPr lang="pt-BR" dirty="0" err="1"/>
              <a:t>students</a:t>
            </a:r>
            <a:r>
              <a:rPr lang="pt-BR" dirty="0"/>
              <a:t> no banco de dados. No </a:t>
            </a:r>
            <a:r>
              <a:rPr lang="pt-BR" dirty="0" err="1"/>
              <a:t>método</a:t>
            </a:r>
            <a:r>
              <a:rPr lang="pt-BR" dirty="0"/>
              <a:t> </a:t>
            </a:r>
            <a:r>
              <a:rPr lang="pt-BR" dirty="0" err="1"/>
              <a:t>createStudent</a:t>
            </a:r>
            <a:r>
              <a:rPr lang="pt-BR" dirty="0"/>
              <a:t>, instanciamos um novo objeto </a:t>
            </a:r>
            <a:r>
              <a:rPr lang="pt-BR" dirty="0" err="1"/>
              <a:t>Request</a:t>
            </a:r>
            <a:r>
              <a:rPr lang="pt-BR" dirty="0"/>
              <a:t> no </a:t>
            </a:r>
            <a:r>
              <a:rPr lang="pt-BR" dirty="0" err="1"/>
              <a:t>parâmetro</a:t>
            </a:r>
            <a:r>
              <a:rPr lang="pt-BR" dirty="0"/>
              <a:t> do </a:t>
            </a:r>
            <a:r>
              <a:rPr lang="pt-BR" dirty="0" err="1"/>
              <a:t>método</a:t>
            </a:r>
            <a:r>
              <a:rPr lang="pt-BR" dirty="0"/>
              <a:t> seguido por um novo objeto </a:t>
            </a:r>
            <a:r>
              <a:rPr lang="pt-BR" dirty="0" err="1"/>
              <a:t>Student</a:t>
            </a:r>
            <a:r>
              <a:rPr lang="pt-BR" dirty="0"/>
              <a:t>. Por fim, para cada $</a:t>
            </a:r>
            <a:r>
              <a:rPr lang="pt-BR" dirty="0" err="1"/>
              <a:t>student</a:t>
            </a:r>
            <a:r>
              <a:rPr lang="pt-BR" dirty="0"/>
              <a:t>-&gt;&lt;</a:t>
            </a:r>
            <a:r>
              <a:rPr lang="pt-BR" dirty="0" err="1"/>
              <a:t>column-name</a:t>
            </a:r>
            <a:r>
              <a:rPr lang="pt-BR" dirty="0"/>
              <a:t>&gt;, a </a:t>
            </a:r>
            <a:r>
              <a:rPr lang="pt-BR" dirty="0" err="1"/>
              <a:t>solicitação</a:t>
            </a:r>
            <a:r>
              <a:rPr lang="pt-BR" dirty="0"/>
              <a:t> equivalente é obtida e salva.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 a </a:t>
            </a:r>
            <a:r>
              <a:rPr lang="pt-BR" dirty="0" err="1"/>
              <a:t>operação</a:t>
            </a:r>
            <a:r>
              <a:rPr lang="pt-BR" dirty="0"/>
              <a:t> for bem-sucedida, uma resposta JSON </a:t>
            </a:r>
            <a:r>
              <a:rPr lang="pt-BR" dirty="0" err="1"/>
              <a:t>sera</a:t>
            </a:r>
            <a:r>
              <a:rPr lang="pt-BR" dirty="0"/>
              <a:t>́ enviada de volta ao </a:t>
            </a:r>
            <a:r>
              <a:rPr lang="pt-BR" dirty="0" err="1"/>
              <a:t>usuário</a:t>
            </a:r>
            <a:r>
              <a:rPr lang="pt-BR" dirty="0"/>
              <a:t> da API com a mensagem </a:t>
            </a:r>
            <a:r>
              <a:rPr lang="pt-BR" dirty="0" err="1"/>
              <a:t>student</a:t>
            </a:r>
            <a:r>
              <a:rPr lang="pt-BR" dirty="0"/>
              <a:t> </a:t>
            </a:r>
            <a:r>
              <a:rPr lang="pt-BR" dirty="0" err="1"/>
              <a:t>record</a:t>
            </a:r>
            <a:r>
              <a:rPr lang="pt-BR" dirty="0"/>
              <a:t> </a:t>
            </a:r>
            <a:r>
              <a:rPr lang="pt-BR" dirty="0" err="1"/>
              <a:t>created</a:t>
            </a:r>
            <a:r>
              <a:rPr lang="pt-BR" dirty="0"/>
              <a:t> e com o </a:t>
            </a:r>
            <a:r>
              <a:rPr lang="pt-BR" dirty="0" err="1"/>
              <a:t>código</a:t>
            </a:r>
            <a:r>
              <a:rPr lang="pt-BR" dirty="0"/>
              <a:t> de resposta 201.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Esse </a:t>
            </a:r>
            <a:r>
              <a:rPr lang="pt-BR" dirty="0" err="1"/>
              <a:t>método</a:t>
            </a:r>
            <a:r>
              <a:rPr lang="pt-BR" dirty="0"/>
              <a:t> </a:t>
            </a:r>
            <a:r>
              <a:rPr lang="pt-BR" dirty="0" err="1"/>
              <a:t>ja</a:t>
            </a:r>
            <a:r>
              <a:rPr lang="pt-BR" dirty="0"/>
              <a:t>́ está vinculado a </a:t>
            </a:r>
            <a:r>
              <a:rPr lang="pt-BR" dirty="0" err="1"/>
              <a:t>api</a:t>
            </a:r>
            <a:r>
              <a:rPr lang="pt-BR" dirty="0"/>
              <a:t>/</a:t>
            </a:r>
            <a:r>
              <a:rPr lang="pt-BR" dirty="0" err="1"/>
              <a:t>students</a:t>
            </a:r>
            <a:r>
              <a:rPr lang="pt-BR" dirty="0"/>
              <a:t>, conforme o definimos anteriormente em nosso arquivo de rotas localizado em </a:t>
            </a:r>
            <a:r>
              <a:rPr lang="pt-BR" dirty="0" err="1"/>
              <a:t>routes</a:t>
            </a:r>
            <a:r>
              <a:rPr lang="pt-BR" dirty="0"/>
              <a:t>/</a:t>
            </a:r>
            <a:r>
              <a:rPr lang="pt-BR" dirty="0" err="1"/>
              <a:t>api.php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66278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976E0-2301-44DF-8B62-85476A92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4228E-E2F4-4CBA-9C8C-4CAA3F639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testar, verifique se o aplicativo está em execução. Você pode usar o comando integrado conforme mencionado anteriormente:</a:t>
            </a:r>
          </a:p>
          <a:p>
            <a:pPr marL="0" indent="0">
              <a:buNone/>
            </a:pP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artisan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 serve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344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E425A-69BF-47D5-9FDA-BC52DF16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4BD71-FE5E-4127-A316-5F6EE820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testar este </a:t>
            </a:r>
            <a:r>
              <a:rPr lang="pt-BR" dirty="0" err="1"/>
              <a:t>endpoint</a:t>
            </a:r>
            <a:r>
              <a:rPr lang="pt-BR" dirty="0"/>
              <a:t>, abra o </a:t>
            </a:r>
            <a:r>
              <a:rPr lang="pt-BR" dirty="0" err="1"/>
              <a:t>Postman</a:t>
            </a:r>
            <a:r>
              <a:rPr lang="pt-BR" dirty="0"/>
              <a:t> e </a:t>
            </a:r>
            <a:r>
              <a:rPr lang="pt-BR" dirty="0" err="1"/>
              <a:t>faça</a:t>
            </a:r>
            <a:r>
              <a:rPr lang="pt-BR" dirty="0"/>
              <a:t> uma </a:t>
            </a:r>
            <a:r>
              <a:rPr lang="pt-BR" dirty="0" err="1"/>
              <a:t>solicitação</a:t>
            </a:r>
            <a:r>
              <a:rPr lang="pt-BR" dirty="0"/>
              <a:t> </a:t>
            </a:r>
            <a:r>
              <a:rPr lang="pt-BR" b="1" dirty="0"/>
              <a:t>POST</a:t>
            </a:r>
            <a:r>
              <a:rPr lang="pt-BR" dirty="0"/>
              <a:t> para </a:t>
            </a:r>
            <a:r>
              <a:rPr lang="pt-BR" b="1" dirty="0"/>
              <a:t>http://localhost:8000/api/</a:t>
            </a:r>
            <a:r>
              <a:rPr lang="pt-BR" b="1" dirty="0" err="1"/>
              <a:t>students</a:t>
            </a:r>
            <a:r>
              <a:rPr lang="pt-BR" dirty="0"/>
              <a:t>. Selecione a </a:t>
            </a:r>
            <a:r>
              <a:rPr lang="pt-BR" dirty="0" err="1"/>
              <a:t>opção</a:t>
            </a:r>
            <a:r>
              <a:rPr lang="pt-BR" dirty="0"/>
              <a:t> </a:t>
            </a:r>
            <a:r>
              <a:rPr lang="pt-BR" b="1" i="1" dirty="0" err="1"/>
              <a:t>form-data</a:t>
            </a:r>
            <a:r>
              <a:rPr lang="pt-BR" dirty="0"/>
              <a:t> e passe os seguintes valores conforme visto na imagem abaixo:</a:t>
            </a:r>
            <a:endParaRPr lang="pt-BR" b="1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756195-94D7-45B5-B454-E4E8DAB47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811" y="3557868"/>
            <a:ext cx="7958377" cy="304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60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49E5AFD-3BBB-457F-AF56-6E1DE173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65" y="143910"/>
            <a:ext cx="10897018" cy="652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02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7CE726-41F5-4F5B-B9DD-8361ABEC5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9" y="1420959"/>
            <a:ext cx="11886741" cy="401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71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65ECE-E2EE-4CFF-8588-5163B0AE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7C2F7-C93F-45F6-9715-34558FD7E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Funcionou se retornar a mensagem de sucesso junto com o código de resposta </a:t>
            </a:r>
            <a:r>
              <a:rPr lang="pt-BR" b="1" dirty="0"/>
              <a:t>201</a:t>
            </a:r>
            <a:r>
              <a:rPr lang="pt-BR" dirty="0"/>
              <a:t>. Agora, tente adicionar mais alguns registros para preencher o banco de dados para a próxima tarefa.</a:t>
            </a:r>
          </a:p>
        </p:txBody>
      </p:sp>
    </p:spTree>
    <p:extLst>
      <p:ext uri="{BB962C8B-B14F-4D97-AF65-F5344CB8AC3E}">
        <p14:creationId xmlns:p14="http://schemas.microsoft.com/office/powerpoint/2010/main" val="366528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2C013-148A-4B68-80BC-D9F7F909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Noções</a:t>
            </a:r>
            <a:r>
              <a:rPr lang="pt-BR" dirty="0"/>
              <a:t> </a:t>
            </a:r>
            <a:r>
              <a:rPr lang="pt-BR" dirty="0" err="1"/>
              <a:t>básicas</a:t>
            </a:r>
            <a:r>
              <a:rPr lang="pt-BR" dirty="0"/>
              <a:t> sobre o aplicativo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E43C6F-450A-450A-B576-C00D3D29B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29" y="1444487"/>
            <a:ext cx="11608905" cy="4732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900" dirty="0"/>
              <a:t>Nossa API </a:t>
            </a:r>
            <a:r>
              <a:rPr lang="pt-BR" sz="1900" dirty="0" err="1"/>
              <a:t>tera</a:t>
            </a:r>
            <a:r>
              <a:rPr lang="pt-BR" sz="1900" dirty="0"/>
              <a:t>́ os seguintes </a:t>
            </a:r>
            <a:r>
              <a:rPr lang="pt-BR" sz="1900" dirty="0" err="1"/>
              <a:t>endpoints</a:t>
            </a:r>
            <a:r>
              <a:rPr lang="pt-BR" sz="1900" dirty="0"/>
              <a:t>:</a:t>
            </a:r>
          </a:p>
          <a:p>
            <a:pPr>
              <a:lnSpc>
                <a:spcPct val="160000"/>
              </a:lnSpc>
            </a:pPr>
            <a:r>
              <a:rPr lang="pt-BR" sz="1800" b="1" dirty="0">
                <a:solidFill>
                  <a:srgbClr val="FF0000"/>
                </a:solidFill>
                <a:highlight>
                  <a:srgbClr val="C0C0C0"/>
                </a:highlight>
              </a:rPr>
              <a:t>GET</a:t>
            </a:r>
            <a:r>
              <a:rPr lang="pt-BR" sz="1800" dirty="0">
                <a:highlight>
                  <a:srgbClr val="C0C0C0"/>
                </a:highlight>
              </a:rPr>
              <a:t> </a:t>
            </a:r>
            <a:r>
              <a:rPr lang="pt-BR" sz="1800" b="1" dirty="0">
                <a:highlight>
                  <a:srgbClr val="C0C0C0"/>
                </a:highlight>
              </a:rPr>
              <a:t>/</a:t>
            </a:r>
            <a:r>
              <a:rPr lang="pt-BR" sz="1800" b="1" dirty="0" err="1">
                <a:highlight>
                  <a:srgbClr val="C0C0C0"/>
                </a:highlight>
              </a:rPr>
              <a:t>api</a:t>
            </a:r>
            <a:r>
              <a:rPr lang="pt-BR" sz="1800" b="1" dirty="0">
                <a:highlight>
                  <a:srgbClr val="C0C0C0"/>
                </a:highlight>
              </a:rPr>
              <a:t>/</a:t>
            </a:r>
            <a:r>
              <a:rPr lang="pt-BR" sz="1800" b="1" dirty="0" err="1">
                <a:highlight>
                  <a:srgbClr val="C0C0C0"/>
                </a:highlight>
              </a:rPr>
              <a:t>students</a:t>
            </a:r>
            <a:r>
              <a:rPr lang="pt-BR" sz="1800" dirty="0"/>
              <a:t> </a:t>
            </a:r>
            <a:r>
              <a:rPr lang="pt-BR" sz="1800" dirty="0">
                <a:sym typeface="Wingdings" panose="05000000000000000000" pitchFamily="2" charset="2"/>
              </a:rPr>
              <a:t> </a:t>
            </a:r>
            <a:r>
              <a:rPr lang="pt-BR" sz="1800" dirty="0"/>
              <a:t>retornará todos os alunos e aceitará solicitações GET.</a:t>
            </a:r>
          </a:p>
          <a:p>
            <a:pPr>
              <a:lnSpc>
                <a:spcPct val="160000"/>
              </a:lnSpc>
            </a:pPr>
            <a:r>
              <a:rPr lang="pt-BR" sz="1800" b="1" dirty="0">
                <a:solidFill>
                  <a:srgbClr val="FF0000"/>
                </a:solidFill>
                <a:highlight>
                  <a:srgbClr val="C0C0C0"/>
                </a:highlight>
              </a:rPr>
              <a:t>GET /</a:t>
            </a:r>
            <a:r>
              <a:rPr lang="pt-BR" sz="1800" b="1" dirty="0" err="1">
                <a:solidFill>
                  <a:srgbClr val="FF0000"/>
                </a:solidFill>
                <a:highlight>
                  <a:srgbClr val="C0C0C0"/>
                </a:highlight>
              </a:rPr>
              <a:t>api</a:t>
            </a:r>
            <a:r>
              <a:rPr lang="pt-BR" sz="1800" b="1" dirty="0">
                <a:solidFill>
                  <a:srgbClr val="FF0000"/>
                </a:solidFill>
                <a:highlight>
                  <a:srgbClr val="C0C0C0"/>
                </a:highlight>
              </a:rPr>
              <a:t>/</a:t>
            </a:r>
            <a:r>
              <a:rPr lang="pt-BR" sz="1800" b="1" dirty="0" err="1">
                <a:solidFill>
                  <a:srgbClr val="FF0000"/>
                </a:solidFill>
                <a:highlight>
                  <a:srgbClr val="C0C0C0"/>
                </a:highlight>
              </a:rPr>
              <a:t>students</a:t>
            </a:r>
            <a:r>
              <a:rPr lang="pt-BR" sz="1800" b="1" dirty="0">
                <a:solidFill>
                  <a:srgbClr val="FF0000"/>
                </a:solidFill>
                <a:highlight>
                  <a:srgbClr val="C0C0C0"/>
                </a:highlight>
              </a:rPr>
              <a:t>/{id}</a:t>
            </a:r>
            <a:r>
              <a:rPr lang="pt-BR" sz="1800" dirty="0"/>
              <a:t> </a:t>
            </a:r>
            <a:r>
              <a:rPr lang="pt-BR" sz="1800" dirty="0">
                <a:sym typeface="Wingdings" panose="05000000000000000000" pitchFamily="2" charset="2"/>
              </a:rPr>
              <a:t> </a:t>
            </a:r>
            <a:r>
              <a:rPr lang="pt-BR" sz="1800" dirty="0"/>
              <a:t>retornará um registro de aluno fazendo referência a seu id e aceitando solicitações GET.</a:t>
            </a:r>
          </a:p>
          <a:p>
            <a:pPr>
              <a:lnSpc>
                <a:spcPct val="160000"/>
              </a:lnSpc>
            </a:pPr>
            <a:r>
              <a:rPr lang="pt-BR" sz="1800" b="1" dirty="0">
                <a:solidFill>
                  <a:srgbClr val="FF0000"/>
                </a:solidFill>
                <a:highlight>
                  <a:srgbClr val="C0C0C0"/>
                </a:highlight>
              </a:rPr>
              <a:t>POST /</a:t>
            </a:r>
            <a:r>
              <a:rPr lang="pt-BR" sz="1800" b="1" dirty="0" err="1">
                <a:solidFill>
                  <a:srgbClr val="FF0000"/>
                </a:solidFill>
                <a:highlight>
                  <a:srgbClr val="C0C0C0"/>
                </a:highlight>
              </a:rPr>
              <a:t>api</a:t>
            </a:r>
            <a:r>
              <a:rPr lang="pt-BR" sz="1800" b="1" dirty="0">
                <a:solidFill>
                  <a:srgbClr val="FF0000"/>
                </a:solidFill>
                <a:highlight>
                  <a:srgbClr val="C0C0C0"/>
                </a:highlight>
              </a:rPr>
              <a:t>/</a:t>
            </a:r>
            <a:r>
              <a:rPr lang="pt-BR" sz="1800" b="1" dirty="0" err="1">
                <a:solidFill>
                  <a:srgbClr val="FF0000"/>
                </a:solidFill>
                <a:highlight>
                  <a:srgbClr val="C0C0C0"/>
                </a:highlight>
              </a:rPr>
              <a:t>students</a:t>
            </a:r>
            <a:r>
              <a:rPr lang="pt-BR" sz="1800" dirty="0"/>
              <a:t> </a:t>
            </a:r>
            <a:r>
              <a:rPr lang="pt-BR" sz="1800" dirty="0">
                <a:sym typeface="Wingdings" panose="05000000000000000000" pitchFamily="2" charset="2"/>
              </a:rPr>
              <a:t> </a:t>
            </a:r>
            <a:r>
              <a:rPr lang="pt-BR" sz="1800" dirty="0"/>
              <a:t>criará um novo registro de alunos e aceitará solicitações POST.</a:t>
            </a:r>
          </a:p>
          <a:p>
            <a:pPr>
              <a:lnSpc>
                <a:spcPct val="160000"/>
              </a:lnSpc>
            </a:pPr>
            <a:r>
              <a:rPr lang="pt-BR" sz="1800" b="1" dirty="0">
                <a:solidFill>
                  <a:srgbClr val="FF0000"/>
                </a:solidFill>
                <a:highlight>
                  <a:srgbClr val="C0C0C0"/>
                </a:highlight>
              </a:rPr>
              <a:t>PUT /</a:t>
            </a:r>
            <a:r>
              <a:rPr lang="pt-BR" sz="1800" b="1" dirty="0" err="1">
                <a:solidFill>
                  <a:srgbClr val="FF0000"/>
                </a:solidFill>
                <a:highlight>
                  <a:srgbClr val="C0C0C0"/>
                </a:highlight>
              </a:rPr>
              <a:t>api</a:t>
            </a:r>
            <a:r>
              <a:rPr lang="pt-BR" sz="1800" b="1" dirty="0">
                <a:solidFill>
                  <a:srgbClr val="FF0000"/>
                </a:solidFill>
                <a:highlight>
                  <a:srgbClr val="C0C0C0"/>
                </a:highlight>
              </a:rPr>
              <a:t>/</a:t>
            </a:r>
            <a:r>
              <a:rPr lang="pt-BR" sz="1800" b="1" dirty="0" err="1">
                <a:solidFill>
                  <a:srgbClr val="FF0000"/>
                </a:solidFill>
                <a:highlight>
                  <a:srgbClr val="C0C0C0"/>
                </a:highlight>
              </a:rPr>
              <a:t>students</a:t>
            </a:r>
            <a:r>
              <a:rPr lang="pt-BR" sz="1800" b="1" dirty="0">
                <a:solidFill>
                  <a:srgbClr val="FF0000"/>
                </a:solidFill>
                <a:highlight>
                  <a:srgbClr val="C0C0C0"/>
                </a:highlight>
              </a:rPr>
              <a:t>/{id}</a:t>
            </a:r>
            <a:r>
              <a:rPr lang="pt-BR" sz="1800" dirty="0"/>
              <a:t> </a:t>
            </a:r>
            <a:r>
              <a:rPr lang="pt-BR" sz="1800" dirty="0">
                <a:sym typeface="Wingdings" panose="05000000000000000000" pitchFamily="2" charset="2"/>
              </a:rPr>
              <a:t> </a:t>
            </a:r>
            <a:r>
              <a:rPr lang="pt-BR" sz="1800" dirty="0"/>
              <a:t>atualizará um registro existente de aluno fazendo referência a seu </a:t>
            </a:r>
            <a:r>
              <a:rPr lang="pt-BR" sz="1800" i="1" dirty="0"/>
              <a:t>id</a:t>
            </a:r>
            <a:r>
              <a:rPr lang="pt-BR" sz="1800" dirty="0"/>
              <a:t> e aceitando solicitações PUT.</a:t>
            </a:r>
          </a:p>
          <a:p>
            <a:pPr>
              <a:lnSpc>
                <a:spcPct val="160000"/>
              </a:lnSpc>
            </a:pPr>
            <a:r>
              <a:rPr lang="pt-BR" sz="1800" b="1" dirty="0">
                <a:solidFill>
                  <a:srgbClr val="FF0000"/>
                </a:solidFill>
                <a:highlight>
                  <a:srgbClr val="C0C0C0"/>
                </a:highlight>
              </a:rPr>
              <a:t>DELETE /</a:t>
            </a:r>
            <a:r>
              <a:rPr lang="pt-BR" sz="1800" b="1" dirty="0" err="1">
                <a:solidFill>
                  <a:srgbClr val="FF0000"/>
                </a:solidFill>
                <a:highlight>
                  <a:srgbClr val="C0C0C0"/>
                </a:highlight>
              </a:rPr>
              <a:t>api</a:t>
            </a:r>
            <a:r>
              <a:rPr lang="pt-BR" sz="1800" b="1" dirty="0">
                <a:solidFill>
                  <a:srgbClr val="FF0000"/>
                </a:solidFill>
                <a:highlight>
                  <a:srgbClr val="C0C0C0"/>
                </a:highlight>
              </a:rPr>
              <a:t>/</a:t>
            </a:r>
            <a:r>
              <a:rPr lang="pt-BR" sz="1800" b="1" dirty="0" err="1">
                <a:solidFill>
                  <a:srgbClr val="FF0000"/>
                </a:solidFill>
                <a:highlight>
                  <a:srgbClr val="C0C0C0"/>
                </a:highlight>
              </a:rPr>
              <a:t>students</a:t>
            </a:r>
            <a:r>
              <a:rPr lang="pt-BR" sz="1800" b="1" dirty="0">
                <a:solidFill>
                  <a:srgbClr val="FF0000"/>
                </a:solidFill>
                <a:highlight>
                  <a:srgbClr val="C0C0C0"/>
                </a:highlight>
              </a:rPr>
              <a:t>/{id}</a:t>
            </a:r>
            <a:r>
              <a:rPr lang="pt-BR" sz="1800" dirty="0"/>
              <a:t> </a:t>
            </a:r>
            <a:r>
              <a:rPr lang="pt-BR" sz="1800" dirty="0">
                <a:sym typeface="Wingdings" panose="05000000000000000000" pitchFamily="2" charset="2"/>
              </a:rPr>
              <a:t> </a:t>
            </a:r>
            <a:r>
              <a:rPr lang="pt-BR" sz="1800" dirty="0"/>
              <a:t>excluirá́ um registro de aluno fazendo referência a seu id e aceitando solicitações DELETE.</a:t>
            </a:r>
          </a:p>
          <a:p>
            <a:pPr>
              <a:lnSpc>
                <a:spcPct val="160000"/>
              </a:lnSpc>
            </a:pPr>
            <a:r>
              <a:rPr lang="pt-BR" sz="1800" dirty="0"/>
              <a:t>O registro do aluno conterá́ apenas </a:t>
            </a:r>
            <a:r>
              <a:rPr lang="pt-BR" sz="1800" i="1" dirty="0" err="1"/>
              <a:t>name</a:t>
            </a:r>
            <a:r>
              <a:rPr lang="pt-BR" sz="1800" dirty="0"/>
              <a:t> e </a:t>
            </a:r>
            <a:r>
              <a:rPr lang="pt-BR" sz="1800" i="1" dirty="0" err="1"/>
              <a:t>course</a:t>
            </a:r>
            <a:r>
              <a:rPr lang="pt-BR" sz="1800" dirty="0"/>
              <a:t> como detalhes. Ao terminar de desenvolver esses </a:t>
            </a:r>
            <a:r>
              <a:rPr lang="pt-BR" sz="1800" i="1" dirty="0" err="1"/>
              <a:t>endpoints</a:t>
            </a:r>
            <a:r>
              <a:rPr lang="pt-BR" sz="1800" dirty="0"/>
              <a:t>, você vai usá-</a:t>
            </a:r>
            <a:r>
              <a:rPr lang="pt-BR" sz="1800" dirty="0" err="1"/>
              <a:t>los</a:t>
            </a:r>
            <a:r>
              <a:rPr lang="pt-BR" sz="1800" dirty="0"/>
              <a:t> para desenvolver um aplicativo real de registros de alunos que utilizará a API.</a:t>
            </a:r>
          </a:p>
        </p:txBody>
      </p:sp>
    </p:spTree>
    <p:extLst>
      <p:ext uri="{BB962C8B-B14F-4D97-AF65-F5344CB8AC3E}">
        <p14:creationId xmlns:p14="http://schemas.microsoft.com/office/powerpoint/2010/main" val="4081441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1B2CA-485E-4997-9332-081954DD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Retornar todos os registros de alunos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212A4F-4E28-4D4F-AF40-9F8D9476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Agora, vamos visitar o </a:t>
            </a:r>
            <a:r>
              <a:rPr lang="pt-BR" dirty="0" err="1"/>
              <a:t>method</a:t>
            </a:r>
            <a:r>
              <a:rPr lang="pt-BR" dirty="0"/>
              <a:t> (</a:t>
            </a:r>
            <a:r>
              <a:rPr lang="pt-BR" dirty="0" err="1"/>
              <a:t>método</a:t>
            </a:r>
            <a:r>
              <a:rPr lang="pt-BR" dirty="0"/>
              <a:t>) </a:t>
            </a:r>
            <a:r>
              <a:rPr lang="pt-BR" b="1" dirty="0" err="1"/>
              <a:t>getAllStudents</a:t>
            </a:r>
            <a:r>
              <a:rPr lang="pt-BR" dirty="0"/>
              <a:t> no </a:t>
            </a:r>
            <a:r>
              <a:rPr lang="pt-BR" b="1" dirty="0" err="1"/>
              <a:t>ApiController</a:t>
            </a:r>
            <a:r>
              <a:rPr lang="pt-BR" b="1" dirty="0"/>
              <a:t>.</a:t>
            </a:r>
          </a:p>
          <a:p>
            <a:pPr marL="0" indent="0">
              <a:buNone/>
            </a:pPr>
            <a:r>
              <a:rPr lang="pt-BR" dirty="0"/>
              <a:t>Usaremos o model (modelo) </a:t>
            </a:r>
            <a:r>
              <a:rPr lang="pt-BR" dirty="0" err="1"/>
              <a:t>Student</a:t>
            </a:r>
            <a:r>
              <a:rPr lang="pt-BR" dirty="0"/>
              <a:t> </a:t>
            </a:r>
            <a:r>
              <a:rPr lang="pt-BR" dirty="0" err="1"/>
              <a:t>ja</a:t>
            </a:r>
            <a:r>
              <a:rPr lang="pt-BR" dirty="0"/>
              <a:t>́ importado para fazer uma consulta </a:t>
            </a:r>
            <a:r>
              <a:rPr lang="pt-BR" dirty="0" err="1"/>
              <a:t>eloquent</a:t>
            </a:r>
            <a:r>
              <a:rPr lang="pt-BR" dirty="0"/>
              <a:t> simples para retornar todos os alunos no banco de dados.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AF6003-199D-46AB-893F-B6D557C59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41" y="4165162"/>
            <a:ext cx="11732317" cy="17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04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EE2B8-0EE6-4246-930A-E37501AE9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557"/>
            <a:ext cx="10515600" cy="583240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 consulta </a:t>
            </a:r>
            <a:r>
              <a:rPr lang="pt-BR" dirty="0" err="1"/>
              <a:t>eloquent</a:t>
            </a:r>
            <a:r>
              <a:rPr lang="pt-BR" dirty="0"/>
              <a:t> termina com -&gt;</a:t>
            </a:r>
            <a:r>
              <a:rPr lang="pt-BR" dirty="0" err="1"/>
              <a:t>toJson</a:t>
            </a:r>
            <a:r>
              <a:rPr lang="pt-BR" dirty="0"/>
              <a:t>(JSON_PRETTY_PRINT); que vai serializar o retorno de dados do objeto por </a:t>
            </a:r>
            <a:r>
              <a:rPr lang="pt-BR" dirty="0" err="1"/>
              <a:t>eloquent</a:t>
            </a:r>
            <a:r>
              <a:rPr lang="pt-BR" dirty="0"/>
              <a:t> em um JSON bem formatado. O JSON é retornado com o </a:t>
            </a:r>
            <a:r>
              <a:rPr lang="pt-BR" dirty="0" err="1"/>
              <a:t>código</a:t>
            </a:r>
            <a:r>
              <a:rPr lang="pt-BR" dirty="0"/>
              <a:t> de resposta 200.</a:t>
            </a:r>
          </a:p>
          <a:p>
            <a:pPr marL="0" indent="0">
              <a:buNone/>
            </a:pPr>
            <a:r>
              <a:rPr lang="pt-BR" dirty="0"/>
              <a:t>Supondo que o aplicativo esteja sendo executado em segundo plano, </a:t>
            </a:r>
            <a:r>
              <a:rPr lang="pt-BR" dirty="0" err="1"/>
              <a:t>faça</a:t>
            </a:r>
            <a:r>
              <a:rPr lang="pt-BR" dirty="0"/>
              <a:t> uma </a:t>
            </a:r>
            <a:r>
              <a:rPr lang="pt-BR" dirty="0" err="1"/>
              <a:t>solicitação</a:t>
            </a:r>
            <a:r>
              <a:rPr lang="pt-BR" dirty="0"/>
              <a:t> GET para o </a:t>
            </a:r>
            <a:r>
              <a:rPr lang="pt-BR" dirty="0" err="1"/>
              <a:t>endpoint</a:t>
            </a:r>
            <a:r>
              <a:rPr lang="pt-BR" dirty="0"/>
              <a:t> /</a:t>
            </a:r>
            <a:r>
              <a:rPr lang="pt-BR" dirty="0" err="1"/>
              <a:t>api</a:t>
            </a:r>
            <a:r>
              <a:rPr lang="pt-BR" dirty="0"/>
              <a:t>/</a:t>
            </a:r>
            <a:r>
              <a:rPr lang="pt-BR" dirty="0" err="1"/>
              <a:t>students</a:t>
            </a:r>
            <a:r>
              <a:rPr lang="pt-BR" dirty="0"/>
              <a:t> no </a:t>
            </a:r>
            <a:r>
              <a:rPr lang="pt-BR" dirty="0" err="1"/>
              <a:t>Postman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685F8A-CD25-468E-9BA1-332A30624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3429000"/>
            <a:ext cx="89820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02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1193763-F766-4792-B2B3-22564E81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871" y="220430"/>
            <a:ext cx="9610258" cy="64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92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D990F-9A7A-4228-B626-9CCA4EFD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Retornar um registro de aluno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35B919-C9C9-412E-B74C-2352F21DC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Voce</a:t>
            </a:r>
            <a:r>
              <a:rPr lang="pt-BR" dirty="0"/>
              <a:t>̂ criará um </a:t>
            </a:r>
            <a:r>
              <a:rPr lang="pt-BR" dirty="0" err="1"/>
              <a:t>endpoint</a:t>
            </a:r>
            <a:r>
              <a:rPr lang="pt-BR" dirty="0"/>
              <a:t> para retornar apenas um </a:t>
            </a:r>
            <a:r>
              <a:rPr lang="pt-BR" dirty="0" err="1"/>
              <a:t>único</a:t>
            </a:r>
            <a:r>
              <a:rPr lang="pt-BR" dirty="0"/>
              <a:t> registro de aluno. Para </a:t>
            </a:r>
            <a:r>
              <a:rPr lang="pt-BR" dirty="0" err="1"/>
              <a:t>começar</a:t>
            </a:r>
            <a:r>
              <a:rPr lang="pt-BR" dirty="0"/>
              <a:t>, </a:t>
            </a:r>
            <a:r>
              <a:rPr lang="pt-BR" dirty="0" err="1"/>
              <a:t>voce</a:t>
            </a:r>
            <a:r>
              <a:rPr lang="pt-BR" dirty="0"/>
              <a:t>̂ precisa visitar o </a:t>
            </a:r>
            <a:r>
              <a:rPr lang="pt-BR" dirty="0" err="1"/>
              <a:t>method</a:t>
            </a:r>
            <a:r>
              <a:rPr lang="pt-BR" dirty="0"/>
              <a:t> (</a:t>
            </a:r>
            <a:r>
              <a:rPr lang="pt-BR" dirty="0" err="1"/>
              <a:t>método</a:t>
            </a:r>
            <a:r>
              <a:rPr lang="pt-BR" dirty="0"/>
              <a:t>) </a:t>
            </a:r>
            <a:r>
              <a:rPr lang="pt-BR" dirty="0" err="1"/>
              <a:t>getStudent</a:t>
            </a:r>
            <a:r>
              <a:rPr lang="pt-BR" dirty="0"/>
              <a:t> no </a:t>
            </a:r>
            <a:r>
              <a:rPr lang="pt-BR" dirty="0" err="1"/>
              <a:t>ApiController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Recuperaremos um registro de aluno por seu id e, para isso, faremos uma consulta </a:t>
            </a:r>
            <a:r>
              <a:rPr lang="pt-BR" dirty="0" err="1"/>
              <a:t>eloquent</a:t>
            </a:r>
            <a:r>
              <a:rPr lang="pt-BR" dirty="0"/>
              <a:t> para retornar registros de alunos por seu id.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5722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0A23334-1F01-43EA-8EC8-8D81D8969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11" y="1853316"/>
            <a:ext cx="10908578" cy="31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60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E1C13D-437F-403D-83A5-4269C6F2A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548"/>
            <a:ext cx="10515600" cy="588541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trecho de </a:t>
            </a:r>
            <a:r>
              <a:rPr lang="pt-BR" dirty="0" err="1"/>
              <a:t>código</a:t>
            </a:r>
            <a:r>
              <a:rPr lang="pt-BR" dirty="0"/>
              <a:t> acima verifica primeiro se existe um registro de aluno com o id fornecido. Em caso afirmativo, ele consulta o banco de dados usando o </a:t>
            </a:r>
            <a:r>
              <a:rPr lang="pt-BR" dirty="0" err="1"/>
              <a:t>eloquent</a:t>
            </a:r>
            <a:r>
              <a:rPr lang="pt-BR" dirty="0"/>
              <a:t> para retornar o registro com o id correspondente no JSON com o </a:t>
            </a:r>
            <a:r>
              <a:rPr lang="pt-BR" dirty="0" err="1"/>
              <a:t>código</a:t>
            </a:r>
            <a:r>
              <a:rPr lang="pt-BR" dirty="0"/>
              <a:t> de resposta 200. Se o id fornecido </a:t>
            </a:r>
            <a:r>
              <a:rPr lang="pt-BR" dirty="0" err="1"/>
              <a:t>não</a:t>
            </a:r>
            <a:r>
              <a:rPr lang="pt-BR" dirty="0"/>
              <a:t> for encontrado no banco de dados, ele retornará uma mensagem </a:t>
            </a:r>
            <a:r>
              <a:rPr lang="pt-BR" dirty="0" err="1"/>
              <a:t>student.not.found</a:t>
            </a:r>
            <a:r>
              <a:rPr lang="pt-BR" dirty="0"/>
              <a:t> com um </a:t>
            </a:r>
            <a:r>
              <a:rPr lang="pt-BR" dirty="0" err="1"/>
              <a:t>código</a:t>
            </a:r>
            <a:r>
              <a:rPr lang="pt-BR" dirty="0"/>
              <a:t> de resposta 404.</a:t>
            </a:r>
          </a:p>
        </p:txBody>
      </p:sp>
    </p:spTree>
    <p:extLst>
      <p:ext uri="{BB962C8B-B14F-4D97-AF65-F5344CB8AC3E}">
        <p14:creationId xmlns:p14="http://schemas.microsoft.com/office/powerpoint/2010/main" val="4274747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4DC0F-1FAA-4B64-BD02-8B9EFEA5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E9692E-98A5-4FC0-AF77-22C6F5047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Abra o </a:t>
            </a:r>
            <a:r>
              <a:rPr lang="pt-BR" dirty="0" err="1"/>
              <a:t>Postman</a:t>
            </a:r>
            <a:r>
              <a:rPr lang="pt-BR" dirty="0"/>
              <a:t> e </a:t>
            </a:r>
            <a:r>
              <a:rPr lang="pt-BR" dirty="0" err="1"/>
              <a:t>faça</a:t>
            </a:r>
            <a:r>
              <a:rPr lang="pt-BR" dirty="0"/>
              <a:t> uma </a:t>
            </a:r>
            <a:r>
              <a:rPr lang="pt-BR" dirty="0" err="1"/>
              <a:t>solicitação</a:t>
            </a:r>
            <a:r>
              <a:rPr lang="pt-BR" dirty="0"/>
              <a:t> GET para o </a:t>
            </a:r>
            <a:r>
              <a:rPr lang="pt-BR" dirty="0" err="1"/>
              <a:t>endpoint</a:t>
            </a:r>
            <a:r>
              <a:rPr lang="pt-BR" dirty="0"/>
              <a:t> /</a:t>
            </a:r>
            <a:r>
              <a:rPr lang="pt-BR" dirty="0" err="1"/>
              <a:t>api</a:t>
            </a:r>
            <a:r>
              <a:rPr lang="pt-BR" dirty="0"/>
              <a:t>/</a:t>
            </a:r>
            <a:r>
              <a:rPr lang="pt-BR" dirty="0" err="1"/>
              <a:t>students</a:t>
            </a:r>
            <a:r>
              <a:rPr lang="pt-BR" dirty="0"/>
              <a:t>/{id}. {id} pode ser id de um registro existente que </a:t>
            </a:r>
            <a:r>
              <a:rPr lang="pt-BR" dirty="0" err="1"/>
              <a:t>voce</a:t>
            </a:r>
            <a:r>
              <a:rPr lang="pt-BR" dirty="0"/>
              <a:t>̂ pode ter no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513951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C5F3688-2C1E-4480-89EA-302C04AA8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4" y="183252"/>
            <a:ext cx="11800662" cy="63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26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61515-7EB1-45B7-89DC-26AE5B71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4D7849-64A3-4F73-A07F-915F1C566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Vamos tentar solicitar um registro de aluno inexistente.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7DC329-DE81-47F1-B037-FEA3D5E68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2740025"/>
            <a:ext cx="88487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43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782BD-772B-410F-9103-14B0ABCB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Atualizar um registro de aluno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EAC3ED-8A8A-4C79-83F7-5F5823D49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Agora, criaremos um </a:t>
            </a:r>
            <a:r>
              <a:rPr lang="pt-BR" dirty="0" err="1"/>
              <a:t>endpoint</a:t>
            </a:r>
            <a:r>
              <a:rPr lang="pt-BR" dirty="0"/>
              <a:t> para atualizar os detalhes de um registro de aluno existente. Para </a:t>
            </a:r>
            <a:r>
              <a:rPr lang="pt-BR" dirty="0" err="1"/>
              <a:t>começar</a:t>
            </a:r>
            <a:r>
              <a:rPr lang="pt-BR" dirty="0"/>
              <a:t>, visite o </a:t>
            </a:r>
            <a:r>
              <a:rPr lang="pt-BR" dirty="0" err="1"/>
              <a:t>method</a:t>
            </a:r>
            <a:r>
              <a:rPr lang="pt-BR" dirty="0"/>
              <a:t> (</a:t>
            </a:r>
            <a:r>
              <a:rPr lang="pt-BR" dirty="0" err="1"/>
              <a:t>método</a:t>
            </a:r>
            <a:r>
              <a:rPr lang="pt-BR" dirty="0"/>
              <a:t>) </a:t>
            </a:r>
            <a:r>
              <a:rPr lang="pt-BR" dirty="0" err="1"/>
              <a:t>updateStudent</a:t>
            </a:r>
            <a:r>
              <a:rPr lang="pt-BR" dirty="0"/>
              <a:t> no </a:t>
            </a:r>
            <a:r>
              <a:rPr lang="pt-BR" dirty="0" err="1"/>
              <a:t>ApiController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Para fazer isso, teremos que verificar se o registro que estamos tentando atualizar existe. Se existir, ele atualizará os registros que correspondem ao id especificado e retornará o </a:t>
            </a:r>
            <a:r>
              <a:rPr lang="pt-BR" dirty="0" err="1"/>
              <a:t>código</a:t>
            </a:r>
            <a:r>
              <a:rPr lang="pt-BR" dirty="0"/>
              <a:t> de status 204. Se </a:t>
            </a:r>
            <a:r>
              <a:rPr lang="pt-BR" dirty="0" err="1"/>
              <a:t>não</a:t>
            </a:r>
            <a:r>
              <a:rPr lang="pt-BR" dirty="0"/>
              <a:t> existir, ele retornará uma mensagem indicando que o registro </a:t>
            </a:r>
            <a:r>
              <a:rPr lang="pt-BR" dirty="0" err="1"/>
              <a:t>não</a:t>
            </a:r>
            <a:r>
              <a:rPr lang="pt-BR" dirty="0"/>
              <a:t> foi encontrado junto com o </a:t>
            </a:r>
            <a:r>
              <a:rPr lang="pt-BR" dirty="0" err="1"/>
              <a:t>código</a:t>
            </a:r>
            <a:r>
              <a:rPr lang="pt-BR" dirty="0"/>
              <a:t> de status 404.</a:t>
            </a:r>
          </a:p>
        </p:txBody>
      </p:sp>
    </p:spTree>
    <p:extLst>
      <p:ext uri="{BB962C8B-B14F-4D97-AF65-F5344CB8AC3E}">
        <p14:creationId xmlns:p14="http://schemas.microsoft.com/office/powerpoint/2010/main" val="387402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E88BF-17D3-46C2-A1E0-EFA496C8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o aplicativo </a:t>
            </a:r>
            <a:r>
              <a:rPr lang="pt-BR" dirty="0" err="1"/>
              <a:t>Laravel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81C454-535E-4FE0-81E8-958033799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INSTALAR O COMPOSER (</a:t>
            </a:r>
            <a:r>
              <a:rPr lang="pt-BR" dirty="0">
                <a:hlinkClick r:id="rId2"/>
              </a:rPr>
              <a:t>Aqui</a:t>
            </a:r>
            <a:r>
              <a:rPr lang="pt-BR" dirty="0"/>
              <a:t>)</a:t>
            </a:r>
          </a:p>
          <a:p>
            <a:r>
              <a:rPr lang="pt-BR" dirty="0"/>
              <a:t>Testar abrindo um prompt de comando e digitar:</a:t>
            </a:r>
          </a:p>
          <a:p>
            <a:pPr marL="0" indent="0">
              <a:buNone/>
            </a:pP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composer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 –V</a:t>
            </a: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8F29DC-3B33-4A3A-8A4B-CA4195D38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15" y="3429000"/>
            <a:ext cx="9294569" cy="320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07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A73A31-A790-4D3C-8217-A3ADB1FC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22" y="1018426"/>
            <a:ext cx="11474330" cy="48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042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C5B27-8051-41BB-92FD-293336F1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</a:t>
            </a:r>
            <a:r>
              <a:rPr lang="pt-BR" dirty="0" err="1"/>
              <a:t>validação</a:t>
            </a:r>
            <a:r>
              <a:rPr lang="pt-BR" dirty="0"/>
              <a:t> foi adicionada apenas no caso de </a:t>
            </a:r>
            <a:r>
              <a:rPr lang="pt-BR" dirty="0" err="1"/>
              <a:t>voce</a:t>
            </a:r>
            <a:r>
              <a:rPr lang="pt-BR" dirty="0"/>
              <a:t>̂ precisar atualizar apenas um atributo, como </a:t>
            </a:r>
            <a:r>
              <a:rPr lang="pt-BR" dirty="0" err="1"/>
              <a:t>name</a:t>
            </a:r>
            <a:r>
              <a:rPr lang="pt-BR" dirty="0"/>
              <a:t> ou </a:t>
            </a:r>
            <a:r>
              <a:rPr lang="pt-BR" dirty="0" err="1"/>
              <a:t>course</a:t>
            </a:r>
            <a:r>
              <a:rPr lang="pt-BR" dirty="0"/>
              <a:t>. Quando a </a:t>
            </a:r>
            <a:r>
              <a:rPr lang="pt-BR" dirty="0" err="1"/>
              <a:t>solicitação</a:t>
            </a:r>
            <a:r>
              <a:rPr lang="pt-BR" dirty="0"/>
              <a:t> chega, ela verifica se o </a:t>
            </a:r>
            <a:r>
              <a:rPr lang="pt-BR" dirty="0" err="1"/>
              <a:t>name</a:t>
            </a:r>
            <a:r>
              <a:rPr lang="pt-BR" dirty="0"/>
              <a:t> ou o </a:t>
            </a:r>
            <a:r>
              <a:rPr lang="pt-BR" dirty="0" err="1"/>
              <a:t>course</a:t>
            </a:r>
            <a:r>
              <a:rPr lang="pt-BR" dirty="0"/>
              <a:t> </a:t>
            </a:r>
            <a:r>
              <a:rPr lang="pt-BR" dirty="0" err="1"/>
              <a:t>são</a:t>
            </a:r>
            <a:r>
              <a:rPr lang="pt-BR" dirty="0"/>
              <a:t> nulos. Se for nulo, ele </a:t>
            </a:r>
            <a:r>
              <a:rPr lang="pt-BR" dirty="0" err="1"/>
              <a:t>substituira</a:t>
            </a:r>
            <a:r>
              <a:rPr lang="pt-BR" dirty="0"/>
              <a:t>́ a </a:t>
            </a:r>
            <a:r>
              <a:rPr lang="pt-BR" dirty="0" err="1"/>
              <a:t>solicitação</a:t>
            </a:r>
            <a:r>
              <a:rPr lang="pt-BR" dirty="0"/>
              <a:t> por seu valor existente. Se </a:t>
            </a:r>
            <a:r>
              <a:rPr lang="pt-BR" dirty="0" err="1"/>
              <a:t>não</a:t>
            </a:r>
            <a:r>
              <a:rPr lang="pt-BR" dirty="0"/>
              <a:t> for nulo, "</a:t>
            </a:r>
            <a:r>
              <a:rPr lang="pt-BR" dirty="0" err="1"/>
              <a:t>null</a:t>
            </a:r>
            <a:r>
              <a:rPr lang="pt-BR" dirty="0"/>
              <a:t>" passou como o novo valor. Tudo isso foi feito com o uso de operadores </a:t>
            </a:r>
            <a:r>
              <a:rPr lang="pt-BR" dirty="0" err="1"/>
              <a:t>ternários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835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416BD-8066-48EA-BA5C-1F8462E2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3FDEF-8DA8-4778-BC6A-1B60EA414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testar esse </a:t>
            </a:r>
            <a:r>
              <a:rPr lang="pt-BR" dirty="0" err="1"/>
              <a:t>endpoint</a:t>
            </a:r>
            <a:r>
              <a:rPr lang="pt-BR" dirty="0"/>
              <a:t>, retorne os detalhes do registro do aluno com id de 1 fazendo uma </a:t>
            </a:r>
            <a:r>
              <a:rPr lang="pt-BR" dirty="0" err="1"/>
              <a:t>solicitação</a:t>
            </a:r>
            <a:r>
              <a:rPr lang="pt-BR" dirty="0"/>
              <a:t> GET para /</a:t>
            </a:r>
            <a:r>
              <a:rPr lang="pt-BR" dirty="0" err="1"/>
              <a:t>api</a:t>
            </a:r>
            <a:r>
              <a:rPr lang="pt-BR" dirty="0"/>
              <a:t>/</a:t>
            </a:r>
            <a:r>
              <a:rPr lang="pt-BR" dirty="0" err="1"/>
              <a:t>students</a:t>
            </a:r>
            <a:r>
              <a:rPr lang="pt-BR" dirty="0"/>
              <a:t>/1.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C0D2C7-5C0B-4A97-9ADE-5830EDB7C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35" y="3145655"/>
            <a:ext cx="7167929" cy="34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4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8A794-4D15-405B-8845-2D1C78A6F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557"/>
            <a:ext cx="10515600" cy="583240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Em seguida, vamos mudar o </a:t>
            </a:r>
            <a:r>
              <a:rPr lang="pt-BR" dirty="0" err="1"/>
              <a:t>course</a:t>
            </a:r>
            <a:r>
              <a:rPr lang="pt-BR" dirty="0"/>
              <a:t> para "Engenharia de software" fazendo uma </a:t>
            </a:r>
            <a:r>
              <a:rPr lang="pt-BR" dirty="0" err="1"/>
              <a:t>solicitação</a:t>
            </a:r>
            <a:r>
              <a:rPr lang="pt-BR" dirty="0"/>
              <a:t> PUT para </a:t>
            </a:r>
            <a:r>
              <a:rPr lang="pt-BR" dirty="0" err="1"/>
              <a:t>api</a:t>
            </a:r>
            <a:r>
              <a:rPr lang="pt-BR" dirty="0"/>
              <a:t>/</a:t>
            </a:r>
            <a:r>
              <a:rPr lang="pt-BR" dirty="0" err="1"/>
              <a:t>students</a:t>
            </a:r>
            <a:r>
              <a:rPr lang="pt-BR" dirty="0"/>
              <a:t>/1. Para fazer uma </a:t>
            </a:r>
            <a:r>
              <a:rPr lang="pt-BR" dirty="0" err="1"/>
              <a:t>solicitação</a:t>
            </a:r>
            <a:r>
              <a:rPr lang="pt-BR" dirty="0"/>
              <a:t> PUT, </a:t>
            </a:r>
            <a:r>
              <a:rPr lang="pt-BR" dirty="0" err="1"/>
              <a:t>voce</a:t>
            </a:r>
            <a:r>
              <a:rPr lang="pt-BR" dirty="0"/>
              <a:t>̂ precisa passar um </a:t>
            </a:r>
            <a:r>
              <a:rPr lang="pt-BR" dirty="0" err="1"/>
              <a:t>payload</a:t>
            </a:r>
            <a:r>
              <a:rPr lang="pt-BR" dirty="0"/>
              <a:t> JSON pelo </a:t>
            </a:r>
            <a:r>
              <a:rPr lang="pt-BR" dirty="0" err="1"/>
              <a:t>form-data</a:t>
            </a:r>
            <a:r>
              <a:rPr lang="pt-BR" dirty="0"/>
              <a:t>. Agora vamos mudar o valor de </a:t>
            </a:r>
            <a:r>
              <a:rPr lang="pt-BR" dirty="0" err="1"/>
              <a:t>name</a:t>
            </a:r>
            <a:r>
              <a:rPr lang="pt-BR" dirty="0"/>
              <a:t> para Trojan </a:t>
            </a:r>
            <a:r>
              <a:rPr lang="pt-BR" dirty="0" err="1"/>
              <a:t>Okoh</a:t>
            </a:r>
            <a:r>
              <a:rPr lang="pt-BR" dirty="0"/>
              <a:t> e o valor de </a:t>
            </a:r>
            <a:r>
              <a:rPr lang="pt-BR" dirty="0" err="1"/>
              <a:t>course</a:t>
            </a:r>
            <a:r>
              <a:rPr lang="pt-BR" dirty="0"/>
              <a:t> para Software </a:t>
            </a:r>
            <a:r>
              <a:rPr lang="pt-BR" dirty="0" err="1"/>
              <a:t>Engineering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04495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13B9E14-CEFE-4581-8468-230321192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86" y="201474"/>
            <a:ext cx="11360060" cy="644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24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74B6108-998A-4E5C-AA7E-4A6C28833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64" y="172278"/>
            <a:ext cx="10541000" cy="18288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54A1321-5035-4D0C-9F34-9983AAFC584E}"/>
              </a:ext>
            </a:extLst>
          </p:cNvPr>
          <p:cNvSpPr txBox="1"/>
          <p:nvPr/>
        </p:nvSpPr>
        <p:spPr>
          <a:xfrm>
            <a:off x="384313" y="2120348"/>
            <a:ext cx="11475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trecho de </a:t>
            </a:r>
            <a:r>
              <a:rPr lang="pt-BR" dirty="0" err="1"/>
              <a:t>código</a:t>
            </a:r>
            <a:r>
              <a:rPr lang="pt-BR" dirty="0"/>
              <a:t> acima é o </a:t>
            </a:r>
            <a:r>
              <a:rPr lang="pt-BR" dirty="0" err="1"/>
              <a:t>payload</a:t>
            </a:r>
            <a:r>
              <a:rPr lang="pt-BR" dirty="0"/>
              <a:t> JSON que usaremos para atualizar os registros.  Vamos atualizar o registro 2. Abra o </a:t>
            </a:r>
            <a:r>
              <a:rPr lang="pt-BR" dirty="0" err="1"/>
              <a:t>Postman</a:t>
            </a:r>
            <a:r>
              <a:rPr lang="pt-BR" dirty="0"/>
              <a:t> e altere para </a:t>
            </a:r>
            <a:r>
              <a:rPr lang="pt-BR" dirty="0" err="1"/>
              <a:t>raw</a:t>
            </a:r>
            <a:r>
              <a:rPr lang="pt-BR" dirty="0"/>
              <a:t> e altere o tipo para JSON(</a:t>
            </a:r>
            <a:r>
              <a:rPr lang="pt-BR" dirty="0" err="1"/>
              <a:t>application</a:t>
            </a:r>
            <a:r>
              <a:rPr lang="pt-BR" dirty="0"/>
              <a:t>/</a:t>
            </a:r>
            <a:r>
              <a:rPr lang="pt-BR" dirty="0" err="1"/>
              <a:t>json</a:t>
            </a:r>
            <a:r>
              <a:rPr lang="pt-BR" dirty="0"/>
              <a:t>), conforme mostrado abaixo.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36DFCEC-BC64-4299-880E-ADAC57407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25" y="3131888"/>
            <a:ext cx="11041397" cy="32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17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89E5A-2A38-411C-B02B-3795EDB7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Excluir um registro de aluno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DA451-68FD-4EEB-B7F3-86FF70283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Por fim, para excluir um registro de aluno, teremos que visitar o </a:t>
            </a:r>
            <a:r>
              <a:rPr lang="pt-BR" dirty="0" err="1"/>
              <a:t>method</a:t>
            </a:r>
            <a:r>
              <a:rPr lang="pt-BR" dirty="0"/>
              <a:t> (</a:t>
            </a:r>
            <a:r>
              <a:rPr lang="pt-BR" dirty="0" err="1"/>
              <a:t>método</a:t>
            </a:r>
            <a:r>
              <a:rPr lang="pt-BR" dirty="0"/>
              <a:t>) </a:t>
            </a:r>
            <a:r>
              <a:rPr lang="pt-BR" dirty="0" err="1"/>
              <a:t>deleteStudent</a:t>
            </a:r>
            <a:r>
              <a:rPr lang="pt-BR" dirty="0"/>
              <a:t> no </a:t>
            </a:r>
            <a:r>
              <a:rPr lang="pt-BR" dirty="0" err="1"/>
              <a:t>ApiController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Usando o </a:t>
            </a:r>
            <a:r>
              <a:rPr lang="pt-BR" dirty="0" err="1"/>
              <a:t>eloquent</a:t>
            </a:r>
            <a:r>
              <a:rPr lang="pt-BR" dirty="0"/>
              <a:t>, verificaremos se existe o id do registro solicitado a ser </a:t>
            </a:r>
            <a:r>
              <a:rPr lang="pt-BR" dirty="0" err="1"/>
              <a:t>excluído</a:t>
            </a:r>
            <a:r>
              <a:rPr lang="pt-BR" dirty="0"/>
              <a:t>. Se existir, excluiremos o registro. Se </a:t>
            </a:r>
            <a:r>
              <a:rPr lang="pt-BR" dirty="0" err="1"/>
              <a:t>não</a:t>
            </a:r>
            <a:r>
              <a:rPr lang="pt-BR" dirty="0"/>
              <a:t> existir, retornaremos uma mensagem </a:t>
            </a:r>
            <a:r>
              <a:rPr lang="pt-BR" dirty="0" err="1"/>
              <a:t>not.found</a:t>
            </a:r>
            <a:r>
              <a:rPr lang="pt-BR" dirty="0"/>
              <a:t> junto com o </a:t>
            </a:r>
            <a:r>
              <a:rPr lang="pt-BR" dirty="0" err="1"/>
              <a:t>código</a:t>
            </a:r>
            <a:r>
              <a:rPr lang="pt-BR" dirty="0"/>
              <a:t> de status 404.</a:t>
            </a:r>
          </a:p>
        </p:txBody>
      </p:sp>
    </p:spTree>
    <p:extLst>
      <p:ext uri="{BB962C8B-B14F-4D97-AF65-F5344CB8AC3E}">
        <p14:creationId xmlns:p14="http://schemas.microsoft.com/office/powerpoint/2010/main" val="3810077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E2D5C0C-B6B8-4AA1-A8FE-6EB0EFB13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68" y="639695"/>
            <a:ext cx="10876077" cy="60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23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726D6-804D-46DB-87D2-8BF0A951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F0E75-A7CA-4472-8391-DD5D0DF4C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testar esse </a:t>
            </a:r>
            <a:r>
              <a:rPr lang="pt-BR" dirty="0" err="1"/>
              <a:t>endpoint</a:t>
            </a:r>
            <a:r>
              <a:rPr lang="pt-BR" dirty="0"/>
              <a:t>, teremos que listar todos os registros que temos atualmente em nosso banco de dados fazendo uma </a:t>
            </a:r>
            <a:r>
              <a:rPr lang="pt-BR" dirty="0" err="1"/>
              <a:t>solicitação</a:t>
            </a:r>
            <a:r>
              <a:rPr lang="pt-BR" dirty="0"/>
              <a:t> GET para o </a:t>
            </a:r>
            <a:r>
              <a:rPr lang="pt-BR" dirty="0" err="1"/>
              <a:t>endpoint</a:t>
            </a:r>
            <a:r>
              <a:rPr lang="pt-BR" dirty="0"/>
              <a:t> /</a:t>
            </a:r>
            <a:r>
              <a:rPr lang="pt-BR" dirty="0" err="1"/>
              <a:t>api</a:t>
            </a:r>
            <a:r>
              <a:rPr lang="pt-BR" dirty="0"/>
              <a:t>/</a:t>
            </a:r>
            <a:r>
              <a:rPr lang="pt-BR" dirty="0" err="1"/>
              <a:t>students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Em seguida, faremos uma </a:t>
            </a:r>
            <a:r>
              <a:rPr lang="pt-BR" dirty="0" err="1"/>
              <a:t>solicitação</a:t>
            </a:r>
            <a:r>
              <a:rPr lang="pt-BR" dirty="0"/>
              <a:t> DELETE para </a:t>
            </a:r>
            <a:r>
              <a:rPr lang="pt-BR" dirty="0" err="1"/>
              <a:t>students</a:t>
            </a:r>
            <a:r>
              <a:rPr lang="pt-BR" dirty="0"/>
              <a:t>/{id} na qual {id} é o id do registro para o qual estamos solicitando a </a:t>
            </a:r>
            <a:r>
              <a:rPr lang="pt-BR" dirty="0" err="1"/>
              <a:t>exclusão</a:t>
            </a:r>
            <a:r>
              <a:rPr lang="pt-BR" dirty="0"/>
              <a:t>. Para fins de teste, excluirei o registro com o id de 2.</a:t>
            </a:r>
          </a:p>
        </p:txBody>
      </p:sp>
    </p:spTree>
    <p:extLst>
      <p:ext uri="{BB962C8B-B14F-4D97-AF65-F5344CB8AC3E}">
        <p14:creationId xmlns:p14="http://schemas.microsoft.com/office/powerpoint/2010/main" val="8252840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45F447-587E-47C0-B9A8-592D6EAD7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54" y="267321"/>
            <a:ext cx="10781864" cy="618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5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E88BF-17D3-46C2-A1E0-EFA496C8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o aplicativo </a:t>
            </a:r>
            <a:r>
              <a:rPr lang="pt-BR" dirty="0" err="1"/>
              <a:t>Laravel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81C454-535E-4FE0-81E8-958033799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INSTALAR O LARAVEL</a:t>
            </a:r>
          </a:p>
          <a:p>
            <a:r>
              <a:rPr lang="pt-BR" dirty="0"/>
              <a:t>Abra um prompt de comando e digite o comando:</a:t>
            </a:r>
          </a:p>
          <a:p>
            <a:pPr marL="0" indent="0">
              <a:buNone/>
            </a:pP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composer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 global require 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laravel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installer</a:t>
            </a:r>
            <a:endParaRPr lang="pt-BR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028A9A-0FAB-4418-8FAD-41C128DC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52" y="3357930"/>
            <a:ext cx="7709095" cy="35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462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57720-EE0A-49BC-A4BF-BD020D62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8A532F-09B7-477E-80B5-3E4B5CA85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</a:t>
            </a:r>
            <a:r>
              <a:rPr lang="pt-BR" dirty="0" err="1"/>
              <a:t>endpoint</a:t>
            </a:r>
            <a:r>
              <a:rPr lang="pt-BR" dirty="0"/>
              <a:t> retornou uma mensagem de sucesso junto com o </a:t>
            </a:r>
            <a:r>
              <a:rPr lang="pt-BR" dirty="0" err="1"/>
              <a:t>código</a:t>
            </a:r>
            <a:r>
              <a:rPr lang="pt-BR" dirty="0"/>
              <a:t> de status 202, o que significa que a </a:t>
            </a:r>
            <a:r>
              <a:rPr lang="pt-BR" dirty="0" err="1"/>
              <a:t>solicitação</a:t>
            </a:r>
            <a:r>
              <a:rPr lang="pt-BR" dirty="0"/>
              <a:t> foi aceita. Para confirmar se o registro foi realmente </a:t>
            </a:r>
            <a:r>
              <a:rPr lang="pt-BR" dirty="0" err="1"/>
              <a:t>excluído</a:t>
            </a:r>
            <a:r>
              <a:rPr lang="pt-BR" dirty="0"/>
              <a:t>, vamos tentar fazer uma </a:t>
            </a:r>
            <a:r>
              <a:rPr lang="pt-BR" dirty="0" err="1"/>
              <a:t>solicitação</a:t>
            </a:r>
            <a:r>
              <a:rPr lang="pt-BR" dirty="0"/>
              <a:t> GET ao </a:t>
            </a:r>
            <a:r>
              <a:rPr lang="pt-BR" dirty="0" err="1"/>
              <a:t>endpoint</a:t>
            </a:r>
            <a:r>
              <a:rPr lang="pt-BR" dirty="0"/>
              <a:t> /</a:t>
            </a:r>
            <a:r>
              <a:rPr lang="pt-BR" dirty="0" err="1"/>
              <a:t>api</a:t>
            </a:r>
            <a:r>
              <a:rPr lang="pt-BR" dirty="0"/>
              <a:t>/</a:t>
            </a:r>
            <a:r>
              <a:rPr lang="pt-BR" dirty="0" err="1"/>
              <a:t>students</a:t>
            </a:r>
            <a:r>
              <a:rPr lang="pt-BR" dirty="0"/>
              <a:t> para listar todos os registros de alunos que temos no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35589165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E77C5B2-24C8-455E-86E9-FC8EF46F1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71" y="258462"/>
            <a:ext cx="10560857" cy="63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2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E88BF-17D3-46C2-A1E0-EFA496C8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o aplicativo </a:t>
            </a:r>
            <a:r>
              <a:rPr lang="pt-BR" dirty="0" err="1"/>
              <a:t>Laravel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81C454-535E-4FE0-81E8-958033799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Abra uma janela do prompt de comando dentro do diretório </a:t>
            </a:r>
            <a:r>
              <a:rPr lang="pt-BR" dirty="0" err="1"/>
              <a:t>htdocs</a:t>
            </a:r>
            <a:r>
              <a:rPr lang="pt-BR" dirty="0"/>
              <a:t>.</a:t>
            </a:r>
          </a:p>
          <a:p>
            <a:r>
              <a:rPr lang="pt-BR" dirty="0"/>
              <a:t>Digite o comando:</a:t>
            </a:r>
          </a:p>
          <a:p>
            <a:pPr marL="0" indent="0">
              <a:buNone/>
            </a:pP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laravel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 new 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api-project</a:t>
            </a:r>
            <a:endParaRPr lang="pt-BR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4017BA-3567-4717-9307-A1DA986E5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639" y="3052690"/>
            <a:ext cx="6321019" cy="369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7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E88BF-17D3-46C2-A1E0-EFA496C8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o aplicativo </a:t>
            </a:r>
            <a:r>
              <a:rPr lang="pt-BR" dirty="0" err="1"/>
              <a:t>Laravel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81C454-535E-4FE0-81E8-958033799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Navegue para dentro do diretório </a:t>
            </a:r>
            <a:r>
              <a:rPr lang="pt-BR" dirty="0" err="1"/>
              <a:t>api-project</a:t>
            </a:r>
            <a:endParaRPr lang="pt-BR" dirty="0"/>
          </a:p>
          <a:p>
            <a:r>
              <a:rPr lang="pt-BR" dirty="0"/>
              <a:t>Digite o comando:</a:t>
            </a:r>
          </a:p>
          <a:p>
            <a:pPr marL="0" indent="0">
              <a:buNone/>
            </a:pP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cd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api-project</a:t>
            </a:r>
            <a:endParaRPr lang="pt-BR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0D729F-A8B6-4374-8A56-52D8F8E7F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93" y="3654083"/>
            <a:ext cx="7933482" cy="235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3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E88BF-17D3-46C2-A1E0-EFA496C8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o aplicativo </a:t>
            </a:r>
            <a:r>
              <a:rPr lang="pt-BR" dirty="0" err="1"/>
              <a:t>Laravel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81C454-535E-4FE0-81E8-958033799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Inicie o servidor do </a:t>
            </a:r>
            <a:r>
              <a:rPr lang="pt-BR" dirty="0" err="1"/>
              <a:t>Laravel</a:t>
            </a:r>
            <a:endParaRPr lang="pt-BR" dirty="0"/>
          </a:p>
          <a:p>
            <a:r>
              <a:rPr lang="pt-BR" dirty="0"/>
              <a:t>Digite o comando:</a:t>
            </a:r>
          </a:p>
          <a:p>
            <a:pPr marL="0" indent="0">
              <a:buNone/>
            </a:pP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artisan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 serve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3EE439-9E80-4101-A78E-284F2679F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508" y="2317653"/>
            <a:ext cx="6585292" cy="153379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01211FA-8778-4E05-94C5-78FB4A706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04" y="3467686"/>
            <a:ext cx="6213231" cy="331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1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A2C1A-2486-4C55-9FD8-05E8D96A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A50261-ED1B-4D67-9FFD-E3A5BEA28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base de dados chamada: </a:t>
            </a:r>
            <a:r>
              <a:rPr lang="pt-BR" b="1" i="1" dirty="0" err="1"/>
              <a:t>api</a:t>
            </a:r>
            <a:r>
              <a:rPr lang="pt-BR" b="1" i="1" dirty="0"/>
              <a:t>-Project</a:t>
            </a:r>
          </a:p>
          <a:p>
            <a:endParaRPr lang="pt-BR" b="1" i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15E842C-4756-4278-BE4E-A85D62BEE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320579"/>
            <a:ext cx="9810750" cy="24288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64D2E82-A49C-4652-982B-7CDA132E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4706245"/>
            <a:ext cx="98107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9583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DarkSeedLeftStep">
      <a:dk1>
        <a:srgbClr val="000000"/>
      </a:dk1>
      <a:lt1>
        <a:srgbClr val="FFFFFF"/>
      </a:lt1>
      <a:dk2>
        <a:srgbClr val="3D2226"/>
      </a:dk2>
      <a:lt2>
        <a:srgbClr val="E2E4E8"/>
      </a:lt2>
      <a:accent1>
        <a:srgbClr val="CA9924"/>
      </a:accent1>
      <a:accent2>
        <a:srgbClr val="D54E17"/>
      </a:accent2>
      <a:accent3>
        <a:srgbClr val="E72942"/>
      </a:accent3>
      <a:accent4>
        <a:srgbClr val="D5177F"/>
      </a:accent4>
      <a:accent5>
        <a:srgbClr val="E729E0"/>
      </a:accent5>
      <a:accent6>
        <a:srgbClr val="8D17D5"/>
      </a:accent6>
      <a:hlink>
        <a:srgbClr val="BF3FA5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1722</Words>
  <Application>Microsoft Office PowerPoint</Application>
  <PresentationFormat>Widescreen</PresentationFormat>
  <Paragraphs>109</Paragraphs>
  <Slides>51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7" baseType="lpstr">
      <vt:lpstr>Arial</vt:lpstr>
      <vt:lpstr>Consolas</vt:lpstr>
      <vt:lpstr>Courier New</vt:lpstr>
      <vt:lpstr>Open Sans</vt:lpstr>
      <vt:lpstr>Segoe UI</vt:lpstr>
      <vt:lpstr>MinimalXOVTI</vt:lpstr>
      <vt:lpstr>Criar e consumir uma API RESTful no PHP Laravel</vt:lpstr>
      <vt:lpstr>Pré-requisitos</vt:lpstr>
      <vt:lpstr>Noções básicas sobre o aplicativo</vt:lpstr>
      <vt:lpstr>Configurar o aplicativo Laravel</vt:lpstr>
      <vt:lpstr>Configurar o aplicativo Laravel</vt:lpstr>
      <vt:lpstr>Configurar o aplicativo Laravel</vt:lpstr>
      <vt:lpstr>Configurar o aplicativo Laravel</vt:lpstr>
      <vt:lpstr>Configurar o aplicativo Laravel</vt:lpstr>
      <vt:lpstr>Criar um Banco de Dados</vt:lpstr>
      <vt:lpstr>Estrutura do Laravel</vt:lpstr>
      <vt:lpstr>Criar um modelo e uma migração</vt:lpstr>
      <vt:lpstr>Criar um modelo e uma migração</vt:lpstr>
      <vt:lpstr>Criar um modelo e uma migração</vt:lpstr>
      <vt:lpstr>Apresentação do PowerPoint</vt:lpstr>
      <vt:lpstr>Credenciais para acesso ao BD</vt:lpstr>
      <vt:lpstr>Executando a migração</vt:lpstr>
      <vt:lpstr>Apresentação do PowerPoint</vt:lpstr>
      <vt:lpstr>Configurar as rotas</vt:lpstr>
      <vt:lpstr>Apresentação do PowerPoint</vt:lpstr>
      <vt:lpstr>Configurar as rotas</vt:lpstr>
      <vt:lpstr>Apresentação do PowerPoint</vt:lpstr>
      <vt:lpstr>Criar um registro de aluno</vt:lpstr>
      <vt:lpstr>Apresentação do PowerPoint</vt:lpstr>
      <vt:lpstr>Apresentação do PowerPoint</vt:lpstr>
      <vt:lpstr>Testar</vt:lpstr>
      <vt:lpstr>Testar</vt:lpstr>
      <vt:lpstr>Apresentação do PowerPoint</vt:lpstr>
      <vt:lpstr>Apresentação do PowerPoint</vt:lpstr>
      <vt:lpstr>Testar</vt:lpstr>
      <vt:lpstr>Retornar todos os registros de alunos</vt:lpstr>
      <vt:lpstr>Apresentação do PowerPoint</vt:lpstr>
      <vt:lpstr>Apresentação do PowerPoint</vt:lpstr>
      <vt:lpstr>Retornar um registro de aluno</vt:lpstr>
      <vt:lpstr>Apresentação do PowerPoint</vt:lpstr>
      <vt:lpstr>Apresentação do PowerPoint</vt:lpstr>
      <vt:lpstr>Testar</vt:lpstr>
      <vt:lpstr>Apresentação do PowerPoint</vt:lpstr>
      <vt:lpstr>Testar</vt:lpstr>
      <vt:lpstr>Atualizar um registro de aluno</vt:lpstr>
      <vt:lpstr>Apresentação do PowerPoint</vt:lpstr>
      <vt:lpstr>Apresentação do PowerPoint</vt:lpstr>
      <vt:lpstr>Testar</vt:lpstr>
      <vt:lpstr>Apresentação do PowerPoint</vt:lpstr>
      <vt:lpstr>Apresentação do PowerPoint</vt:lpstr>
      <vt:lpstr>Apresentação do PowerPoint</vt:lpstr>
      <vt:lpstr>Excluir um registro de aluno</vt:lpstr>
      <vt:lpstr>Apresentação do PowerPoint</vt:lpstr>
      <vt:lpstr>Testar</vt:lpstr>
      <vt:lpstr>Apresentação do PowerPoint</vt:lpstr>
      <vt:lpstr>Testar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Criar e consumir uma API RESTful no PHP Laravel</dc:title>
  <dc:creator>Anderson Vanin</dc:creator>
  <cp:lastModifiedBy>Anderson Vanin</cp:lastModifiedBy>
  <cp:revision>11</cp:revision>
  <dcterms:created xsi:type="dcterms:W3CDTF">2022-04-08T20:58:47Z</dcterms:created>
  <dcterms:modified xsi:type="dcterms:W3CDTF">2022-04-09T00:15:45Z</dcterms:modified>
</cp:coreProperties>
</file>