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6" r:id="rId5"/>
    <p:sldId id="268" r:id="rId6"/>
    <p:sldId id="270" r:id="rId7"/>
    <p:sldId id="269" r:id="rId8"/>
    <p:sldId id="261" r:id="rId9"/>
    <p:sldId id="262" r:id="rId10"/>
    <p:sldId id="263" r:id="rId11"/>
    <p:sldId id="264" r:id="rId12"/>
    <p:sldId id="267" r:id="rId13"/>
    <p:sldId id="266" r:id="rId14"/>
    <p:sldId id="274" r:id="rId15"/>
    <p:sldId id="275" r:id="rId16"/>
    <p:sldId id="276" r:id="rId17"/>
    <p:sldId id="277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1416C-F3CD-4CAB-B002-10740EA93218}" v="12" dt="2022-02-22T19:21:41.338"/>
    <p1510:client id="{8176A836-9894-4892-9115-531891FA04DA}" v="14" dt="2022-02-22T19:31:52.920"/>
    <p1510:client id="{9C9923D8-4970-414E-BBF5-032AD303885F}" v="2" dt="2022-02-22T19:42:33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A DA CRUZ CAMPOS" userId="S::giovana.campos19@etec.sp.gov.br::e620483c-4f7d-4c30-bf87-d1e44603c777" providerId="AD" clId="Web-{5081416C-F3CD-4CAB-B002-10740EA93218}"/>
    <pc:docChg chg="modSld">
      <pc:chgData name="GIOVANA DA CRUZ CAMPOS" userId="S::giovana.campos19@etec.sp.gov.br::e620483c-4f7d-4c30-bf87-d1e44603c777" providerId="AD" clId="Web-{5081416C-F3CD-4CAB-B002-10740EA93218}" dt="2022-02-22T19:21:41.338" v="11" actId="20577"/>
      <pc:docMkLst>
        <pc:docMk/>
      </pc:docMkLst>
      <pc:sldChg chg="modSp">
        <pc:chgData name="GIOVANA DA CRUZ CAMPOS" userId="S::giovana.campos19@etec.sp.gov.br::e620483c-4f7d-4c30-bf87-d1e44603c777" providerId="AD" clId="Web-{5081416C-F3CD-4CAB-B002-10740EA93218}" dt="2022-02-22T19:21:41.338" v="11" actId="20577"/>
        <pc:sldMkLst>
          <pc:docMk/>
          <pc:sldMk cId="3354829410" sldId="256"/>
        </pc:sldMkLst>
        <pc:spChg chg="mod">
          <ac:chgData name="GIOVANA DA CRUZ CAMPOS" userId="S::giovana.campos19@etec.sp.gov.br::e620483c-4f7d-4c30-bf87-d1e44603c777" providerId="AD" clId="Web-{5081416C-F3CD-4CAB-B002-10740EA93218}" dt="2022-02-22T19:21:41.338" v="11" actId="20577"/>
          <ac:spMkLst>
            <pc:docMk/>
            <pc:sldMk cId="3354829410" sldId="256"/>
            <ac:spMk id="3" creationId="{00000000-0000-0000-0000-000000000000}"/>
          </ac:spMkLst>
        </pc:spChg>
      </pc:sldChg>
    </pc:docChg>
  </pc:docChgLst>
  <pc:docChgLst>
    <pc:chgData name="DAVI DOS SANTOS SILVA" userId="S::davi.silva336@etec.sp.gov.br::075ee3e2-368a-4e1c-9d95-d6218cb645ce" providerId="AD" clId="Web-{9C9923D8-4970-414E-BBF5-032AD303885F}"/>
    <pc:docChg chg="modSld">
      <pc:chgData name="DAVI DOS SANTOS SILVA" userId="S::davi.silva336@etec.sp.gov.br::075ee3e2-368a-4e1c-9d95-d6218cb645ce" providerId="AD" clId="Web-{9C9923D8-4970-414E-BBF5-032AD303885F}" dt="2022-02-22T19:42:33.785" v="1" actId="1076"/>
      <pc:docMkLst>
        <pc:docMk/>
      </pc:docMkLst>
      <pc:sldChg chg="modSp">
        <pc:chgData name="DAVI DOS SANTOS SILVA" userId="S::davi.silva336@etec.sp.gov.br::075ee3e2-368a-4e1c-9d95-d6218cb645ce" providerId="AD" clId="Web-{9C9923D8-4970-414E-BBF5-032AD303885F}" dt="2022-02-22T19:42:33.785" v="1" actId="1076"/>
        <pc:sldMkLst>
          <pc:docMk/>
          <pc:sldMk cId="3517493021" sldId="275"/>
        </pc:sldMkLst>
        <pc:spChg chg="mod">
          <ac:chgData name="DAVI DOS SANTOS SILVA" userId="S::davi.silva336@etec.sp.gov.br::075ee3e2-368a-4e1c-9d95-d6218cb645ce" providerId="AD" clId="Web-{9C9923D8-4970-414E-BBF5-032AD303885F}" dt="2022-02-22T19:42:33.785" v="1" actId="1076"/>
          <ac:spMkLst>
            <pc:docMk/>
            <pc:sldMk cId="3517493021" sldId="275"/>
            <ac:spMk id="3" creationId="{FF7ADB57-4387-4666-BFA4-A6B4A825F2F3}"/>
          </ac:spMkLst>
        </pc:spChg>
      </pc:sldChg>
    </pc:docChg>
  </pc:docChgLst>
  <pc:docChgLst>
    <pc:chgData name="GABRIEL PAULINO PORTUGAL AGUIAR GONCALVES" userId="S::gabriel.goncalves183@etec.sp.gov.br::2a66687f-63e7-4419-8060-770243b7d2de" providerId="AD" clId="Web-{8176A836-9894-4892-9115-531891FA04DA}"/>
    <pc:docChg chg="modSld">
      <pc:chgData name="GABRIEL PAULINO PORTUGAL AGUIAR GONCALVES" userId="S::gabriel.goncalves183@etec.sp.gov.br::2a66687f-63e7-4419-8060-770243b7d2de" providerId="AD" clId="Web-{8176A836-9894-4892-9115-531891FA04DA}" dt="2022-02-22T19:31:52.920" v="8"/>
      <pc:docMkLst>
        <pc:docMk/>
      </pc:docMkLst>
      <pc:sldChg chg="addSp delSp modSp">
        <pc:chgData name="GABRIEL PAULINO PORTUGAL AGUIAR GONCALVES" userId="S::gabriel.goncalves183@etec.sp.gov.br::2a66687f-63e7-4419-8060-770243b7d2de" providerId="AD" clId="Web-{8176A836-9894-4892-9115-531891FA04DA}" dt="2022-02-22T19:31:52.920" v="8"/>
        <pc:sldMkLst>
          <pc:docMk/>
          <pc:sldMk cId="3354829410" sldId="256"/>
        </pc:sldMkLst>
        <pc:spChg chg="add del mod">
          <ac:chgData name="GABRIEL PAULINO PORTUGAL AGUIAR GONCALVES" userId="S::gabriel.goncalves183@etec.sp.gov.br::2a66687f-63e7-4419-8060-770243b7d2de" providerId="AD" clId="Web-{8176A836-9894-4892-9115-531891FA04DA}" dt="2022-02-22T19:23:01.457" v="4"/>
          <ac:spMkLst>
            <pc:docMk/>
            <pc:sldMk cId="3354829410" sldId="256"/>
            <ac:spMk id="4" creationId="{CC36E27C-02BA-4E93-80E4-8E7968BDE3EA}"/>
          </ac:spMkLst>
        </pc:spChg>
        <pc:spChg chg="add del">
          <ac:chgData name="GABRIEL PAULINO PORTUGAL AGUIAR GONCALVES" userId="S::gabriel.goncalves183@etec.sp.gov.br::2a66687f-63e7-4419-8060-770243b7d2de" providerId="AD" clId="Web-{8176A836-9894-4892-9115-531891FA04DA}" dt="2022-02-22T19:26:06.414" v="6"/>
          <ac:spMkLst>
            <pc:docMk/>
            <pc:sldMk cId="3354829410" sldId="256"/>
            <ac:spMk id="5" creationId="{8251CA7B-4EF3-43DC-BE50-55177ADC7C97}"/>
          </ac:spMkLst>
        </pc:spChg>
        <pc:spChg chg="add del">
          <ac:chgData name="GABRIEL PAULINO PORTUGAL AGUIAR GONCALVES" userId="S::gabriel.goncalves183@etec.sp.gov.br::2a66687f-63e7-4419-8060-770243b7d2de" providerId="AD" clId="Web-{8176A836-9894-4892-9115-531891FA04DA}" dt="2022-02-22T19:31:52.920" v="8"/>
          <ac:spMkLst>
            <pc:docMk/>
            <pc:sldMk cId="3354829410" sldId="256"/>
            <ac:spMk id="6" creationId="{224485DD-E8E7-48A6-99F8-9103D6B6A2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5C70-90AD-44DE-8AE9-5255B6AB3650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565F6-7FED-4026-AB82-96ECB73121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pt-BR"/>
              <a:t>Prof. Anderson Vanin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07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59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2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85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‹#›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54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19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‹#›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‹#›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4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0586-0D06-461B-97BB-78406097ECB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Anderson Vanin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3C3092-F4B1-4544-8EDE-6B048E48BA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drive/folders/1YVHbCnr5JyuaYnpp3A-qDj19l2c1HAHS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_WtflduW5c&amp;list=PLLxTDONTQvEedtVMTCiXwCo9a2uL7ccL-&amp;index=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.ufsc.br/~bosco.sobral/ensino/ine5201/Visualg2_manua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699" y="960241"/>
            <a:ext cx="5137275" cy="4203872"/>
          </a:xfrm>
        </p:spPr>
        <p:txBody>
          <a:bodyPr anchor="ctr">
            <a:normAutofit/>
          </a:bodyPr>
          <a:lstStyle/>
          <a:p>
            <a:pPr algn="r"/>
            <a:r>
              <a:rPr lang="pt-BR" sz="4700"/>
              <a:t>LÓGICA DE PROGRAMAÇÃO</a:t>
            </a:r>
            <a:br>
              <a:rPr lang="pt-BR" sz="4700"/>
            </a:br>
            <a:r>
              <a:rPr lang="pt-BR" sz="4700"/>
              <a:t>variáveis e tipos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39803" y="964028"/>
            <a:ext cx="2078155" cy="4196299"/>
          </a:xfrm>
        </p:spPr>
        <p:txBody>
          <a:bodyPr anchor="ctr">
            <a:normAutofit/>
          </a:bodyPr>
          <a:lstStyle/>
          <a:p>
            <a:r>
              <a:rPr lang="pt-BR"/>
              <a:t>Prof.</a:t>
            </a:r>
          </a:p>
          <a:p>
            <a:r>
              <a:rPr lang="pt-BR"/>
              <a:t>ANDERSON VANIN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5763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2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2648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69776" y="471679"/>
            <a:ext cx="2647617" cy="1049235"/>
          </a:xfrm>
        </p:spPr>
        <p:txBody>
          <a:bodyPr>
            <a:normAutofit/>
          </a:bodyPr>
          <a:lstStyle/>
          <a:p>
            <a:r>
              <a:rPr lang="pt-BR" sz="2500" b="1"/>
              <a:t>DECLARAÇÃO DE VARIÁVEIS</a:t>
            </a:r>
            <a:endParaRPr lang="pt-BR" sz="25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80059" y="1968870"/>
            <a:ext cx="2644893" cy="3450613"/>
          </a:xfrm>
        </p:spPr>
        <p:txBody>
          <a:bodyPr>
            <a:normAutofit/>
          </a:bodyPr>
          <a:lstStyle/>
          <a:p>
            <a:r>
              <a:rPr lang="pt-BR" sz="1900"/>
              <a:t>As variáveis só podem armazenar valores de um mesmo tipo.</a:t>
            </a:r>
          </a:p>
          <a:p>
            <a:r>
              <a:rPr lang="pt-BR" sz="1900"/>
              <a:t>Devem ser declaradas no inicio do programa para que possam ser utilizadas ao longo de todo o processo.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098" y="482171"/>
            <a:ext cx="4568843" cy="5149101"/>
            <a:chOff x="5446003" y="583365"/>
            <a:chExt cx="609179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901E7E-ADF1-4DD1-B769-5BB3369566AF}"/>
              </a:ext>
            </a:extLst>
          </p:cNvPr>
          <p:cNvSpPr txBox="1"/>
          <p:nvPr/>
        </p:nvSpPr>
        <p:spPr>
          <a:xfrm rot="10800000" flipV="1">
            <a:off x="3491880" y="33005"/>
            <a:ext cx="5672425" cy="332398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2400"/>
              <a:t>- Os nomes das variáveis devem - começar </a:t>
            </a:r>
            <a:r>
              <a:rPr lang="pt-BR" sz="2400">
                <a:solidFill>
                  <a:srgbClr val="FF0066"/>
                </a:solidFill>
              </a:rPr>
              <a:t>por uma letra</a:t>
            </a:r>
            <a:r>
              <a:rPr lang="pt-BR" sz="2400"/>
              <a:t> e depois conter letras, números ou </a:t>
            </a:r>
            <a:r>
              <a:rPr lang="pt-BR" sz="2400" i="1" err="1"/>
              <a:t>underline</a:t>
            </a:r>
            <a:r>
              <a:rPr lang="pt-BR" sz="2400"/>
              <a:t>, até um limite de </a:t>
            </a:r>
            <a:r>
              <a:rPr lang="pt-BR" sz="2400">
                <a:solidFill>
                  <a:srgbClr val="FF0066"/>
                </a:solidFill>
              </a:rPr>
              <a:t>30 caracteres.</a:t>
            </a:r>
          </a:p>
          <a:p>
            <a:pPr marL="285750" indent="-285750">
              <a:buFontTx/>
              <a:buChar char="-"/>
            </a:pPr>
            <a:r>
              <a:rPr lang="pt-BR" sz="2400"/>
              <a:t>Não pode haver duas variáveis com o </a:t>
            </a:r>
            <a:r>
              <a:rPr lang="pt-BR" sz="2400">
                <a:solidFill>
                  <a:srgbClr val="FF0066"/>
                </a:solidFill>
              </a:rPr>
              <a:t>mesmo nome</a:t>
            </a:r>
            <a:r>
              <a:rPr lang="pt-BR" sz="2400"/>
              <a:t>. </a:t>
            </a:r>
          </a:p>
          <a:p>
            <a:pPr marL="285750" indent="-285750">
              <a:buFontTx/>
              <a:buChar char="-"/>
            </a:pPr>
            <a:r>
              <a:rPr lang="pt-BR" sz="2400"/>
              <a:t>Não podem conter </a:t>
            </a:r>
            <a:r>
              <a:rPr lang="pt-BR" sz="2400">
                <a:solidFill>
                  <a:srgbClr val="FF0066"/>
                </a:solidFill>
              </a:rPr>
              <a:t>acento</a:t>
            </a:r>
            <a:r>
              <a:rPr lang="pt-BR" sz="2400"/>
              <a:t>, </a:t>
            </a:r>
            <a:r>
              <a:rPr lang="pt-BR" sz="2400">
                <a:solidFill>
                  <a:srgbClr val="FF0066"/>
                </a:solidFill>
              </a:rPr>
              <a:t>cedilha </a:t>
            </a:r>
            <a:r>
              <a:rPr lang="pt-BR" sz="2400"/>
              <a:t> nem </a:t>
            </a:r>
            <a:r>
              <a:rPr lang="pt-BR" sz="2400">
                <a:solidFill>
                  <a:srgbClr val="FF0066"/>
                </a:solidFill>
              </a:rPr>
              <a:t>espaço entre as letras</a:t>
            </a:r>
          </a:p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A79717-6599-414C-9B42-8FC638D4D1B4}"/>
              </a:ext>
            </a:extLst>
          </p:cNvPr>
          <p:cNvSpPr txBox="1"/>
          <p:nvPr/>
        </p:nvSpPr>
        <p:spPr>
          <a:xfrm>
            <a:off x="3491881" y="3109024"/>
            <a:ext cx="5688632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numCol="2" rtlCol="0">
            <a:spAutoFit/>
          </a:bodyPr>
          <a:lstStyle/>
          <a:p>
            <a:r>
              <a:rPr lang="pt-BR" sz="2400" b="1">
                <a:solidFill>
                  <a:srgbClr val="0070C0"/>
                </a:solidFill>
              </a:rPr>
              <a:t>Exemplos </a:t>
            </a:r>
          </a:p>
          <a:p>
            <a:r>
              <a:rPr lang="pt-BR" sz="2400" b="1">
                <a:solidFill>
                  <a:srgbClr val="0070C0"/>
                </a:solidFill>
              </a:rPr>
              <a:t>corretos:</a:t>
            </a:r>
          </a:p>
          <a:p>
            <a:r>
              <a:rPr lang="pt-BR" sz="2400">
                <a:solidFill>
                  <a:srgbClr val="0070C0"/>
                </a:solidFill>
              </a:rPr>
              <a:t>nome</a:t>
            </a:r>
          </a:p>
          <a:p>
            <a:r>
              <a:rPr lang="pt-BR" sz="2400" err="1">
                <a:solidFill>
                  <a:srgbClr val="0070C0"/>
                </a:solidFill>
              </a:rPr>
              <a:t>tel</a:t>
            </a:r>
            <a:endParaRPr lang="pt-BR" sz="2400">
              <a:solidFill>
                <a:srgbClr val="0070C0"/>
              </a:solidFill>
            </a:endParaRPr>
          </a:p>
          <a:p>
            <a:r>
              <a:rPr lang="pt-BR" sz="2400">
                <a:solidFill>
                  <a:srgbClr val="0070C0"/>
                </a:solidFill>
              </a:rPr>
              <a:t>carro</a:t>
            </a:r>
          </a:p>
          <a:p>
            <a:r>
              <a:rPr lang="pt-BR" sz="2400">
                <a:solidFill>
                  <a:srgbClr val="0070C0"/>
                </a:solidFill>
              </a:rPr>
              <a:t>Idade</a:t>
            </a:r>
          </a:p>
          <a:p>
            <a:r>
              <a:rPr lang="pt-BR" sz="2400">
                <a:solidFill>
                  <a:srgbClr val="0070C0"/>
                </a:solidFill>
              </a:rPr>
              <a:t>lado4</a:t>
            </a:r>
          </a:p>
          <a:p>
            <a:r>
              <a:rPr lang="pt-BR" sz="2400">
                <a:solidFill>
                  <a:srgbClr val="0070C0"/>
                </a:solidFill>
              </a:rPr>
              <a:t>lado2</a:t>
            </a:r>
          </a:p>
          <a:p>
            <a:r>
              <a:rPr lang="pt-BR" sz="2400" err="1">
                <a:solidFill>
                  <a:srgbClr val="0070C0"/>
                </a:solidFill>
              </a:rPr>
              <a:t>area_quadrado</a:t>
            </a:r>
            <a:endParaRPr lang="pt-BR" sz="2400">
              <a:solidFill>
                <a:srgbClr val="0070C0"/>
              </a:solidFill>
            </a:endParaRPr>
          </a:p>
          <a:p>
            <a:r>
              <a:rPr lang="pt-BR" sz="2400" b="1">
                <a:solidFill>
                  <a:srgbClr val="FF0000"/>
                </a:solidFill>
              </a:rPr>
              <a:t>Exemplos incorretos:</a:t>
            </a:r>
          </a:p>
          <a:p>
            <a:r>
              <a:rPr lang="pt-BR" sz="2400">
                <a:solidFill>
                  <a:srgbClr val="FF0000"/>
                </a:solidFill>
              </a:rPr>
              <a:t>2carro</a:t>
            </a:r>
          </a:p>
          <a:p>
            <a:r>
              <a:rPr lang="pt-BR" sz="2400">
                <a:solidFill>
                  <a:srgbClr val="FF0000"/>
                </a:solidFill>
              </a:rPr>
              <a:t>$carro</a:t>
            </a:r>
          </a:p>
          <a:p>
            <a:r>
              <a:rPr lang="pt-BR" sz="2400">
                <a:solidFill>
                  <a:srgbClr val="FF0000"/>
                </a:solidFill>
              </a:rPr>
              <a:t>Ano-nasceu</a:t>
            </a:r>
          </a:p>
          <a:p>
            <a:r>
              <a:rPr lang="pt-BR" sz="2400">
                <a:solidFill>
                  <a:srgbClr val="FF0000"/>
                </a:solidFill>
              </a:rPr>
              <a:t>@ano</a:t>
            </a:r>
          </a:p>
          <a:p>
            <a:r>
              <a:rPr lang="pt-BR" sz="2400" err="1">
                <a:solidFill>
                  <a:srgbClr val="FF0000"/>
                </a:solidFill>
              </a:rPr>
              <a:t>area</a:t>
            </a:r>
            <a:r>
              <a:rPr lang="pt-BR" sz="2400">
                <a:solidFill>
                  <a:srgbClr val="FF0000"/>
                </a:solidFill>
              </a:rPr>
              <a:t> quadrado</a:t>
            </a:r>
          </a:p>
          <a:p>
            <a:r>
              <a:rPr lang="pt-BR" sz="2400">
                <a:solidFill>
                  <a:srgbClr val="FF0000"/>
                </a:solidFill>
              </a:rPr>
              <a:t>área</a:t>
            </a:r>
          </a:p>
          <a:p>
            <a:r>
              <a:rPr lang="pt-BR" sz="2400">
                <a:solidFill>
                  <a:srgbClr val="FF0000"/>
                </a:solidFill>
              </a:rPr>
              <a:t>cabeça</a:t>
            </a:r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5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3C615-52E9-4649-8323-8EECCD23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Download do </a:t>
            </a:r>
            <a:r>
              <a:rPr lang="pt-BR" err="1"/>
              <a:t>visualg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9D7D0B-030E-40AC-A631-08C64D52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64" y="1853755"/>
            <a:ext cx="6571343" cy="3450613"/>
          </a:xfrm>
        </p:spPr>
        <p:txBody>
          <a:bodyPr/>
          <a:lstStyle/>
          <a:p>
            <a:pPr marL="0" indent="0">
              <a:buNone/>
            </a:pPr>
            <a:r>
              <a:rPr lang="pt-BR">
                <a:hlinkClick r:id="rId2"/>
              </a:rPr>
              <a:t>https://drive.google.com/drive/folders/1YVHbCnr5JyuaYnpp3A-qDj19l2c1HAHS?usp=sharing</a:t>
            </a:r>
            <a:endParaRPr lang="pt-BR"/>
          </a:p>
          <a:p>
            <a:pPr marL="0" indent="0">
              <a:buNone/>
            </a:pPr>
            <a:r>
              <a:rPr lang="pt-BR"/>
              <a:t>Basta baixar o arquivo e descompactar em algum local de seu computador. Para iniciar basta dar clique duplo no arquivo chamado: </a:t>
            </a:r>
            <a:r>
              <a:rPr lang="pt-BR" b="1">
                <a:solidFill>
                  <a:srgbClr val="FF0000"/>
                </a:solidFill>
              </a:rPr>
              <a:t>visualg30</a:t>
            </a:r>
          </a:p>
          <a:p>
            <a:pPr marL="0" indent="0">
              <a:buNone/>
            </a:pP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8E0F77-C06F-4FA4-8515-3C22E5F1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35" y="3579061"/>
            <a:ext cx="5203142" cy="3164628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950B045-0627-432B-AF48-DB3868F5BFB6}"/>
              </a:ext>
            </a:extLst>
          </p:cNvPr>
          <p:cNvCxnSpPr>
            <a:cxnSpLocks/>
          </p:cNvCxnSpPr>
          <p:nvPr/>
        </p:nvCxnSpPr>
        <p:spPr>
          <a:xfrm>
            <a:off x="1907704" y="3861048"/>
            <a:ext cx="1728192" cy="2492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1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A361-E942-4931-9EA8-B8877BC7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Comandos da aula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ADB57-4387-4666-BFA4-A6B4A825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825892"/>
            <a:ext cx="6571343" cy="3806564"/>
          </a:xfrm>
        </p:spPr>
        <p:txBody>
          <a:bodyPr/>
          <a:lstStyle/>
          <a:p>
            <a:pPr marL="0" indent="0">
              <a:buNone/>
            </a:pPr>
            <a:r>
              <a:rPr lang="pt-BR" b="1"/>
              <a:t>Declaração de variáveis:</a:t>
            </a:r>
          </a:p>
          <a:p>
            <a:pPr marL="0" indent="0">
              <a:buNone/>
            </a:pPr>
            <a:r>
              <a:rPr lang="pt-BR"/>
              <a:t>a: inteiro</a:t>
            </a:r>
          </a:p>
          <a:p>
            <a:pPr marL="0" indent="0">
              <a:buNone/>
            </a:pPr>
            <a:r>
              <a:rPr lang="pt-BR"/>
              <a:t> Valor1, Valor2: real</a:t>
            </a:r>
          </a:p>
          <a:p>
            <a:pPr marL="0" indent="0">
              <a:buNone/>
            </a:pPr>
            <a:r>
              <a:rPr lang="pt-BR"/>
              <a:t> </a:t>
            </a:r>
            <a:r>
              <a:rPr lang="pt-BR" err="1"/>
              <a:t>vet</a:t>
            </a:r>
            <a:r>
              <a:rPr lang="pt-BR"/>
              <a:t>: vetor [1..10] de real</a:t>
            </a:r>
          </a:p>
          <a:p>
            <a:pPr marL="0" indent="0">
              <a:buNone/>
            </a:pPr>
            <a:r>
              <a:rPr lang="pt-BR"/>
              <a:t> matriz: vetor [0..4,8..10] de inteiro</a:t>
            </a:r>
          </a:p>
          <a:p>
            <a:pPr marL="0" indent="0">
              <a:buNone/>
            </a:pPr>
            <a:r>
              <a:rPr lang="pt-BR"/>
              <a:t> </a:t>
            </a:r>
            <a:r>
              <a:rPr lang="pt-BR" err="1"/>
              <a:t>nome_do_aluno</a:t>
            </a:r>
            <a:r>
              <a:rPr lang="pt-BR"/>
              <a:t>: caractere</a:t>
            </a:r>
          </a:p>
          <a:p>
            <a:pPr marL="0" indent="0">
              <a:buNone/>
            </a:pPr>
            <a:r>
              <a:rPr lang="pt-BR"/>
              <a:t> sinalizador: logico</a:t>
            </a:r>
          </a:p>
        </p:txBody>
      </p:sp>
    </p:spTree>
    <p:extLst>
      <p:ext uri="{BB962C8B-B14F-4D97-AF65-F5344CB8AC3E}">
        <p14:creationId xmlns:p14="http://schemas.microsoft.com/office/powerpoint/2010/main" val="351749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266D0-0761-4F80-9456-793DABEB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Comandos da aula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97115-2AC7-4D31-B72F-4FC406C5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/>
              <a:t>Atribuição de valores à variáveis: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B681B1-9ADA-4D23-8D94-5A4870F2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90" y="2580894"/>
            <a:ext cx="5509501" cy="2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2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C334D-2A61-4FB8-AAFF-94B0CED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Comandos da aula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C996F-427B-423E-852D-990A7F53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Escrita e leitura de tela:</a:t>
            </a:r>
          </a:p>
          <a:p>
            <a:pPr marL="0" indent="0">
              <a:buNone/>
            </a:pP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E141A0-FED2-40A7-8A74-154A1D7C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98" y="2980822"/>
            <a:ext cx="3977234" cy="4545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908FB3-AD30-4A86-93B3-7CB88805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98" y="3356013"/>
            <a:ext cx="4090870" cy="50324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1C1AA19-5638-408F-8754-998D5FF8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98" y="3813266"/>
            <a:ext cx="3457758" cy="5357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69E109-D62C-4607-89CF-2376F11F3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223" y="2915097"/>
            <a:ext cx="3000796" cy="14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2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2648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69776" y="471679"/>
            <a:ext cx="2647617" cy="1049235"/>
          </a:xfrm>
        </p:spPr>
        <p:txBody>
          <a:bodyPr>
            <a:normAutofit/>
          </a:bodyPr>
          <a:lstStyle/>
          <a:p>
            <a:r>
              <a:rPr lang="pt-BR" sz="2500" b="1"/>
              <a:t>DECLARAÇÃO DE VARIÁVEIS</a:t>
            </a:r>
            <a:endParaRPr lang="pt-BR" sz="25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-36512" y="1930768"/>
            <a:ext cx="3371094" cy="3450613"/>
          </a:xfrm>
        </p:spPr>
        <p:txBody>
          <a:bodyPr>
            <a:normAutofit/>
          </a:bodyPr>
          <a:lstStyle/>
          <a:p>
            <a:r>
              <a:rPr lang="pt-BR" sz="3600"/>
              <a:t>Exemplo do Primeiro Algoritmo que vamos fazer.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098" y="482171"/>
            <a:ext cx="4568843" cy="5149101"/>
            <a:chOff x="5446003" y="583365"/>
            <a:chExt cx="609179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2B1FFC3A-EE64-4285-950D-44673BF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2" b="-4"/>
          <a:stretch/>
        </p:blipFill>
        <p:spPr>
          <a:xfrm>
            <a:off x="3203848" y="1"/>
            <a:ext cx="5695979" cy="63758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7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12574-409E-433B-8840-94E6D2D2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Vídeo de apoio à este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08BE1-632C-44F5-84C7-C6F40973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>
                <a:hlinkClick r:id="rId2"/>
              </a:rPr>
              <a:t>https://www.youtube.com/watch?v=1_WtflduW5c&amp;list=PLLxTDONTQvEedtVMTCiXwCo9a2uL7ccL-&amp;index=4</a:t>
            </a:r>
            <a:endParaRPr lang="pt-BR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528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6E20-93CB-4E62-8FA7-B729BD2A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Manual do </a:t>
            </a:r>
            <a:r>
              <a:rPr lang="pt-BR" err="1"/>
              <a:t>visualg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64EB76-99A2-40D3-98A1-56F300F2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>
                <a:hlinkClick r:id="rId2"/>
              </a:rPr>
              <a:t>http://www.inf.ufsc.br/~bosco.sobral/ensino/ine5201/Visualg2_manual.pdf</a:t>
            </a:r>
            <a:endParaRPr lang="pt-BR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61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5459" y="1138228"/>
            <a:ext cx="2845263" cy="3858767"/>
          </a:xfrm>
        </p:spPr>
        <p:txBody>
          <a:bodyPr anchor="ctr">
            <a:normAutofit/>
          </a:bodyPr>
          <a:lstStyle/>
          <a:p>
            <a:r>
              <a:rPr lang="pt-BR" sz="3100"/>
              <a:t>ALGORITMOS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638300"/>
            <a:ext cx="4807204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973636"/>
            <a:ext cx="4327398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188362" y="1138228"/>
            <a:ext cx="4080510" cy="385876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JÁ VIMOS QUE ALGORITMOS SÃO SEQUENCIAS LÓGICA PARA RESOLVER UM PROBLEMA: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pt-BR" sz="3000"/>
              <a:t>ALGORITMOS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rmAutofit/>
          </a:bodyPr>
          <a:lstStyle/>
          <a:p>
            <a:r>
              <a:rPr lang="pt-BR"/>
              <a:t> ANTES DE INICIAR O PRÓXIMO TEMA: FLUXOGRAMA, PRECISAMOS ENTENDER ALGUNS CONCEITOS, COMO O DE </a:t>
            </a:r>
            <a:r>
              <a:rPr lang="pt-BR">
                <a:solidFill>
                  <a:srgbClr val="FF0000"/>
                </a:solidFill>
              </a:rPr>
              <a:t>VARIÁVEL, CONSTANTE E TIPOS DE DADOS.</a:t>
            </a:r>
          </a:p>
        </p:txBody>
      </p:sp>
    </p:spTree>
    <p:extLst>
      <p:ext uri="{BB962C8B-B14F-4D97-AF65-F5344CB8AC3E}">
        <p14:creationId xmlns:p14="http://schemas.microsoft.com/office/powerpoint/2010/main" val="310950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5459" y="1138228"/>
            <a:ext cx="2845263" cy="3858767"/>
          </a:xfrm>
        </p:spPr>
        <p:txBody>
          <a:bodyPr anchor="ctr">
            <a:normAutofit/>
          </a:bodyPr>
          <a:lstStyle/>
          <a:p>
            <a:r>
              <a:rPr lang="pt-BR" sz="3100"/>
              <a:t>ALGORITMOS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638300"/>
            <a:ext cx="4807204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973636"/>
            <a:ext cx="4327398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188362" y="1138228"/>
            <a:ext cx="4080510" cy="385876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900">
                <a:solidFill>
                  <a:srgbClr val="000000"/>
                </a:solidFill>
              </a:rPr>
              <a:t>EXISTEM ALGUNS TIPOS DE ALGORITMOS, COMO: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>
                <a:solidFill>
                  <a:srgbClr val="000000"/>
                </a:solidFill>
              </a:rPr>
              <a:t>- PSEUDOGÓGICO (PORTUGOL - VISUAL G)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>
                <a:solidFill>
                  <a:srgbClr val="000000"/>
                </a:solidFill>
              </a:rPr>
              <a:t>- DESCRIÇÃO NARRATIVA(Exemplo da Bala)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>
                <a:solidFill>
                  <a:srgbClr val="000000"/>
                </a:solidFill>
              </a:rPr>
              <a:t>- FLUXOGRAMA (Diagrama com linguagem Universal)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sz="1900">
                <a:solidFill>
                  <a:srgbClr val="000000"/>
                </a:solidFill>
              </a:rPr>
              <a:t>- PROGRAMAÇÃO EM BLOCOS(Muito usada em jogos)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2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pt-BR" sz="2500" b="1"/>
              <a:t>Constantes, Variáveis e Tipos de Dados</a:t>
            </a:r>
            <a:endParaRPr lang="pt-BR" sz="25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rmAutofit lnSpcReduction="10000"/>
          </a:bodyPr>
          <a:lstStyle/>
          <a:p>
            <a:r>
              <a:rPr lang="pt-BR"/>
              <a:t> Variáveis e Constantes são os elementos básicos que um programa manipula.</a:t>
            </a:r>
          </a:p>
          <a:p>
            <a:r>
              <a:rPr lang="pt-BR"/>
              <a:t>As variáveis servem para armazenar os valores numa memória temporária do computador.</a:t>
            </a:r>
          </a:p>
          <a:p>
            <a:r>
              <a:rPr lang="pt-BR" b="1"/>
              <a:t> </a:t>
            </a:r>
            <a:r>
              <a:rPr lang="pt-BR"/>
              <a:t>Um programa deve conter declarações que especificam de que tipo são as variáveis.</a:t>
            </a:r>
          </a:p>
          <a:p>
            <a:r>
              <a:rPr lang="pt-BR" b="1"/>
              <a:t> </a:t>
            </a:r>
            <a:r>
              <a:rPr lang="pt-BR"/>
              <a:t>Tipos de dados podem ser por exemplo: inteiros, reais, caracteres, etc.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88762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Constantes</a:t>
            </a:r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 Constante é um determinado valor fixo que não se modifica ao longo do tempo, durante a execução de um programa.</a:t>
            </a:r>
          </a:p>
          <a:p>
            <a:r>
              <a:rPr lang="pt-BR" b="1"/>
              <a:t> Exemplo:</a:t>
            </a:r>
          </a:p>
          <a:p>
            <a:pPr marL="45720" indent="0">
              <a:buNone/>
            </a:pPr>
            <a:endParaRPr lang="pt-BR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1" t="40955" r="33873" b="42453"/>
          <a:stretch/>
        </p:blipFill>
        <p:spPr bwMode="auto">
          <a:xfrm>
            <a:off x="1763688" y="3962399"/>
            <a:ext cx="5544616" cy="218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60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VARIÁVEIS</a:t>
            </a:r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sz="3000"/>
              <a:t>Variável é a representação simbólica dos elementos de um certo conjunto.</a:t>
            </a:r>
          </a:p>
          <a:p>
            <a:pPr algn="just"/>
            <a:r>
              <a:rPr lang="pt-BR" sz="3000"/>
              <a:t>Embora uma variável possa assumir diferentes valores, ela só pode armazenar um valor a cada instante.</a:t>
            </a:r>
          </a:p>
          <a:p>
            <a:pPr algn="just"/>
            <a:r>
              <a:rPr lang="pt-BR" sz="3000"/>
              <a:t>As variáveis são utilizadas para representar valores desconhecidos porém necessários para a resolução de um problema que poderão ser alterados de acordo com a situação. Portanto variáveis armazenam valores(dados) temporariamente.</a:t>
            </a:r>
          </a:p>
        </p:txBody>
      </p:sp>
    </p:spTree>
    <p:extLst>
      <p:ext uri="{BB962C8B-B14F-4D97-AF65-F5344CB8AC3E}">
        <p14:creationId xmlns:p14="http://schemas.microsoft.com/office/powerpoint/2010/main" val="41546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88685" y="804520"/>
            <a:ext cx="3132383" cy="1049235"/>
          </a:xfrm>
        </p:spPr>
        <p:txBody>
          <a:bodyPr>
            <a:normAutofit/>
          </a:bodyPr>
          <a:lstStyle/>
          <a:p>
            <a:r>
              <a:rPr lang="pt-BR" sz="2200" b="1"/>
              <a:t>VARIÁVEIS(CONT)</a:t>
            </a:r>
            <a:endParaRPr lang="pt-BR" sz="2200"/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88685" y="2015732"/>
            <a:ext cx="3129159" cy="3450613"/>
          </a:xfrm>
        </p:spPr>
        <p:txBody>
          <a:bodyPr>
            <a:normAutofit/>
          </a:bodyPr>
          <a:lstStyle/>
          <a:p>
            <a:r>
              <a:rPr lang="pt-BR"/>
              <a:t> Exemplo:</a:t>
            </a:r>
          </a:p>
          <a:p>
            <a:pPr marL="45720" indent="0">
              <a:buNone/>
            </a:pPr>
            <a:endParaRPr lang="pt-BR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28089" r="25778" b="34459"/>
          <a:stretch/>
        </p:blipFill>
        <p:spPr bwMode="auto">
          <a:xfrm>
            <a:off x="755576" y="2708919"/>
            <a:ext cx="7632848" cy="289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056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5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16679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pt-BR" b="1"/>
              <a:t>TIPOS DE VARIÁVEIS</a:t>
            </a:r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693637" y="476672"/>
            <a:ext cx="5198837" cy="6381328"/>
          </a:xfrm>
        </p:spPr>
        <p:txBody>
          <a:bodyPr anchor="ctr">
            <a:normAutofit/>
          </a:bodyPr>
          <a:lstStyle/>
          <a:p>
            <a:r>
              <a:rPr lang="pt-BR" sz="2400" b="1"/>
              <a:t>inteiro</a:t>
            </a:r>
            <a:r>
              <a:rPr lang="pt-BR" sz="2400"/>
              <a:t>: define variáveis numéricas do tipo inteiro, ou seja, sem casas decimais.</a:t>
            </a:r>
          </a:p>
          <a:p>
            <a:r>
              <a:rPr lang="pt-BR" sz="2400" b="1"/>
              <a:t>real</a:t>
            </a:r>
            <a:r>
              <a:rPr lang="pt-BR" sz="2400"/>
              <a:t>: define variáveis numéricas do tipo real, ou seja, com casas decimais.</a:t>
            </a:r>
          </a:p>
          <a:p>
            <a:r>
              <a:rPr lang="pt-BR" sz="2400" b="1"/>
              <a:t>Caractere/Alfanuméricas</a:t>
            </a:r>
            <a:r>
              <a:rPr lang="pt-BR" sz="2400"/>
              <a:t>: define variáveis do tipo </a:t>
            </a:r>
            <a:r>
              <a:rPr lang="pt-BR" sz="2400" i="1" err="1"/>
              <a:t>string</a:t>
            </a:r>
            <a:r>
              <a:rPr lang="pt-BR" sz="2400"/>
              <a:t>, ou seja, cadeia de caracteres.</a:t>
            </a:r>
          </a:p>
          <a:p>
            <a:r>
              <a:rPr lang="pt-BR" sz="2400" b="1"/>
              <a:t>logico</a:t>
            </a:r>
            <a:r>
              <a:rPr lang="pt-BR" sz="2400"/>
              <a:t>: define variáveis do tipo </a:t>
            </a:r>
            <a:r>
              <a:rPr lang="pt-BR" sz="2400" i="1"/>
              <a:t>booleano</a:t>
            </a:r>
            <a:r>
              <a:rPr lang="pt-BR" sz="2400"/>
              <a:t>, ou seja, com valor VERDADEIRO ou FALSO.</a:t>
            </a:r>
            <a:endParaRPr lang="pt-BR" sz="2400" b="1"/>
          </a:p>
        </p:txBody>
      </p:sp>
    </p:spTree>
    <p:extLst>
      <p:ext uri="{BB962C8B-B14F-4D97-AF65-F5344CB8AC3E}">
        <p14:creationId xmlns:p14="http://schemas.microsoft.com/office/powerpoint/2010/main" val="96081704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588F2EA4D65A4A9BD54E2FAEC2385D" ma:contentTypeVersion="6" ma:contentTypeDescription="Crie um novo documento." ma:contentTypeScope="" ma:versionID="fb4c7d4752e13bb49d137dfaede0f4d3">
  <xsd:schema xmlns:xsd="http://www.w3.org/2001/XMLSchema" xmlns:xs="http://www.w3.org/2001/XMLSchema" xmlns:p="http://schemas.microsoft.com/office/2006/metadata/properties" xmlns:ns2="5bd3f039-178d-4931-986e-742722b519cd" targetNamespace="http://schemas.microsoft.com/office/2006/metadata/properties" ma:root="true" ma:fieldsID="f89b45ffdace7cdad771d7d00b2cad3b" ns2:_="">
    <xsd:import namespace="5bd3f039-178d-4931-986e-742722b519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3f039-178d-4931-986e-742722b51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1D47EE-B991-48C0-96EE-39359838F3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AB15DC-AD11-4DFE-B2FD-E2E4298DC0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928B2-87E9-4074-BB37-BFC2A4C08BA8}">
  <ds:schemaRefs>
    <ds:schemaRef ds:uri="5bd3f039-178d-4931-986e-742722b519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Galeria</vt:lpstr>
      <vt:lpstr>LÓGICA DE PROGRAMAÇÃO variáveis e tipos de dados</vt:lpstr>
      <vt:lpstr>ALGORITMOS</vt:lpstr>
      <vt:lpstr>ALGORITMOS</vt:lpstr>
      <vt:lpstr>ALGORITMOS</vt:lpstr>
      <vt:lpstr>Constantes, Variáveis e Tipos de Dados</vt:lpstr>
      <vt:lpstr>Constantes</vt:lpstr>
      <vt:lpstr>VARIÁVEIS</vt:lpstr>
      <vt:lpstr>VARIÁVEIS(CONT)</vt:lpstr>
      <vt:lpstr>TIPOS DE VARIÁVEIS</vt:lpstr>
      <vt:lpstr>DECLARAÇÃO DE VARIÁVEIS</vt:lpstr>
      <vt:lpstr>Download do visualg</vt:lpstr>
      <vt:lpstr>Comandos da aula de hoje</vt:lpstr>
      <vt:lpstr>Comandos da aula de hoje</vt:lpstr>
      <vt:lpstr>Comandos da aula de hoje</vt:lpstr>
      <vt:lpstr>DECLARAÇÃO DE VARIÁVEIS</vt:lpstr>
      <vt:lpstr>Vídeo de apoio à este exemplo</vt:lpstr>
      <vt:lpstr>Manual do visualg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 variáveis e tipos de dados</dc:title>
  <dc:creator>CINTIA MARIA DE ARAUJO PINHO</dc:creator>
  <cp:revision>1</cp:revision>
  <dcterms:created xsi:type="dcterms:W3CDTF">2020-04-21T15:41:08Z</dcterms:created>
  <dcterms:modified xsi:type="dcterms:W3CDTF">2022-02-22T19:42:54Z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0x01010027588F2EA4D65A4A9BD54E2FAEC2385D</vt:lpwstr>
  </property>
</Properties>
</file>