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61" r:id="rId3"/>
    <p:sldId id="273" r:id="rId4"/>
    <p:sldId id="274" r:id="rId5"/>
    <p:sldId id="275" r:id="rId6"/>
    <p:sldId id="283" r:id="rId7"/>
    <p:sldId id="276" r:id="rId8"/>
    <p:sldId id="272" r:id="rId9"/>
    <p:sldId id="277" r:id="rId10"/>
    <p:sldId id="284" r:id="rId11"/>
    <p:sldId id="285" r:id="rId12"/>
    <p:sldId id="286" r:id="rId13"/>
    <p:sldId id="287" r:id="rId14"/>
    <p:sldId id="288" r:id="rId15"/>
    <p:sldId id="280" r:id="rId16"/>
    <p:sldId id="279" r:id="rId17"/>
    <p:sldId id="293" r:id="rId18"/>
    <p:sldId id="294" r:id="rId19"/>
    <p:sldId id="281" r:id="rId20"/>
    <p:sldId id="295" r:id="rId21"/>
    <p:sldId id="296" r:id="rId22"/>
    <p:sldId id="297" r:id="rId23"/>
    <p:sldId id="298" r:id="rId24"/>
    <p:sldId id="299" r:id="rId25"/>
    <p:sldId id="300" r:id="rId26"/>
    <p:sldId id="30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85C70-90AD-44DE-8AE9-5255B6AB3650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565F6-7FED-4026-AB82-96ECB7312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21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140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74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8223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3292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6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722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547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61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92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5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52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537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58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72F0586-0D06-461B-97BB-78406097ECB1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369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72F0586-0D06-461B-97BB-78406097ECB1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4062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7728" y="734776"/>
            <a:ext cx="7808541" cy="3767703"/>
          </a:xfrm>
          <a:effectLst/>
        </p:spPr>
        <p:txBody>
          <a:bodyPr anchor="b">
            <a:normAutofit fontScale="90000"/>
          </a:bodyPr>
          <a:lstStyle/>
          <a:p>
            <a:pPr algn="ctr"/>
            <a:r>
              <a:rPr lang="pt-BR" sz="6300" dirty="0">
                <a:solidFill>
                  <a:schemeClr val="tx1"/>
                </a:solidFill>
              </a:rPr>
              <a:t>LÓGICA DE PROGRAMAÇÃO</a:t>
            </a:r>
            <a:br>
              <a:rPr lang="pt-BR" sz="6300" dirty="0">
                <a:solidFill>
                  <a:schemeClr val="tx1"/>
                </a:solidFill>
              </a:rPr>
            </a:br>
            <a:r>
              <a:rPr lang="pt-BR" sz="6300" dirty="0">
                <a:solidFill>
                  <a:schemeClr val="tx1"/>
                </a:solidFill>
              </a:rPr>
              <a:t>Fluxogramas e Teste de Mesa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0216" y="4797781"/>
            <a:ext cx="6283567" cy="1181206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pt-BR" sz="1700" dirty="0"/>
              <a:t>Prof. </a:t>
            </a:r>
            <a:r>
              <a:rPr lang="pt-BR" sz="1700" dirty="0" smtClean="0"/>
              <a:t>Anderson </a:t>
            </a:r>
            <a:r>
              <a:rPr lang="pt-BR" sz="1700" dirty="0" err="1" smtClean="0"/>
              <a:t>Vanin</a:t>
            </a:r>
            <a:endParaRPr lang="pt-BR" sz="17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9144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829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5725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0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9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1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580" y="857251"/>
            <a:ext cx="921258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5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DESENVOLVENDO ALGORITMOS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68051" y="1457679"/>
            <a:ext cx="8407893" cy="603169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2">
                    <a:satMod val="200000"/>
                  </a:schemeClr>
                </a:solidFill>
              </a:rPr>
              <a:t>Diagrama de Blocos</a:t>
            </a:r>
          </a:p>
          <a:p>
            <a:pPr marL="4572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65672"/>
              </p:ext>
            </p:extLst>
          </p:nvPr>
        </p:nvGraphicFramePr>
        <p:xfrm>
          <a:off x="395536" y="2276872"/>
          <a:ext cx="8424936" cy="4518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Símbolo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Função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r>
                        <a:rPr lang="pt-BR" sz="1400" dirty="0"/>
                        <a:t>TERMINAL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Indica</a:t>
                      </a:r>
                      <a:r>
                        <a:rPr lang="pt-BR" sz="1400" baseline="0" dirty="0"/>
                        <a:t> o INICIO ou FIM de um processamento.</a:t>
                      </a:r>
                    </a:p>
                    <a:p>
                      <a:r>
                        <a:rPr lang="pt-BR" sz="1400" baseline="0" dirty="0"/>
                        <a:t>Exemplo: Inicio do algoritmo</a:t>
                      </a:r>
                      <a:endParaRPr lang="pt-B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r>
                        <a:rPr lang="pt-BR" sz="1400" dirty="0"/>
                        <a:t>PROCESSAMENTO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baseline="0" dirty="0"/>
                        <a:t>Processamento em geral.</a:t>
                      </a:r>
                    </a:p>
                    <a:p>
                      <a:r>
                        <a:rPr lang="pt-BR" sz="1400" baseline="0" dirty="0"/>
                        <a:t>Exemplo: Cálculo de dois números</a:t>
                      </a:r>
                      <a:endParaRPr lang="pt-B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r>
                        <a:rPr lang="pt-BR" sz="1400" dirty="0"/>
                        <a:t>ENTRADA DE DADO</a:t>
                      </a:r>
                      <a:r>
                        <a:rPr lang="pt-BR" sz="1400" baseline="0" dirty="0"/>
                        <a:t> MANUAL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Indica entrada de dados através do Teclado.</a:t>
                      </a:r>
                    </a:p>
                    <a:p>
                      <a:r>
                        <a:rPr lang="pt-BR" sz="1400" dirty="0"/>
                        <a:t>Exemplo:</a:t>
                      </a:r>
                      <a:r>
                        <a:rPr lang="pt-BR" sz="1400" baseline="0" dirty="0"/>
                        <a:t> Digite a nota da P1</a:t>
                      </a:r>
                      <a:endParaRPr lang="pt-B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r>
                        <a:rPr lang="pt-BR" sz="1400" dirty="0"/>
                        <a:t>EXIBIR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Mostra Informações ou</a:t>
                      </a:r>
                      <a:r>
                        <a:rPr lang="pt-BR" sz="1400" baseline="0" dirty="0"/>
                        <a:t> resultados.</a:t>
                      </a:r>
                    </a:p>
                    <a:p>
                      <a:r>
                        <a:rPr lang="pt-BR" sz="1400" baseline="0" dirty="0"/>
                        <a:t>Exemplo: Mostre o resultado do cálculo</a:t>
                      </a:r>
                      <a:endParaRPr lang="pt-B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r>
                        <a:rPr lang="pt-BR" sz="1400" dirty="0"/>
                        <a:t>DECISÃO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Testa um</a:t>
                      </a:r>
                      <a:r>
                        <a:rPr lang="pt-BR" sz="1400" baseline="0" dirty="0"/>
                        <a:t> resultado para verificar se é VERDADEIRO ou FALSO.</a:t>
                      </a:r>
                    </a:p>
                    <a:p>
                      <a:r>
                        <a:rPr lang="pt-BR" sz="1400" baseline="0" dirty="0"/>
                        <a:t>Exemplo: O resultado da Média calculada é igual a 7 é preciso testar se esse valor é maior ou igual a 7.</a:t>
                      </a:r>
                      <a:endParaRPr lang="pt-B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Fluxograma: Terminação 6"/>
          <p:cNvSpPr/>
          <p:nvPr/>
        </p:nvSpPr>
        <p:spPr>
          <a:xfrm>
            <a:off x="2843808" y="3068960"/>
            <a:ext cx="1656184" cy="432048"/>
          </a:xfrm>
          <a:prstGeom prst="flowChartTermina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Entrada manual 7"/>
          <p:cNvSpPr/>
          <p:nvPr/>
        </p:nvSpPr>
        <p:spPr>
          <a:xfrm>
            <a:off x="2843808" y="4437112"/>
            <a:ext cx="1584176" cy="432048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Processo 8"/>
          <p:cNvSpPr/>
          <p:nvPr/>
        </p:nvSpPr>
        <p:spPr>
          <a:xfrm>
            <a:off x="2843808" y="3717032"/>
            <a:ext cx="1584176" cy="50405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Exibir 9"/>
          <p:cNvSpPr/>
          <p:nvPr/>
        </p:nvSpPr>
        <p:spPr>
          <a:xfrm>
            <a:off x="2843808" y="5013176"/>
            <a:ext cx="1584176" cy="504056"/>
          </a:xfrm>
          <a:prstGeom prst="flowChartDispla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Decisão 10"/>
          <p:cNvSpPr/>
          <p:nvPr/>
        </p:nvSpPr>
        <p:spPr>
          <a:xfrm>
            <a:off x="2843808" y="5877272"/>
            <a:ext cx="1584176" cy="432048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8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" y="0"/>
            <a:ext cx="91405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8635" y="457201"/>
            <a:ext cx="2681803" cy="133268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2200" b="1">
                <a:solidFill>
                  <a:srgbClr val="FFFFFF"/>
                </a:solidFill>
              </a:rPr>
              <a:t>DESENVOLVENDO ALGORITMOS</a:t>
            </a:r>
            <a:endParaRPr lang="pt-BR" sz="2200">
              <a:solidFill>
                <a:srgbClr val="FFFFFF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38635" y="2046514"/>
            <a:ext cx="2681803" cy="3994848"/>
          </a:xfrm>
        </p:spPr>
        <p:txBody>
          <a:bodyPr>
            <a:normAutofit/>
          </a:bodyPr>
          <a:lstStyle/>
          <a:p>
            <a:r>
              <a:rPr lang="pt-BR" sz="1400" b="1" dirty="0">
                <a:solidFill>
                  <a:srgbClr val="FFFFFF"/>
                </a:solidFill>
              </a:rPr>
              <a:t>Fluxograma Condicional</a:t>
            </a:r>
          </a:p>
          <a:p>
            <a:pPr marL="45720" indent="0">
              <a:buNone/>
            </a:pPr>
            <a:endParaRPr lang="pt-BR" sz="1400" dirty="0">
              <a:solidFill>
                <a:srgbClr val="FFFF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4734" y="643467"/>
            <a:ext cx="3532523" cy="5272421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50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" y="0"/>
            <a:ext cx="91405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8635" y="457201"/>
            <a:ext cx="2681803" cy="133268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2200" b="1">
                <a:solidFill>
                  <a:srgbClr val="FFFFFF"/>
                </a:solidFill>
              </a:rPr>
              <a:t>DESENVOLVENDO ALGORITMOS</a:t>
            </a:r>
            <a:endParaRPr lang="pt-BR" sz="2200">
              <a:solidFill>
                <a:srgbClr val="FFFFFF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38635" y="2046514"/>
            <a:ext cx="2681803" cy="3994848"/>
          </a:xfrm>
        </p:spPr>
        <p:txBody>
          <a:bodyPr>
            <a:normAutofit/>
          </a:bodyPr>
          <a:lstStyle/>
          <a:p>
            <a:r>
              <a:rPr lang="pt-BR" sz="1400" b="1" dirty="0">
                <a:solidFill>
                  <a:srgbClr val="FFFFFF"/>
                </a:solidFill>
              </a:rPr>
              <a:t>Exemplo fluxograma com Laço de repetição</a:t>
            </a:r>
          </a:p>
          <a:p>
            <a:pPr marL="45720" indent="0">
              <a:buNone/>
            </a:pPr>
            <a:endParaRPr lang="pt-BR" sz="14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12: Fluxograma e sintaxe -Instrução ciclo enquanto-fazer ...">
            <a:extLst>
              <a:ext uri="{FF2B5EF4-FFF2-40B4-BE49-F238E27FC236}">
                <a16:creationId xmlns:a16="http://schemas.microsoft.com/office/drawing/2014/main" id="{9F7ACC9D-CF8C-4BF5-98EF-2D7788441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501" y="690562"/>
            <a:ext cx="295275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007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" y="0"/>
            <a:ext cx="91405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8635" y="457201"/>
            <a:ext cx="2681803" cy="133268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2200" b="1">
                <a:solidFill>
                  <a:srgbClr val="FFFFFF"/>
                </a:solidFill>
              </a:rPr>
              <a:t>DESENVOLVENDO ALGORITMOS</a:t>
            </a:r>
            <a:endParaRPr lang="pt-BR" sz="2200">
              <a:solidFill>
                <a:srgbClr val="FFFFFF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38635" y="2046514"/>
            <a:ext cx="2681803" cy="3994848"/>
          </a:xfrm>
        </p:spPr>
        <p:txBody>
          <a:bodyPr>
            <a:normAutofit/>
          </a:bodyPr>
          <a:lstStyle/>
          <a:p>
            <a:r>
              <a:rPr lang="pt-BR" sz="1400" b="1" dirty="0">
                <a:solidFill>
                  <a:srgbClr val="FFFFFF"/>
                </a:solidFill>
              </a:rPr>
              <a:t>Exemplo fluxograma com Laço de repetição</a:t>
            </a:r>
          </a:p>
          <a:p>
            <a:pPr marL="45720" indent="0">
              <a:buNone/>
            </a:pPr>
            <a:endParaRPr lang="pt-BR" sz="1400" dirty="0">
              <a:solidFill>
                <a:srgbClr val="FFFFFF"/>
              </a:solidFill>
            </a:endParaRPr>
          </a:p>
        </p:txBody>
      </p:sp>
      <p:pic>
        <p:nvPicPr>
          <p:cNvPr id="2050" name="Picture 2" descr="Laço de repetição do while | Amethisty Report">
            <a:extLst>
              <a:ext uri="{FF2B5EF4-FFF2-40B4-BE49-F238E27FC236}">
                <a16:creationId xmlns:a16="http://schemas.microsoft.com/office/drawing/2014/main" id="{CA083986-2F33-45D2-8713-4B0E0C90B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995362"/>
            <a:ext cx="5425455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520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pt-BR" sz="2400" b="1">
                <a:solidFill>
                  <a:schemeClr val="tx1"/>
                </a:solidFill>
              </a:rPr>
              <a:t>DESENVOLVENDO ALGORITMOS</a:t>
            </a:r>
            <a:endParaRPr lang="pt-BR" sz="240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19" y="1576408"/>
            <a:ext cx="8188361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7500" y="1988840"/>
            <a:ext cx="7928998" cy="4225693"/>
          </a:xfrm>
          <a:effectLst/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/>
              <a:t>Exercícios (faça o </a:t>
            </a:r>
            <a:r>
              <a:rPr lang="pt-BR" sz="1600" b="1" dirty="0" smtClean="0"/>
              <a:t>FLUXOGRAMA </a:t>
            </a:r>
            <a:r>
              <a:rPr lang="pt-BR" sz="1600" b="1" dirty="0"/>
              <a:t>e depois os </a:t>
            </a:r>
            <a:r>
              <a:rPr lang="pt-BR" sz="1600" b="1" dirty="0" smtClean="0"/>
              <a:t>códigos em Python, </a:t>
            </a:r>
            <a:r>
              <a:rPr lang="pt-BR" sz="1600" b="1" dirty="0"/>
              <a:t>faça também o teste de mesa de todos os exercícios)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600" b="1" dirty="0"/>
              <a:t>1)</a:t>
            </a:r>
            <a:r>
              <a:rPr lang="pt-BR" sz="1600" dirty="0"/>
              <a:t> Construa um programa que :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600" dirty="0"/>
              <a:t>·  Leia a cotação do dólar. </a:t>
            </a:r>
            <a:r>
              <a:rPr lang="pt-BR" sz="1600" dirty="0" err="1">
                <a:solidFill>
                  <a:srgbClr val="FF0000"/>
                </a:solidFill>
              </a:rPr>
              <a:t>Ex</a:t>
            </a:r>
            <a:r>
              <a:rPr lang="pt-BR" sz="1600" dirty="0">
                <a:solidFill>
                  <a:srgbClr val="FF0000"/>
                </a:solidFill>
              </a:rPr>
              <a:t>: R$4,5 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600" dirty="0"/>
              <a:t>·  Leia o valor que quer converter em </a:t>
            </a:r>
            <a:r>
              <a:rPr lang="pt-BR" sz="1600" dirty="0" err="1"/>
              <a:t>dolar</a:t>
            </a:r>
            <a:r>
              <a:rPr lang="pt-BR" sz="1600" dirty="0"/>
              <a:t> </a:t>
            </a:r>
            <a:r>
              <a:rPr lang="pt-BR" sz="1600" dirty="0" err="1"/>
              <a:t>Ex</a:t>
            </a:r>
            <a:r>
              <a:rPr lang="pt-BR" sz="1600" dirty="0"/>
              <a:t>: </a:t>
            </a:r>
            <a:r>
              <a:rPr lang="pt-BR" sz="1600" dirty="0">
                <a:solidFill>
                  <a:srgbClr val="FF0000"/>
                </a:solidFill>
              </a:rPr>
              <a:t>R$100,00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600" dirty="0"/>
              <a:t>·  Converta esse valor para </a:t>
            </a:r>
            <a:r>
              <a:rPr lang="pt-BR" sz="1600" dirty="0" err="1"/>
              <a:t>dolar</a:t>
            </a:r>
            <a:r>
              <a:rPr lang="pt-BR" sz="1600" dirty="0"/>
              <a:t>. </a:t>
            </a:r>
            <a:r>
              <a:rPr lang="pt-BR" sz="1600" dirty="0" err="1"/>
              <a:t>Ex</a:t>
            </a:r>
            <a:r>
              <a:rPr lang="pt-BR" sz="1600" dirty="0"/>
              <a:t> .Resposta</a:t>
            </a:r>
            <a:r>
              <a:rPr lang="pt-BR" sz="1600" dirty="0">
                <a:solidFill>
                  <a:srgbClr val="FF0000"/>
                </a:solidFill>
              </a:rPr>
              <a:t>: $22,22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600" dirty="0"/>
              <a:t>·  Mostre o resultado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600" b="1" dirty="0"/>
              <a:t>2)</a:t>
            </a:r>
            <a:r>
              <a:rPr lang="pt-BR" sz="1600" dirty="0"/>
              <a:t> Desenvolva um programa que: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600" dirty="0"/>
              <a:t>·  Leia 4 (quatro) números. </a:t>
            </a:r>
            <a:r>
              <a:rPr lang="pt-BR" sz="1600" dirty="0" err="1">
                <a:solidFill>
                  <a:srgbClr val="FF0000"/>
                </a:solidFill>
              </a:rPr>
              <a:t>Ex</a:t>
            </a:r>
            <a:r>
              <a:rPr lang="pt-BR" sz="1600" dirty="0">
                <a:solidFill>
                  <a:srgbClr val="FF0000"/>
                </a:solidFill>
              </a:rPr>
              <a:t>: 2, 4, 5 e 6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600" dirty="0"/>
              <a:t>·  Calcule o quadrado para cada um. </a:t>
            </a:r>
            <a:r>
              <a:rPr lang="pt-BR" sz="1600" dirty="0" err="1">
                <a:solidFill>
                  <a:srgbClr val="FF0000"/>
                </a:solidFill>
              </a:rPr>
              <a:t>Ex</a:t>
            </a:r>
            <a:r>
              <a:rPr lang="pt-BR" sz="1600" dirty="0">
                <a:solidFill>
                  <a:srgbClr val="FF0000"/>
                </a:solidFill>
              </a:rPr>
              <a:t>, </a:t>
            </a:r>
            <a:r>
              <a:rPr lang="pt-BR" sz="1600" dirty="0" err="1">
                <a:solidFill>
                  <a:srgbClr val="FF0000"/>
                </a:solidFill>
              </a:rPr>
              <a:t>resp</a:t>
            </a:r>
            <a:r>
              <a:rPr lang="pt-BR" sz="1600" dirty="0">
                <a:solidFill>
                  <a:srgbClr val="FF0000"/>
                </a:solidFill>
              </a:rPr>
              <a:t>: 4, 16, 25 e 36.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600" dirty="0"/>
              <a:t>·  Somem todos</a:t>
            </a:r>
            <a:r>
              <a:rPr lang="pt-BR" sz="1600" dirty="0">
                <a:solidFill>
                  <a:srgbClr val="FF0000"/>
                </a:solidFill>
              </a:rPr>
              <a:t>. Ex. 4+16+25+36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600" dirty="0"/>
              <a:t>·  Mostre o resultado Ex. Resposta: </a:t>
            </a:r>
            <a:r>
              <a:rPr lang="pt-BR" sz="1600" dirty="0" smtClean="0">
                <a:solidFill>
                  <a:srgbClr val="FF0000"/>
                </a:solidFill>
              </a:rPr>
              <a:t>81</a:t>
            </a:r>
            <a:endParaRPr lang="pt-B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85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345293" y="1345293"/>
            <a:ext cx="6858000" cy="4167414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8636" y="1734857"/>
            <a:ext cx="2824112" cy="3388287"/>
          </a:xfrm>
        </p:spPr>
        <p:txBody>
          <a:bodyPr anchor="ctr">
            <a:normAutofit/>
          </a:bodyPr>
          <a:lstStyle/>
          <a:p>
            <a:r>
              <a:rPr lang="pt-BR" sz="2200" b="1"/>
              <a:t>DESENVOLVENDO ALGORITMOS</a:t>
            </a:r>
            <a:endParaRPr lang="pt-BR" sz="220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06051" y="978993"/>
            <a:ext cx="4023913" cy="4900014"/>
          </a:xfrm>
          <a:effectLst/>
        </p:spPr>
        <p:txBody>
          <a:bodyPr>
            <a:normAutofit/>
          </a:bodyPr>
          <a:lstStyle/>
          <a:p>
            <a:r>
              <a:rPr lang="pt-BR" b="1" dirty="0"/>
              <a:t>Algoritmo</a:t>
            </a:r>
          </a:p>
          <a:p>
            <a:pPr marL="45720" indent="0">
              <a:buNone/>
            </a:pPr>
            <a:r>
              <a:rPr lang="pt-BR" dirty="0"/>
              <a:t>“</a:t>
            </a:r>
            <a:r>
              <a:rPr lang="pt-BR" b="1" dirty="0"/>
              <a:t>Algoritmo é um conjunto </a:t>
            </a:r>
            <a:r>
              <a:rPr lang="pt-BR" b="1"/>
              <a:t>finito</a:t>
            </a:r>
            <a:r>
              <a:rPr lang="pt-BR" b="1" dirty="0"/>
              <a:t> de regras, bem definidas, para a solução de um problema em um tempo finito e com um número finito de passos.” </a:t>
            </a:r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388762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pt-BR" sz="2400" b="1">
                <a:solidFill>
                  <a:schemeClr val="tx1"/>
                </a:solidFill>
              </a:rPr>
              <a:t>DESENVOLVENDO ALGORITMOS</a:t>
            </a:r>
            <a:endParaRPr lang="pt-BR" sz="240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19" y="1576408"/>
            <a:ext cx="8188361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7500" y="1988840"/>
            <a:ext cx="7928998" cy="4225693"/>
          </a:xfrm>
          <a:effectLst/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b="1" dirty="0"/>
              <a:t>3</a:t>
            </a:r>
            <a:r>
              <a:rPr lang="pt-BR" sz="1600" b="1" dirty="0"/>
              <a:t>) Construa um algoritmo para pagamento de comissão de vendedores de peças, levando-se em consideração que sua comissão será de 5% do total da venda e que você precisará dos seguintes dados:</a:t>
            </a:r>
          </a:p>
          <a:p>
            <a:pPr marL="331470" indent="-285750">
              <a:lnSpc>
                <a:spcPct val="90000"/>
              </a:lnSpc>
            </a:pPr>
            <a:r>
              <a:rPr lang="pt-BR" sz="1600" dirty="0" smtClean="0"/>
              <a:t>Preço </a:t>
            </a:r>
            <a:r>
              <a:rPr lang="pt-BR" sz="1600" dirty="0"/>
              <a:t>unitário da peça </a:t>
            </a:r>
            <a:r>
              <a:rPr lang="pt-BR" sz="1600" b="1" dirty="0" err="1">
                <a:solidFill>
                  <a:srgbClr val="FF0000"/>
                </a:solidFill>
              </a:rPr>
              <a:t>Ex</a:t>
            </a:r>
            <a:r>
              <a:rPr lang="pt-BR" sz="1600" b="1" dirty="0">
                <a:solidFill>
                  <a:srgbClr val="FF0000"/>
                </a:solidFill>
              </a:rPr>
              <a:t>: R$2.5</a:t>
            </a:r>
          </a:p>
          <a:p>
            <a:pPr marL="331470" indent="-285750">
              <a:lnSpc>
                <a:spcPct val="90000"/>
              </a:lnSpc>
            </a:pPr>
            <a:r>
              <a:rPr lang="pt-BR" sz="1600" dirty="0" smtClean="0"/>
              <a:t>Quantidade </a:t>
            </a:r>
            <a:r>
              <a:rPr lang="pt-BR" sz="1600" dirty="0"/>
              <a:t>vendida </a:t>
            </a:r>
            <a:r>
              <a:rPr lang="pt-BR" sz="1600" b="1" dirty="0" err="1">
                <a:solidFill>
                  <a:srgbClr val="FF0000"/>
                </a:solidFill>
              </a:rPr>
              <a:t>Ex</a:t>
            </a:r>
            <a:r>
              <a:rPr lang="pt-BR" sz="1600" b="1" dirty="0">
                <a:solidFill>
                  <a:srgbClr val="FF0000"/>
                </a:solidFill>
              </a:rPr>
              <a:t>: 200</a:t>
            </a:r>
          </a:p>
          <a:p>
            <a:pPr marL="331470" indent="-285750">
              <a:lnSpc>
                <a:spcPct val="90000"/>
              </a:lnSpc>
            </a:pPr>
            <a:r>
              <a:rPr lang="pt-BR" sz="1600" dirty="0" smtClean="0"/>
              <a:t>Após </a:t>
            </a:r>
            <a:r>
              <a:rPr lang="pt-BR" sz="1600" dirty="0"/>
              <a:t>isso, calcular a comissão do vendedor e mostrar na tela 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Exemplo: Resposta: R$ 500 de venda e R$ 25,00 de comissão(5</a:t>
            </a:r>
            <a:r>
              <a:rPr lang="pt-BR" sz="1600" b="1" dirty="0" smtClean="0">
                <a:solidFill>
                  <a:srgbClr val="FF0000"/>
                </a:solidFill>
              </a:rPr>
              <a:t>%)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06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pt-BR" sz="2400" b="1">
                <a:solidFill>
                  <a:schemeClr val="tx1"/>
                </a:solidFill>
              </a:rPr>
              <a:t>DESENVOLVENDO ALGORITMOS</a:t>
            </a:r>
            <a:endParaRPr lang="pt-BR" sz="240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19" y="1576408"/>
            <a:ext cx="8188361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7500" y="1988840"/>
            <a:ext cx="7928998" cy="4225693"/>
          </a:xfrm>
          <a:effectLst/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b="1" dirty="0"/>
              <a:t>4</a:t>
            </a:r>
            <a:r>
              <a:rPr lang="pt-BR" sz="1600" b="1" dirty="0"/>
              <a:t>) O custo ao consumidor de um carro novo é a soma do custo de fábrica com a percentagem do distribuidor e dos impostos (aplicados, primeiro os impostos sobre o custo de fábrica, e depois a percentagem do distribuidor sobre o resultado). Supondo que a percentagem do distribuidor seja de 28% e os impostos 45%. Escrever um algoritmo que leia o custo de fábrica de um carro e informe o custo ao consumidor do mesmo.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Exemplo:	Custo de fábrica do carro: R$25.000,00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			Impostos: 45% = R$11.250 (Total R$36.250,00)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			Distribuição 28% = R$10.150 (Total R$ 46.400,00)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			Para o consumidor: R$ 46.400,00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80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DESAFIO -  LISTA DE EXERCÍCIOS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19" y="1576408"/>
            <a:ext cx="8188361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7500" y="1988840"/>
            <a:ext cx="7928998" cy="4225693"/>
          </a:xfrm>
          <a:effectLst/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b="1" dirty="0"/>
              <a:t>5) Faça um algoritmo que faça conversão de minutos e horas em segundos. Solicite ao usuário a hora e os minutos separado.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 dirty="0" smtClean="0">
                <a:solidFill>
                  <a:srgbClr val="FF0000"/>
                </a:solidFill>
              </a:rPr>
              <a:t>Por </a:t>
            </a:r>
            <a:r>
              <a:rPr lang="pt-BR" sz="1600" b="1" dirty="0">
                <a:solidFill>
                  <a:srgbClr val="FF0000"/>
                </a:solidFill>
              </a:rPr>
              <a:t>exemplo 4h23 minutos equivale a 4.38 para fazer cálculos matemáticos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srgbClr val="FF0000"/>
                </a:solidFill>
              </a:rPr>
              <a:t>Para chegar a essa conclusão: 23/60 = 0,38 </a:t>
            </a:r>
            <a:r>
              <a:rPr lang="pt-BR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 4+0,38 = 4,38</a:t>
            </a:r>
            <a:endParaRPr lang="pt-BR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srgbClr val="FF0000"/>
                </a:solidFill>
              </a:rPr>
              <a:t>	Para o Teste de Mesa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	3h40 = 3.67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	1h32 = 1.52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091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DESAFIO -  LISTA DE EXERCÍCIOS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19" y="1576408"/>
            <a:ext cx="8188361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7500" y="1988840"/>
            <a:ext cx="7928998" cy="4225693"/>
          </a:xfrm>
          <a:effectLst/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b="1" dirty="0"/>
              <a:t>6) </a:t>
            </a:r>
            <a:r>
              <a:rPr lang="pt-BR" sz="1600" b="1" dirty="0"/>
              <a:t>Continuando do exercício anterior, um funcionário trabalha em determinada empresa e quer saber quanto irá ganhar de hora extra. Você deverá fazer um algoritmo que solicite quantas horas e quantos minutos ele trabalhou, solicite horas e minutos de forma separada. Depois pergunte quanto ele ganha por hora e informe quanto ele irá ganhar. Sabendo que nessa empresa o funcionário ganha 70% a mais pelas horas trabalhadas.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Ex. Trabalhei neste mês 15h45min == 15.75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Ganho R$ 25 reais por hora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Resultado tem que ser = R$ 669,37 com os 70% amais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Outro teste de mesa: Se trabalhei 20h, devo ganhar R$ 850,00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2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DESAFIO -  LISTA DE EXERCÍCIOS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19" y="1576408"/>
            <a:ext cx="8188361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7500" y="1988840"/>
            <a:ext cx="7928998" cy="4225693"/>
          </a:xfrm>
          <a:effectLst/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b="1" dirty="0"/>
              <a:t>7) </a:t>
            </a:r>
            <a:r>
              <a:rPr lang="pt-BR" sz="1600" b="1" dirty="0"/>
              <a:t>Faça um algoritmo que calcule quanto o usuário irá gastar de gasolina em uma viagem, solicitando os seguinte dados: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600" b="1" dirty="0" smtClean="0"/>
              <a:t>Quilômetros </a:t>
            </a:r>
            <a:r>
              <a:rPr lang="pt-BR" sz="1600" b="1" dirty="0"/>
              <a:t>a percorrer: </a:t>
            </a:r>
            <a:r>
              <a:rPr lang="pt-BR" sz="1600" b="1" dirty="0">
                <a:solidFill>
                  <a:srgbClr val="FF0000"/>
                </a:solidFill>
              </a:rPr>
              <a:t>Ex. 450km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600" b="1" dirty="0"/>
              <a:t>Quanto Seu carro consome de Gasolina: </a:t>
            </a:r>
            <a:r>
              <a:rPr lang="pt-BR" sz="1600" b="1" dirty="0">
                <a:solidFill>
                  <a:srgbClr val="FF0000"/>
                </a:solidFill>
              </a:rPr>
              <a:t>Ex. 10km por litro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600" b="1" dirty="0"/>
              <a:t>Preço Médio da Gasolina: </a:t>
            </a:r>
            <a:r>
              <a:rPr lang="pt-BR" sz="1600" b="1" dirty="0">
                <a:solidFill>
                  <a:srgbClr val="FF0000"/>
                </a:solidFill>
              </a:rPr>
              <a:t>Ex. R$ 4,50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Ao final o sistema deverá responder ao usuário nesse caso que ele gastará em média: R$ 202,00 para ida ou R$ 404,00 para ida e volta.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14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DESAFIO -  LISTA DE EXERCÍCIOS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19" y="1576408"/>
            <a:ext cx="8188361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7500" y="1988840"/>
            <a:ext cx="7928998" cy="4225693"/>
          </a:xfrm>
          <a:effectLst/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b="1" dirty="0"/>
              <a:t>8) Faça um algoritmo para prever a velocidade média de um carro, sabendo que futuramente esse programa irá  calcular também o valor da multa, se ele tiver acima da velocidade,  para isso solicite os seguintes dados: Obs. A velocidade máxima dessa estrada é </a:t>
            </a:r>
            <a:r>
              <a:rPr lang="pt-BR" sz="1600" b="1" dirty="0" smtClean="0"/>
              <a:t>110Km/h.</a:t>
            </a:r>
            <a:endParaRPr lang="pt-BR" sz="1600" b="1" dirty="0"/>
          </a:p>
          <a:p>
            <a:pPr marL="0" indent="0">
              <a:lnSpc>
                <a:spcPct val="90000"/>
              </a:lnSpc>
              <a:buNone/>
            </a:pPr>
            <a:r>
              <a:rPr lang="pt-BR" sz="1600" b="1" dirty="0"/>
              <a:t>Qual o percurso percorrido: </a:t>
            </a:r>
            <a:r>
              <a:rPr lang="pt-BR" sz="1600" b="1" dirty="0">
                <a:solidFill>
                  <a:srgbClr val="FF0000"/>
                </a:solidFill>
              </a:rPr>
              <a:t>Ex. 150km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600" b="1" dirty="0"/>
              <a:t>Qual o tempo gasto nesse percurso: </a:t>
            </a:r>
            <a:r>
              <a:rPr lang="pt-BR" sz="1600" b="1" dirty="0">
                <a:solidFill>
                  <a:srgbClr val="FF0000"/>
                </a:solidFill>
              </a:rPr>
              <a:t>Ex. 1h13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600" b="1" dirty="0"/>
              <a:t>O Resultado deverá ser: </a:t>
            </a:r>
            <a:r>
              <a:rPr lang="pt-BR" sz="1600" b="1" dirty="0">
                <a:solidFill>
                  <a:srgbClr val="FF0000"/>
                </a:solidFill>
              </a:rPr>
              <a:t>122km/h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dirty="0">
                <a:solidFill>
                  <a:srgbClr val="FF0000"/>
                </a:solidFill>
              </a:rPr>
              <a:t>Neste caso o exercício irá parar por aqui no entanto o assunto das próximas aulas incluirão operadores relacionais, lógicos e condições onde iremos calcular o valor da multa.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057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DESAFIO -  LISTA DE EXERCÍCIOS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19" y="1576408"/>
            <a:ext cx="8188361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7500" y="1988840"/>
            <a:ext cx="7928998" cy="4225693"/>
          </a:xfrm>
          <a:effectLst/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pt-BR" sz="4400" b="1" dirty="0">
                <a:solidFill>
                  <a:srgbClr val="FF0000"/>
                </a:solidFill>
              </a:rPr>
              <a:t>Vocês irão fazer os algoritmos e;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pt-BR" sz="4400" b="1" dirty="0">
                <a:solidFill>
                  <a:srgbClr val="FF0000"/>
                </a:solidFill>
              </a:rPr>
              <a:t>Faça os Fluxogramas de cada Exercício.</a:t>
            </a:r>
            <a:endParaRPr lang="pt-BR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342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DESENVOLVENDO ALGORITMOS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chemeClr val="tx2">
                    <a:satMod val="200000"/>
                  </a:schemeClr>
                </a:solidFill>
              </a:rPr>
              <a:t>Características do Algoritmo</a:t>
            </a:r>
          </a:p>
          <a:p>
            <a:pPr marL="411163" algn="just">
              <a:buFont typeface="Wingdings" pitchFamily="2" charset="2"/>
              <a:buChar char=""/>
            </a:pPr>
            <a:r>
              <a:rPr lang="pt-BR" b="1" dirty="0"/>
              <a:t>Finitude</a:t>
            </a:r>
            <a:r>
              <a:rPr lang="pt-BR" dirty="0"/>
              <a:t>: um algoritmo tem de terminar ao fim de um número finito de passos.</a:t>
            </a:r>
          </a:p>
          <a:p>
            <a:pPr marL="411163" algn="just">
              <a:buFont typeface="Wingdings" pitchFamily="2" charset="2"/>
              <a:buChar char=""/>
            </a:pPr>
            <a:r>
              <a:rPr lang="pt-BR" b="1" dirty="0" err="1"/>
              <a:t>Definitude</a:t>
            </a:r>
            <a:r>
              <a:rPr lang="pt-BR" dirty="0"/>
              <a:t>: cada passo do algoritmo tem de ser definido com precisão.</a:t>
            </a:r>
          </a:p>
          <a:p>
            <a:pPr marL="411163" algn="just">
              <a:buFont typeface="Wingdings" pitchFamily="2" charset="2"/>
              <a:buChar char=""/>
            </a:pPr>
            <a:r>
              <a:rPr lang="pt-BR" b="1" dirty="0"/>
              <a:t>Entrada</a:t>
            </a:r>
            <a:r>
              <a:rPr lang="pt-BR" dirty="0"/>
              <a:t>: um algoritmo pode ter zero ou mais entradas.</a:t>
            </a:r>
          </a:p>
          <a:p>
            <a:pPr marL="411163" algn="just">
              <a:buFont typeface="Wingdings" pitchFamily="2" charset="2"/>
              <a:buChar char=""/>
            </a:pPr>
            <a:r>
              <a:rPr lang="pt-BR" b="1" dirty="0"/>
              <a:t>Saídas</a:t>
            </a:r>
            <a:r>
              <a:rPr lang="pt-BR" dirty="0"/>
              <a:t>: um algoritmo tem uma ou mais saídas.</a:t>
            </a:r>
          </a:p>
          <a:p>
            <a:pPr marL="411163" algn="just">
              <a:buFont typeface="Wingdings" pitchFamily="2" charset="2"/>
              <a:buChar char=""/>
            </a:pPr>
            <a:r>
              <a:rPr lang="pt-BR" b="1" dirty="0"/>
              <a:t>Eficácia</a:t>
            </a:r>
            <a:r>
              <a:rPr lang="pt-BR" dirty="0"/>
              <a:t>: todas as operações feitas por um algoritmo têm de ser básicas.</a:t>
            </a:r>
          </a:p>
        </p:txBody>
      </p:sp>
    </p:spTree>
    <p:extLst>
      <p:ext uri="{BB962C8B-B14F-4D97-AF65-F5344CB8AC3E}">
        <p14:creationId xmlns:p14="http://schemas.microsoft.com/office/powerpoint/2010/main" val="17551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MONTAGEM DO ALGORITMO</a:t>
            </a:r>
            <a:endParaRPr lang="pt-B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720" y="2780928"/>
            <a:ext cx="4772025" cy="790575"/>
          </a:xfrm>
        </p:spPr>
      </p:pic>
      <p:sp>
        <p:nvSpPr>
          <p:cNvPr id="5" name="CaixaDeTexto 4"/>
          <p:cNvSpPr txBox="1"/>
          <p:nvPr/>
        </p:nvSpPr>
        <p:spPr>
          <a:xfrm>
            <a:off x="320711" y="4293096"/>
            <a:ext cx="86660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orbel" pitchFamily="34" charset="0"/>
              </a:rPr>
              <a:t>ENTRADA</a:t>
            </a:r>
            <a:r>
              <a:rPr lang="pt-BR" b="1" dirty="0">
                <a:latin typeface="Corbel" pitchFamily="34" charset="0"/>
                <a:sym typeface="Wingdings" pitchFamily="2" charset="2"/>
              </a:rPr>
              <a:t></a:t>
            </a:r>
            <a:r>
              <a:rPr lang="pt-BR" b="1" dirty="0">
                <a:latin typeface="Corbel" pitchFamily="34" charset="0"/>
              </a:rPr>
              <a:t> São os dados de entrada do algoritmo.</a:t>
            </a:r>
          </a:p>
          <a:p>
            <a:endParaRPr lang="pt-BR" b="1" dirty="0">
              <a:latin typeface="Corbel" pitchFamily="34" charset="0"/>
            </a:endParaRPr>
          </a:p>
          <a:p>
            <a:r>
              <a:rPr lang="pt-BR" b="1" dirty="0">
                <a:solidFill>
                  <a:srgbClr val="FF0000"/>
                </a:solidFill>
                <a:latin typeface="Corbel" pitchFamily="34" charset="0"/>
              </a:rPr>
              <a:t>PROCESSAMENTO</a:t>
            </a:r>
            <a:r>
              <a:rPr lang="pt-BR" b="1" dirty="0">
                <a:latin typeface="Corbel" pitchFamily="34" charset="0"/>
                <a:sym typeface="Wingdings" pitchFamily="2" charset="2"/>
              </a:rPr>
              <a:t> </a:t>
            </a:r>
            <a:r>
              <a:rPr lang="pt-BR" b="1" dirty="0">
                <a:latin typeface="Corbel" pitchFamily="34" charset="0"/>
              </a:rPr>
              <a:t>São os procedimentos utilizados para chegar ao resultado final.</a:t>
            </a:r>
          </a:p>
          <a:p>
            <a:endParaRPr lang="pt-BR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pt-BR" b="1" dirty="0" err="1">
                <a:solidFill>
                  <a:srgbClr val="FF0000"/>
                </a:solidFill>
                <a:latin typeface="Corbel" pitchFamily="34" charset="0"/>
              </a:rPr>
              <a:t>SAÍDA</a:t>
            </a:r>
            <a:r>
              <a:rPr lang="pt-BR" b="1" dirty="0" err="1">
                <a:latin typeface="Corbel" pitchFamily="34" charset="0"/>
                <a:sym typeface="Wingdings" pitchFamily="2" charset="2"/>
              </a:rPr>
              <a:t></a:t>
            </a:r>
            <a:r>
              <a:rPr lang="pt-BR" b="1" dirty="0" err="1">
                <a:latin typeface="Corbel" pitchFamily="34" charset="0"/>
              </a:rPr>
              <a:t>São</a:t>
            </a:r>
            <a:r>
              <a:rPr lang="pt-BR" b="1" dirty="0">
                <a:latin typeface="Corbel" pitchFamily="34" charset="0"/>
              </a:rPr>
              <a:t> os dados já processados.</a:t>
            </a:r>
            <a:endParaRPr lang="pt-BR" dirty="0">
              <a:latin typeface="Corbel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549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DESENVOLVENDO ALGORITMOS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375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>
                <a:solidFill>
                  <a:schemeClr val="tx2">
                    <a:satMod val="200000"/>
                  </a:schemeClr>
                </a:solidFill>
              </a:rPr>
              <a:t>Exemplo:</a:t>
            </a:r>
          </a:p>
          <a:p>
            <a:r>
              <a:rPr lang="pt-BR" dirty="0"/>
              <a:t>Os alunos farão 2 provas: P1 e P2.</a:t>
            </a:r>
          </a:p>
          <a:p>
            <a:r>
              <a:rPr lang="pt-BR" dirty="0"/>
              <a:t>Calcular a média dos alunos do 1º ano:</a:t>
            </a:r>
          </a:p>
          <a:p>
            <a:r>
              <a:rPr lang="pt-BR" dirty="0"/>
              <a:t>(P1+P2) / 2</a:t>
            </a:r>
          </a:p>
          <a:p>
            <a:r>
              <a:rPr lang="pt-BR" dirty="0"/>
              <a:t>Quais os dados de entrada?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Qual o processamento?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Qual o dado de saída?</a:t>
            </a:r>
          </a:p>
        </p:txBody>
      </p:sp>
    </p:spTree>
    <p:extLst>
      <p:ext uri="{BB962C8B-B14F-4D97-AF65-F5344CB8AC3E}">
        <p14:creationId xmlns:p14="http://schemas.microsoft.com/office/powerpoint/2010/main" val="22800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DESENVOLVENDO ALGORITMOS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79513" y="1719071"/>
            <a:ext cx="8784976" cy="440740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2">
                    <a:satMod val="200000"/>
                  </a:schemeClr>
                </a:solidFill>
              </a:rPr>
              <a:t>O Algoritmo</a:t>
            </a:r>
          </a:p>
          <a:p>
            <a:pPr marL="45720" indent="0">
              <a:buNone/>
            </a:pPr>
            <a:r>
              <a:rPr lang="pt-BR" dirty="0"/>
              <a:t>Algoritmo</a:t>
            </a:r>
          </a:p>
          <a:p>
            <a:pPr marL="45720" indent="0">
              <a:buNone/>
            </a:pPr>
            <a:r>
              <a:rPr lang="pt-BR" sz="2800" dirty="0"/>
              <a:t>	</a:t>
            </a:r>
            <a:r>
              <a:rPr lang="pt-BR" sz="2600" dirty="0"/>
              <a:t>Receba a nota da prova1</a:t>
            </a:r>
          </a:p>
          <a:p>
            <a:pPr marL="45720" indent="0">
              <a:buNone/>
            </a:pPr>
            <a:r>
              <a:rPr lang="pt-BR" sz="2600" dirty="0"/>
              <a:t>	Receba a nota de prova2</a:t>
            </a:r>
          </a:p>
          <a:p>
            <a:pPr marL="45720" indent="0">
              <a:buNone/>
            </a:pPr>
            <a:r>
              <a:rPr lang="pt-BR" sz="2600" dirty="0"/>
              <a:t>	Faça (PROVA1+PROVA2) / 2 e coloque o resultado em Media</a:t>
            </a:r>
          </a:p>
          <a:p>
            <a:pPr marL="45720" indent="0">
              <a:buNone/>
            </a:pPr>
            <a:r>
              <a:rPr lang="pt-BR" sz="2600" dirty="0"/>
              <a:t>	Mostre Media</a:t>
            </a:r>
            <a:endParaRPr lang="pt-BR" sz="2600" b="1" dirty="0">
              <a:solidFill>
                <a:schemeClr val="tx2">
                  <a:satMod val="20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1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DESENVOLVENDO ALGORITMOS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3870169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2">
                    <a:satMod val="200000"/>
                  </a:schemeClr>
                </a:solidFill>
              </a:rPr>
              <a:t>Teste de Mesa</a:t>
            </a:r>
          </a:p>
          <a:p>
            <a:pPr algn="just"/>
            <a:r>
              <a:rPr lang="pt-BR" dirty="0"/>
              <a:t>Após desenvolver um algoritmo ele deverá sempre ser testado. Este teste é chamado de </a:t>
            </a:r>
            <a:r>
              <a:rPr lang="pt-BR" b="1" i="1" dirty="0"/>
              <a:t>TESTE DE MESA, que significa, seguir as instruções do algoritmo de maneira precisa para </a:t>
            </a:r>
            <a:r>
              <a:rPr lang="pt-BR" dirty="0"/>
              <a:t>verificar se o procedimento utilizado está correto ou não.</a:t>
            </a:r>
          </a:p>
          <a:p>
            <a:r>
              <a:rPr lang="pt-BR" dirty="0"/>
              <a:t>Utilize a tabela abaixo:</a:t>
            </a:r>
          </a:p>
          <a:p>
            <a:pPr marL="4572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148370"/>
              </p:ext>
            </p:extLst>
          </p:nvPr>
        </p:nvGraphicFramePr>
        <p:xfrm>
          <a:off x="1547664" y="530120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38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à Lógica de Programação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pt-BR" sz="3500" b="1" dirty="0"/>
              <a:t>EXERCÍCIOS</a:t>
            </a:r>
          </a:p>
          <a:p>
            <a:pPr marL="45720" indent="0">
              <a:buNone/>
            </a:pPr>
            <a:r>
              <a:rPr lang="pt-BR" dirty="0"/>
              <a:t>1) Identifique os dados de entrada, processamento e saída no algoritmo abaixo</a:t>
            </a:r>
          </a:p>
          <a:p>
            <a:r>
              <a:rPr lang="pt-BR" dirty="0"/>
              <a:t>Receba Valor da peça (VALOR) Receba Quantidade de peças (QTDE) </a:t>
            </a:r>
            <a:r>
              <a:rPr lang="pt-BR" dirty="0">
                <a:solidFill>
                  <a:srgbClr val="FF0000"/>
                </a:solidFill>
              </a:rPr>
              <a:t>Entrada</a:t>
            </a:r>
          </a:p>
          <a:p>
            <a:r>
              <a:rPr lang="pt-BR" dirty="0">
                <a:solidFill>
                  <a:srgbClr val="FF0000"/>
                </a:solidFill>
              </a:rPr>
              <a:t>Calcule</a:t>
            </a:r>
            <a:r>
              <a:rPr lang="pt-BR" dirty="0"/>
              <a:t> o valor total da peça (VT) (VT = QTDE * VALOR) </a:t>
            </a:r>
            <a:r>
              <a:rPr lang="pt-BR" dirty="0">
                <a:solidFill>
                  <a:srgbClr val="FF0000"/>
                </a:solidFill>
              </a:rPr>
              <a:t>P</a:t>
            </a:r>
          </a:p>
          <a:p>
            <a:r>
              <a:rPr lang="pt-BR" dirty="0"/>
              <a:t>Mostre o seu valor total (VT) </a:t>
            </a:r>
            <a:r>
              <a:rPr lang="pt-BR" dirty="0">
                <a:solidFill>
                  <a:srgbClr val="FF0000"/>
                </a:solidFill>
              </a:rPr>
              <a:t>Saída</a:t>
            </a:r>
          </a:p>
          <a:p>
            <a:pPr marL="45720" indent="0">
              <a:buNone/>
            </a:pPr>
            <a:r>
              <a:rPr lang="pt-BR" dirty="0"/>
              <a:t>2) Faça um algoritmo para “Calcular o estoque médio de uma peça”, sendo que</a:t>
            </a:r>
          </a:p>
          <a:p>
            <a:r>
              <a:rPr lang="pt-BR" dirty="0"/>
              <a:t>ESTOQUEMEDIO = (QUANTIDADE_MINIMA + QUANTIDADE_MAXIMA) /2</a:t>
            </a:r>
          </a:p>
          <a:p>
            <a:pPr marL="45720" indent="0">
              <a:buNone/>
            </a:pPr>
            <a:r>
              <a:rPr lang="pt-BR" dirty="0"/>
              <a:t>QTDEMIN, QMAXIMA </a:t>
            </a:r>
            <a:r>
              <a:rPr lang="pt-BR" dirty="0">
                <a:solidFill>
                  <a:srgbClr val="FF0000"/>
                </a:solidFill>
              </a:rPr>
              <a:t>(Entrada)</a:t>
            </a:r>
          </a:p>
          <a:p>
            <a:pPr marL="45720" indent="0">
              <a:buNone/>
            </a:pPr>
            <a:r>
              <a:rPr lang="pt-BR" dirty="0"/>
              <a:t>ESTOQUEMEDIO = (QUANTIDADE_MINIMA + QUANTIDADE_MAXIMA) /2</a:t>
            </a:r>
          </a:p>
          <a:p>
            <a:pPr marL="45720" indent="0">
              <a:buNone/>
            </a:pPr>
            <a:r>
              <a:rPr lang="pt-BR" dirty="0">
                <a:solidFill>
                  <a:srgbClr val="FF0000"/>
                </a:solidFill>
              </a:rPr>
              <a:t>(Processamento)</a:t>
            </a:r>
          </a:p>
          <a:p>
            <a:pPr marL="45720" indent="0">
              <a:buNone/>
            </a:pPr>
            <a:r>
              <a:rPr lang="pt-BR" dirty="0"/>
              <a:t>ESTOQUEMEDIO </a:t>
            </a:r>
            <a:r>
              <a:rPr lang="pt-BR" dirty="0">
                <a:solidFill>
                  <a:srgbClr val="FF0000"/>
                </a:solidFill>
              </a:rPr>
              <a:t>(Saída)</a:t>
            </a:r>
          </a:p>
          <a:p>
            <a:pPr marL="45720" indent="0">
              <a:buNone/>
            </a:pPr>
            <a:r>
              <a:rPr lang="pt-BR" dirty="0"/>
              <a:t>3) Teste o algoritmo anterior com dados definidos por você.</a:t>
            </a:r>
          </a:p>
        </p:txBody>
      </p:sp>
    </p:spTree>
    <p:extLst>
      <p:ext uri="{BB962C8B-B14F-4D97-AF65-F5344CB8AC3E}">
        <p14:creationId xmlns:p14="http://schemas.microsoft.com/office/powerpoint/2010/main" val="20084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DESENVOLVENDO ALGORITMOS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3870169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2">
                    <a:satMod val="200000"/>
                  </a:schemeClr>
                </a:solidFill>
              </a:rPr>
              <a:t>Diagrama de Blocos ou Fluxograma</a:t>
            </a:r>
          </a:p>
          <a:p>
            <a:pPr algn="just"/>
            <a:r>
              <a:rPr lang="pt-BR" dirty="0"/>
              <a:t>O diagrama de blocos é uma forma padronizada e eficaz para representar os passos lógicos de um determinado processamento.</a:t>
            </a:r>
          </a:p>
          <a:p>
            <a:pPr algn="just"/>
            <a:r>
              <a:rPr lang="pt-BR" dirty="0"/>
              <a:t>Com o diagrama podemos definir uma </a:t>
            </a:r>
            <a:r>
              <a:rPr lang="pt-BR" dirty="0" err="1"/>
              <a:t>seqüência</a:t>
            </a:r>
            <a:r>
              <a:rPr lang="pt-BR" dirty="0"/>
              <a:t> de símbolos, com significado bem definido, portanto, sua principal função é a de facilitar a visualização dos passos de um processamento.</a:t>
            </a:r>
          </a:p>
          <a:p>
            <a:pPr marL="4572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8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1234</Words>
  <Application>Microsoft Office PowerPoint</Application>
  <PresentationFormat>Apresentação na tela (4:3)</PresentationFormat>
  <Paragraphs>136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Calibri</vt:lpstr>
      <vt:lpstr>Century Gothic</vt:lpstr>
      <vt:lpstr>Corbel</vt:lpstr>
      <vt:lpstr>Trebuchet MS</vt:lpstr>
      <vt:lpstr>Wingdings</vt:lpstr>
      <vt:lpstr>Wingdings 2</vt:lpstr>
      <vt:lpstr>Citável</vt:lpstr>
      <vt:lpstr>LÓGICA DE PROGRAMAÇÃO Fluxogramas e Teste de Mesa</vt:lpstr>
      <vt:lpstr>DESENVOLVENDO ALGORITMOS</vt:lpstr>
      <vt:lpstr>DESENVOLVENDO ALGORITMOS</vt:lpstr>
      <vt:lpstr>MONTAGEM DO ALGORITMO</vt:lpstr>
      <vt:lpstr>DESENVOLVENDO ALGORITMOS</vt:lpstr>
      <vt:lpstr>DESENVOLVENDO ALGORITMOS</vt:lpstr>
      <vt:lpstr>DESENVOLVENDO ALGORITMOS</vt:lpstr>
      <vt:lpstr>Introdução à Lógica de Programação</vt:lpstr>
      <vt:lpstr>DESENVOLVENDO ALGORITMOS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DESENVOLVENDO ALGORITMOS</vt:lpstr>
      <vt:lpstr>DESENVOLVENDO ALGORITMOS</vt:lpstr>
      <vt:lpstr>DESENVOLVENDO ALGORITMOS</vt:lpstr>
      <vt:lpstr>DESENVOLVENDO ALGORITMOS</vt:lpstr>
      <vt:lpstr>DESENVOLVENDO ALGORITMOS</vt:lpstr>
      <vt:lpstr>DESENVOLVENDO ALGORITMOS</vt:lpstr>
      <vt:lpstr>DESENVOLVENDO ALGORITMOS</vt:lpstr>
      <vt:lpstr>DESAFIO -  LISTA DE EXERCÍCIOS</vt:lpstr>
      <vt:lpstr>DESAFIO -  LISTA DE EXERCÍCIOS</vt:lpstr>
      <vt:lpstr>DESAFIO -  LISTA DE EXERCÍCIOS</vt:lpstr>
      <vt:lpstr>DESAFIO -  LISTA DE EXERCÍCIOS</vt:lpstr>
      <vt:lpstr>DESAFIO -  LISTA DE 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 Fluxogramas e Teste de Mesa</dc:title>
  <dc:creator>CINTIA MARIA DE ARAUJO PINHO</dc:creator>
  <cp:lastModifiedBy>LAB4</cp:lastModifiedBy>
  <cp:revision>13</cp:revision>
  <dcterms:created xsi:type="dcterms:W3CDTF">2020-05-04T18:58:40Z</dcterms:created>
  <dcterms:modified xsi:type="dcterms:W3CDTF">2024-03-13T15:00:56Z</dcterms:modified>
</cp:coreProperties>
</file>