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8" r:id="rId8"/>
    <p:sldId id="269" r:id="rId9"/>
    <p:sldId id="271" r:id="rId10"/>
    <p:sldId id="272" r:id="rId11"/>
    <p:sldId id="277" r:id="rId12"/>
    <p:sldId id="278" r:id="rId13"/>
    <p:sldId id="276" r:id="rId14"/>
    <p:sldId id="273" r:id="rId15"/>
    <p:sldId id="274" r:id="rId16"/>
    <p:sldId id="275" r:id="rId17"/>
    <p:sldId id="287" r:id="rId18"/>
    <p:sldId id="284" r:id="rId19"/>
    <p:sldId id="285" r:id="rId20"/>
    <p:sldId id="286" r:id="rId21"/>
    <p:sldId id="288" r:id="rId22"/>
    <p:sldId id="289" r:id="rId23"/>
    <p:sldId id="290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756F-0968-4FFB-92F0-B42F25AF7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3293F-B2F0-4AE9-91B0-F235A9723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9CAA-8F4A-421F-9459-30E81DFF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7218-D19F-4AB8-8184-CCF8340E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C61A-3F8F-4162-8A10-1169A352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5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0A08-0FB5-4568-BC7B-BA5FA54A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3C9D7-B8FC-4EA1-AF9A-320706571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6D85-1B35-479F-B573-B92E7FE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7F48-F267-4CF3-BD81-53EEE86D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60DA-0739-4CC4-B22E-45AC14B1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6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0CAFC-1AC4-4AEE-BF10-A225CF65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DEFAA-2B2A-4E8C-88A2-1C6CFF0D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845E-9791-4DA0-93EC-94BA76F5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0B56-37E6-45B8-92E2-A45AE5D1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E619-2A10-4B22-9ED8-66DFD76F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9B95-53B6-49EA-9914-8A1B8C24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16C5-8AB6-42A6-83EB-B7ABC799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3977-A1CB-4D39-969E-AC527449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79F8-32EC-4D25-90FB-A0A55424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8747-FBFC-4E77-8434-78AAEA53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EDA2-5CDC-46A6-B9A0-FC25FF22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39BF-A064-4838-9210-1DC8F4B8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993E-643B-4372-AA39-80498676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C3AF-A96A-464A-BF6F-84CC07E5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7639-94CA-45C9-A927-D73AA5D0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6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0EA0-100C-4373-90AD-2AADF9E0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9390-3E1F-461D-9A66-6D493AB0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FF49-A863-4555-B7A4-3DC59675A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FE01D-16F4-437F-8A81-48C0F45A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D729-67FD-4881-84CB-20B7A400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28AD0-E39C-4577-97A4-9C747FE4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8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0DDA-C5B3-482B-882C-7B3837AC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AA150-97F3-43A1-8AAA-8BBA281AF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9452D-F993-4B2A-8575-485A19C4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7A637-F321-47A1-A06D-73C165879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2B448-1559-4484-A712-EB62ED205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5BD9A-074A-46CD-919C-A5F2C37A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2CBE0-530B-4F6D-8330-6D9682F2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FC4E8-87D5-49EF-9312-BDB281C9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3DD2-48C0-41AC-BFB2-65B9CAF4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377AF-B82F-4A29-8BFA-F7717DA7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486E5-60EC-4DEA-8556-59A31E1A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E4B6-1631-4A5E-8C88-4D15E311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7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1210-A1DE-4574-ABE4-4FACA4E7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5A39F-0856-49A4-86E2-F88F7823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B2C8E-85CC-4F99-A5EA-8AEC68A9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0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33CE-50EE-4E4A-A7BD-3408393E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8B4A-EE8A-4A8B-9D84-DA0A1BD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E872D-4E9F-413E-BADE-6C440C5F7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4C110-023E-4B9B-B318-44372CE3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CB2F9-273E-4424-9178-A2FAC64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728A-DA00-43F1-9B3A-3FA1AC4B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9CD6-20AF-4855-A492-24816FA7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1EB5D-6638-40CE-91F7-9A3CEAA35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E3401-6215-4B7E-8E04-48E78F56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971B7-BF2B-4D21-8C5F-C0C17939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6A58-A5F6-42DB-B610-EE3F4315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4AA0-F2CA-4DE5-AD56-92D1FC3C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5643-97B9-41EC-8FAD-9EA5C222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D4F2B-8617-4135-BEDE-4EF4D67F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23E2-BD88-4788-9B4C-9B753556C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4F33-013E-40EA-BDC7-F1B565A20797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F07D-1393-4250-A8C7-1D4093A86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1FC1-2EB2-43BE-8B66-1BDC3CD34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4EC4-7D67-4C15-8083-7FF60210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9A6D-52F4-4B8B-AAF3-AD1EBCC1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61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Capstone Project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92EC-1C93-433A-8E06-09207F8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72" y="31057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0" dirty="0">
                <a:solidFill>
                  <a:srgbClr val="000000"/>
                </a:solidFill>
                <a:effectLst/>
                <a:latin typeface="Helvetica Neue"/>
              </a:rPr>
              <a:t>Goodreads Book Recommendation Syste</a:t>
            </a:r>
            <a:r>
              <a:rPr lang="en-US" sz="3200" dirty="0">
                <a:solidFill>
                  <a:srgbClr val="000000"/>
                </a:solidFill>
                <a:latin typeface="Helvetica Neue"/>
              </a:rPr>
              <a:t>m</a:t>
            </a:r>
            <a:endParaRPr lang="en-US" sz="3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r>
              <a:rPr lang="en-IN" sz="1600" dirty="0"/>
              <a:t>Submitted by : Anshul Vyas</a:t>
            </a:r>
          </a:p>
          <a:p>
            <a:pPr algn="ctr"/>
            <a:r>
              <a:rPr lang="en-IN" sz="1600" dirty="0"/>
              <a:t>Mentor : Kevin Glynn</a:t>
            </a:r>
          </a:p>
        </p:txBody>
      </p:sp>
    </p:spTree>
    <p:extLst>
      <p:ext uri="{BB962C8B-B14F-4D97-AF65-F5344CB8AC3E}">
        <p14:creationId xmlns:p14="http://schemas.microsoft.com/office/powerpoint/2010/main" val="186770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7772-667F-435A-8573-8245B7E5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ED1-C0E2-4C59-BA4C-5CCD2885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 between Rating and frequency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5C4AF-6DFC-41D9-9B6E-11A2816D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92" y="2824956"/>
            <a:ext cx="4864575" cy="28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3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7772-667F-435A-8573-8245B7E5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ED1-C0E2-4C59-BA4C-5CCD2885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Books vs Users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FA308-50CC-4188-8335-16F15BA6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4" y="2393966"/>
            <a:ext cx="5523762" cy="34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6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7772-667F-435A-8573-8245B7E5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ED1-C0E2-4C59-BA4C-5CCD2885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 between Rating and frequency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5C4AF-6DFC-41D9-9B6E-11A2816D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92" y="2824956"/>
            <a:ext cx="4864575" cy="28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8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7595-2F34-48C9-8ABB-6184652B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3ED4-7A46-47D5-AA2F-BDFA0A25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Book dataset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5917C-3F41-4BD4-ADCC-994A6A81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50" y="2517152"/>
            <a:ext cx="4230326" cy="28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03E1-23C2-4257-8122-645AE838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B520BF-C0B9-46C3-A2DB-5F703488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471" y="2281287"/>
            <a:ext cx="4142295" cy="35821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FD332-4BB1-42CA-AB6B-BA46952C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22" y="2281287"/>
            <a:ext cx="4969819" cy="3412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A6AA2-2F03-4442-8772-61E471010D29}"/>
              </a:ext>
            </a:extLst>
          </p:cNvPr>
          <p:cNvSpPr txBox="1"/>
          <p:nvPr/>
        </p:nvSpPr>
        <p:spPr>
          <a:xfrm>
            <a:off x="1578205" y="5863472"/>
            <a:ext cx="380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 vs Rating (Skewed plot)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5436A-CEE1-4420-B661-4F610FC69812}"/>
              </a:ext>
            </a:extLst>
          </p:cNvPr>
          <p:cNvSpPr txBox="1"/>
          <p:nvPr/>
        </p:nvSpPr>
        <p:spPr>
          <a:xfrm>
            <a:off x="6898223" y="5863472"/>
            <a:ext cx="380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 vs Rating (on a log scale)</a:t>
            </a:r>
          </a:p>
        </p:txBody>
      </p:sp>
    </p:spTree>
    <p:extLst>
      <p:ext uri="{BB962C8B-B14F-4D97-AF65-F5344CB8AC3E}">
        <p14:creationId xmlns:p14="http://schemas.microsoft.com/office/powerpoint/2010/main" val="22732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B321-6038-452C-9F1F-0ABDCD00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from </a:t>
            </a:r>
            <a:r>
              <a:rPr lang="en-IN" dirty="0" err="1"/>
              <a:t>Dataframe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7C000-D659-4E07-95B8-6B35C232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46581"/>
            <a:ext cx="7985289" cy="2225797"/>
          </a:xfrm>
        </p:spPr>
      </p:pic>
    </p:spTree>
    <p:extLst>
      <p:ext uri="{BB962C8B-B14F-4D97-AF65-F5344CB8AC3E}">
        <p14:creationId xmlns:p14="http://schemas.microsoft.com/office/powerpoint/2010/main" val="250518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CCCD-C2DD-4FFE-A317-0AF44D8A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1BD2-9526-4A8A-9CAA-8DE05182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Frequency of tags: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B8E56-08E6-4D08-94B7-A55B86A9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21" y="2916907"/>
            <a:ext cx="5127936" cy="31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8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F420-34B7-4C0B-A458-3C72D6A1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2698-C35B-42BC-9CDC-73836F31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genres: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89422-2B97-4714-8466-6A544566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3163"/>
            <a:ext cx="83724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2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4D53-55D8-433B-9D86-E09954BD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 from </a:t>
            </a:r>
            <a:r>
              <a:rPr lang="en-IN" dirty="0" err="1"/>
              <a:t>Dataframe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5E151-2E04-4447-B126-92DA99B34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47" y="1690688"/>
            <a:ext cx="11040898" cy="1966912"/>
          </a:xfrm>
        </p:spPr>
      </p:pic>
    </p:spTree>
    <p:extLst>
      <p:ext uri="{BB962C8B-B14F-4D97-AF65-F5344CB8AC3E}">
        <p14:creationId xmlns:p14="http://schemas.microsoft.com/office/powerpoint/2010/main" val="183430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BB1A-41EF-4B8C-A367-E814920C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71AE-BD38-4025-B9FD-41E8EACA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Top – N Recommended </a:t>
            </a:r>
          </a:p>
          <a:p>
            <a:endParaRPr lang="en-IN" dirty="0"/>
          </a:p>
          <a:p>
            <a:r>
              <a:rPr lang="en-IN" dirty="0"/>
              <a:t>2) Content Based Recommendation System </a:t>
            </a:r>
          </a:p>
        </p:txBody>
      </p:sp>
    </p:spTree>
    <p:extLst>
      <p:ext uri="{BB962C8B-B14F-4D97-AF65-F5344CB8AC3E}">
        <p14:creationId xmlns:p14="http://schemas.microsoft.com/office/powerpoint/2010/main" val="174111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2C3B-B600-4C83-85AE-9698A5BD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C0BD-37FC-4A48-9AD8-4A7C3E82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  <a:p>
            <a:r>
              <a:rPr lang="en-IN" dirty="0"/>
              <a:t>Analysis</a:t>
            </a:r>
          </a:p>
          <a:p>
            <a:pPr lvl="1"/>
            <a:r>
              <a:rPr lang="en-IN" dirty="0"/>
              <a:t>Data Exploration</a:t>
            </a:r>
          </a:p>
          <a:p>
            <a:pPr lvl="1"/>
            <a:r>
              <a:rPr lang="en-IN" dirty="0"/>
              <a:t>Exploratory visualization</a:t>
            </a:r>
          </a:p>
          <a:p>
            <a:r>
              <a:rPr lang="en-IN" dirty="0"/>
              <a:t>Methodology </a:t>
            </a:r>
          </a:p>
          <a:p>
            <a:r>
              <a:rPr lang="en-IN" dirty="0"/>
              <a:t>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05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B912-0787-422B-99C1-D36186B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Top-N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88F0-7210-4D3C-B8A5-D9359456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Following is the list of top rated 10 books: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Clearly, above result is not efficient. it is just a list of top 10 books which were rated well.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8DB08-2281-4D7F-9D2A-BA09E042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340"/>
            <a:ext cx="8197644" cy="31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5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1BD3-11BD-40FB-B812-B618D386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5D91-1CB8-46BC-9CE4-23F49AFC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reformation steps</a:t>
            </a:r>
          </a:p>
          <a:p>
            <a:r>
              <a:rPr lang="en-IN" dirty="0"/>
              <a:t>Book data frame merged with tags data frame</a:t>
            </a:r>
          </a:p>
          <a:p>
            <a:r>
              <a:rPr lang="en-IN" dirty="0"/>
              <a:t>Resulted data frame merged with rating data frame </a:t>
            </a:r>
          </a:p>
          <a:p>
            <a:r>
              <a:rPr lang="en-IN" dirty="0"/>
              <a:t>All different types of tags merged in a single cell</a:t>
            </a:r>
          </a:p>
          <a:p>
            <a:r>
              <a:rPr lang="en-IN" dirty="0"/>
              <a:t>Author name formatted and mixed with the tag cell</a:t>
            </a:r>
          </a:p>
          <a:p>
            <a:r>
              <a:rPr lang="en-IN" dirty="0"/>
              <a:t>Idea behind this data rearrangement was to get the all possible information at one place so that content based methods can be applied.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32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A790-4A06-4860-B916-E7FD3063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Formatted </a:t>
            </a:r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8E04-874B-4FA2-9C11-DEC319D8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 data frame :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6C3B1-C259-433B-9F07-26F96FDB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61458"/>
            <a:ext cx="9936637" cy="20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23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355-51DF-429A-B192-4BE4224A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9249-CB48-4890-A5EC-CFC35D5C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Count-vectorizer were used so that each and every word can be taken care of</a:t>
            </a:r>
          </a:p>
          <a:p>
            <a:endParaRPr lang="en-IN" dirty="0"/>
          </a:p>
          <a:p>
            <a:r>
              <a:rPr lang="en-IN" dirty="0"/>
              <a:t>A matric generated on the basis of Cosine similarity concept</a:t>
            </a:r>
          </a:p>
        </p:txBody>
      </p:sp>
    </p:spTree>
    <p:extLst>
      <p:ext uri="{BB962C8B-B14F-4D97-AF65-F5344CB8AC3E}">
        <p14:creationId xmlns:p14="http://schemas.microsoft.com/office/powerpoint/2010/main" val="10060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89FC-C22E-446A-95B4-606E1D6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and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3BE49-2B9E-4794-B9CF-013770818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690688"/>
            <a:ext cx="5726293" cy="28624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94FD0-D7B9-4904-812E-9AB710FE8EE4}"/>
              </a:ext>
            </a:extLst>
          </p:cNvPr>
          <p:cNvSpPr txBox="1"/>
          <p:nvPr/>
        </p:nvSpPr>
        <p:spPr>
          <a:xfrm>
            <a:off x="838200" y="4977353"/>
            <a:ext cx="46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971F-1F92-47F4-B9AF-ED3FE5B4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551" y="1737310"/>
            <a:ext cx="4631249" cy="2815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2F864-413E-4964-AF96-7E6DAD9D2CC8}"/>
              </a:ext>
            </a:extLst>
          </p:cNvPr>
          <p:cNvSpPr txBox="1"/>
          <p:nvPr/>
        </p:nvSpPr>
        <p:spPr>
          <a:xfrm>
            <a:off x="6722551" y="4977353"/>
            <a:ext cx="46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1979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33FA-7F3D-483A-AD76-15B3E5E0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9F58-5BB2-4513-92DE-A4E93B29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Roboto"/>
              </a:rPr>
              <a:t>We are living in an era of the digital world. People are communicating and spending most of their time on social media</a:t>
            </a:r>
          </a:p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Roboto"/>
              </a:rPr>
              <a:t>Lots of digital content is available in the form of eBooks / audio books on the internet.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latin typeface="Roboto"/>
              </a:rPr>
              <a:t>Goodreads is one of the social platform where people can vote , write a summary to various books. </a:t>
            </a:r>
            <a:endParaRPr lang="en-US" sz="2400" i="0" u="none" strike="noStrike" dirty="0">
              <a:solidFill>
                <a:srgbClr val="24292E"/>
              </a:solidFill>
              <a:effectLst/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Roboto"/>
              </a:rPr>
              <a:t>There is a requirement of a system which can recommend the similar books to  a user</a:t>
            </a:r>
            <a:endParaRPr lang="en-IN" sz="2400" dirty="0"/>
          </a:p>
        </p:txBody>
      </p:sp>
      <p:pic>
        <p:nvPicPr>
          <p:cNvPr id="1026" name="Picture 2" descr="Goodreads | Meet your next favorite book">
            <a:extLst>
              <a:ext uri="{FF2B5EF4-FFF2-40B4-BE49-F238E27FC236}">
                <a16:creationId xmlns:a16="http://schemas.microsoft.com/office/drawing/2014/main" id="{2BFE8E59-9D08-4C44-A5BF-ED7A3655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219" y="230188"/>
            <a:ext cx="2054258" cy="107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6FEA-D52E-4691-B7E6-87712C00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FC6C-B8E2-40AF-ABD1-0F4C58D3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Goodreads 10k books data is available on Kaggle website.</a:t>
            </a:r>
          </a:p>
          <a:p>
            <a:endParaRPr lang="en-IN" dirty="0"/>
          </a:p>
          <a:p>
            <a:r>
              <a:rPr lang="en-IN" dirty="0"/>
              <a:t>Dataset can be downloaded from the following link:</a:t>
            </a:r>
          </a:p>
          <a:p>
            <a:endParaRPr lang="en-IN" dirty="0"/>
          </a:p>
          <a:p>
            <a:pPr lvl="1"/>
            <a:r>
              <a:rPr lang="en-US" dirty="0"/>
              <a:t>https://www.kaggle.com/zygmunt/goodbooks-10k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8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DD-2AD4-4C4D-A7F2-57B7C00D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FCB8-B7AB-4E2C-A963-582A16AB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has total 10000 entries in main book dataset</a:t>
            </a:r>
          </a:p>
          <a:p>
            <a:r>
              <a:rPr lang="en-IN" dirty="0"/>
              <a:t> Following tables shows the basic nature of the dataset: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0FB41-891B-4E6E-B56C-1ACCB29D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2" y="2832410"/>
            <a:ext cx="7934325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FD35A2-89BA-41D8-8901-F14F5EEE3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37" y="4336673"/>
            <a:ext cx="7905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5905-B06C-4C33-9185-0E3AC524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966-DDF3-47BD-B177-C6D95FAB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264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Book_tag</a:t>
            </a:r>
            <a:r>
              <a:rPr lang="en-IN" dirty="0"/>
              <a:t> information				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FBA8F1-97C9-4077-815D-750B75EE30A7}"/>
              </a:ext>
            </a:extLst>
          </p:cNvPr>
          <p:cNvSpPr txBox="1">
            <a:spLocks/>
          </p:cNvSpPr>
          <p:nvPr/>
        </p:nvSpPr>
        <p:spPr>
          <a:xfrm>
            <a:off x="7780506" y="1825625"/>
            <a:ext cx="39672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/>
              <a:t>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B5C46-C568-4DC7-904C-970A51FE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4" y="2715136"/>
            <a:ext cx="3156028" cy="1885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BE4554-7B8D-4A93-810A-88F6DFAA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18" y="2715136"/>
            <a:ext cx="3278488" cy="1838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428022-6C17-4C49-A8EB-B02CF125E7FE}"/>
              </a:ext>
            </a:extLst>
          </p:cNvPr>
          <p:cNvSpPr txBox="1">
            <a:spLocks/>
          </p:cNvSpPr>
          <p:nvPr/>
        </p:nvSpPr>
        <p:spPr>
          <a:xfrm>
            <a:off x="4411495" y="1825625"/>
            <a:ext cx="39672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Tag information					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1ECC68-0826-4617-8FC4-2E4B8C3E1B13}"/>
              </a:ext>
            </a:extLst>
          </p:cNvPr>
          <p:cNvSpPr txBox="1">
            <a:spLocks/>
          </p:cNvSpPr>
          <p:nvPr/>
        </p:nvSpPr>
        <p:spPr>
          <a:xfrm>
            <a:off x="7984790" y="1825625"/>
            <a:ext cx="39672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Rating information 				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F7E847-98C9-47E7-843D-51DBDC01C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948" y="2715136"/>
            <a:ext cx="2131243" cy="17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EC1A-E9F6-48EC-AE29-5BF76AAD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B0BFD-02B1-446E-A6A3-5BD1CADC4AB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8483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Various insights from the datasets:</a:t>
            </a:r>
          </a:p>
          <a:p>
            <a:pPr marL="0" indent="0">
              <a:buNone/>
            </a:pPr>
            <a:r>
              <a:rPr lang="en-IN" dirty="0"/>
              <a:t> (Top 10 rated books on the basis of frequency of votes)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BE262-6CD9-4D25-8EBC-36EC8CF9F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06" y="3293694"/>
            <a:ext cx="8602223" cy="25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5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1ED0-BD4F-4CA7-A13F-1A063AEB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3DE9-070B-45BC-850C-CB283753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351338"/>
          </a:xfrm>
        </p:spPr>
        <p:txBody>
          <a:bodyPr/>
          <a:lstStyle/>
          <a:p>
            <a:r>
              <a:rPr lang="en-IN" dirty="0"/>
              <a:t>Language distribution over 10k books: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E5BF06-448D-4576-A420-DC6B285DEEA2}"/>
              </a:ext>
            </a:extLst>
          </p:cNvPr>
          <p:cNvSpPr txBox="1">
            <a:spLocks/>
          </p:cNvSpPr>
          <p:nvPr/>
        </p:nvSpPr>
        <p:spPr>
          <a:xfrm>
            <a:off x="6673175" y="1819207"/>
            <a:ext cx="510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B7EAD-DBCB-457A-8B53-8E67544F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03" y="2597062"/>
            <a:ext cx="4748409" cy="35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8548-0C4C-4248-A1DA-8ECA6643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from </a:t>
            </a:r>
            <a:r>
              <a:rPr lang="en-IN" dirty="0" err="1"/>
              <a:t>Dataframes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A8D6A-27ED-42B2-B278-C98877610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857080"/>
            <a:ext cx="11618045" cy="2573518"/>
          </a:xfrm>
        </p:spPr>
      </p:pic>
    </p:spTree>
    <p:extLst>
      <p:ext uri="{BB962C8B-B14F-4D97-AF65-F5344CB8AC3E}">
        <p14:creationId xmlns:p14="http://schemas.microsoft.com/office/powerpoint/2010/main" val="16756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Roboto</vt:lpstr>
      <vt:lpstr>Office Theme</vt:lpstr>
      <vt:lpstr>Capstone Project – 1 </vt:lpstr>
      <vt:lpstr>Contents</vt:lpstr>
      <vt:lpstr>Overview </vt:lpstr>
      <vt:lpstr>Data Source </vt:lpstr>
      <vt:lpstr>Data Exploration </vt:lpstr>
      <vt:lpstr>Exploratory visualization </vt:lpstr>
      <vt:lpstr>Exploratory visualization </vt:lpstr>
      <vt:lpstr>Exploratory visualization </vt:lpstr>
      <vt:lpstr>Insights from Dataframes</vt:lpstr>
      <vt:lpstr>Exploratory visualization </vt:lpstr>
      <vt:lpstr>Exploratory visualization </vt:lpstr>
      <vt:lpstr>Exploratory visualization </vt:lpstr>
      <vt:lpstr>Statistical overview </vt:lpstr>
      <vt:lpstr>Data Visualization</vt:lpstr>
      <vt:lpstr>Insights from Dataframe</vt:lpstr>
      <vt:lpstr>Data Visualization </vt:lpstr>
      <vt:lpstr>Data Visualization</vt:lpstr>
      <vt:lpstr>Insight from Dataframe</vt:lpstr>
      <vt:lpstr>Methodology </vt:lpstr>
      <vt:lpstr>Top-N Recommendation</vt:lpstr>
      <vt:lpstr>Content based</vt:lpstr>
      <vt:lpstr>Formatted Dataframe</vt:lpstr>
      <vt:lpstr>Methodology </vt:lpstr>
      <vt:lpstr>Methodology and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2 </dc:title>
  <dc:creator>Anshul Vyas</dc:creator>
  <cp:lastModifiedBy>Anshul Vyas</cp:lastModifiedBy>
  <cp:revision>24</cp:revision>
  <dcterms:created xsi:type="dcterms:W3CDTF">2020-10-17T23:02:52Z</dcterms:created>
  <dcterms:modified xsi:type="dcterms:W3CDTF">2020-10-24T03:10:54Z</dcterms:modified>
</cp:coreProperties>
</file>