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8" r:id="rId8"/>
    <p:sldId id="269" r:id="rId9"/>
    <p:sldId id="270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756F-0968-4FFB-92F0-B42F25AF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293F-B2F0-4AE9-91B0-F235A9723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9CAA-8F4A-421F-9459-30E81DFF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7218-D19F-4AB8-8184-CCF8340E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C61A-3F8F-4162-8A10-1169A352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5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A08-0FB5-4568-BC7B-BA5FA54A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3C9D7-B8FC-4EA1-AF9A-32070657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6D85-1B35-479F-B573-B92E7FE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7F48-F267-4CF3-BD81-53EEE86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60DA-0739-4CC4-B22E-45AC14B1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6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0CAFC-1AC4-4AEE-BF10-A225CF65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EFAA-2B2A-4E8C-88A2-1C6CFF0D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845E-9791-4DA0-93EC-94BA76F5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0B56-37E6-45B8-92E2-A45AE5D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E619-2A10-4B22-9ED8-66DFD76F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9B95-53B6-49EA-9914-8A1B8C24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16C5-8AB6-42A6-83EB-B7ABC799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3977-A1CB-4D39-969E-AC527449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79F8-32EC-4D25-90FB-A0A55424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8747-FBFC-4E77-8434-78AAEA53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EDA2-5CDC-46A6-B9A0-FC25FF2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39BF-A064-4838-9210-1DC8F4B8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993E-643B-4372-AA39-80498676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C3AF-A96A-464A-BF6F-84CC07E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7639-94CA-45C9-A927-D73AA5D0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EA0-100C-4373-90AD-2AADF9E0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9390-3E1F-461D-9A66-6D493AB0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FF49-A863-4555-B7A4-3DC59675A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FE01D-16F4-437F-8A81-48C0F45A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D729-67FD-4881-84CB-20B7A400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8AD0-E39C-4577-97A4-9C747FE4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0DDA-C5B3-482B-882C-7B3837AC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A150-97F3-43A1-8AAA-8BBA281AF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9452D-F993-4B2A-8575-485A19C4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7A637-F321-47A1-A06D-73C165879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B448-1559-4484-A712-EB62ED20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5BD9A-074A-46CD-919C-A5F2C37A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2CBE0-530B-4F6D-8330-6D9682F2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FC4E8-87D5-49EF-9312-BDB281C9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3DD2-48C0-41AC-BFB2-65B9CAF4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377AF-B82F-4A29-8BFA-F7717DA7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486E5-60EC-4DEA-8556-59A31E1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E4B6-1631-4A5E-8C88-4D15E311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7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1210-A1DE-4574-ABE4-4FACA4E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5A39F-0856-49A4-86E2-F88F7823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2C8E-85CC-4F99-A5EA-8AEC68A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0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33CE-50EE-4E4A-A7BD-3408393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8B4A-EE8A-4A8B-9D84-DA0A1BD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E872D-4E9F-413E-BADE-6C440C5F7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4C110-023E-4B9B-B318-44372CE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CB2F9-273E-4424-9178-A2FAC64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728A-DA00-43F1-9B3A-3FA1AC4B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9CD6-20AF-4855-A492-24816FA7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1EB5D-6638-40CE-91F7-9A3CEAA35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E3401-6215-4B7E-8E04-48E78F56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71B7-BF2B-4D21-8C5F-C0C17939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6A58-A5F6-42DB-B610-EE3F4315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4AA0-F2CA-4DE5-AD56-92D1FC3C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5643-97B9-41EC-8FAD-9EA5C222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4F2B-8617-4135-BEDE-4EF4D67F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23E2-BD88-4788-9B4C-9B753556C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4F33-013E-40EA-BDC7-F1B565A2079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F07D-1393-4250-A8C7-1D4093A86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1FC1-2EB2-43BE-8B66-1BDC3CD3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9A6D-52F4-4B8B-AAF3-AD1EBCC1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61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Capstone Project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92EC-1C93-433A-8E06-09207F8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72" y="31057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Supervised learning algorithms for predicting article retweets and likes based on the title</a:t>
            </a:r>
          </a:p>
          <a:p>
            <a:pPr algn="ctr"/>
            <a:r>
              <a:rPr lang="en-IN" sz="2000" dirty="0"/>
              <a:t>Submitted by : Anshul Vyas</a:t>
            </a:r>
          </a:p>
          <a:p>
            <a:pPr algn="ctr"/>
            <a:r>
              <a:rPr lang="en-IN" sz="2000" dirty="0"/>
              <a:t>Mentor : Kevin Glynn</a:t>
            </a:r>
          </a:p>
        </p:txBody>
      </p:sp>
    </p:spTree>
    <p:extLst>
      <p:ext uri="{BB962C8B-B14F-4D97-AF65-F5344CB8AC3E}">
        <p14:creationId xmlns:p14="http://schemas.microsoft.com/office/powerpoint/2010/main" val="186770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BE9E-943C-4686-86AB-5B7001A6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C2CB-0310-4DC1-8BAC-9BA44D2B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problem ,Predicting the popularity of an article, can be considered as a classification problem  </a:t>
            </a:r>
          </a:p>
          <a:p>
            <a:r>
              <a:rPr lang="en-IN" dirty="0"/>
              <a:t>Supervised learning techniques can be used to get required results</a:t>
            </a:r>
          </a:p>
          <a:p>
            <a:r>
              <a:rPr lang="en-IN" dirty="0"/>
              <a:t>List of algorithms used in the project:</a:t>
            </a:r>
          </a:p>
          <a:p>
            <a:pPr lvl="1"/>
            <a:r>
              <a:rPr lang="en-IN" dirty="0"/>
              <a:t>SVM</a:t>
            </a:r>
          </a:p>
          <a:p>
            <a:pPr lvl="1"/>
            <a:r>
              <a:rPr lang="en-IN" dirty="0"/>
              <a:t>Decision trees</a:t>
            </a:r>
          </a:p>
          <a:p>
            <a:pPr lvl="1"/>
            <a:r>
              <a:rPr lang="en-IN" dirty="0"/>
              <a:t>Gaussian naive Bayes (</a:t>
            </a:r>
            <a:r>
              <a:rPr lang="en-IN" dirty="0" err="1"/>
              <a:t>GaussianNB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K-nearest neighbours (KNN)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Naive Bayes classifier for multinomial models (</a:t>
            </a:r>
            <a:r>
              <a:rPr lang="en-IN" dirty="0" err="1"/>
              <a:t>MultinomialNB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040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0087-A804-4B1C-985A-D837A8A9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CB61-595F-4FAA-A83D-3479630E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Assigning classes to the dataset to optimize the efficiency of classification</a:t>
            </a:r>
          </a:p>
          <a:p>
            <a:endParaRPr lang="en-IN" dirty="0"/>
          </a:p>
          <a:p>
            <a:r>
              <a:rPr lang="en-IN" dirty="0"/>
              <a:t>Ranges are : </a:t>
            </a:r>
          </a:p>
          <a:p>
            <a:pPr marL="457200" lvl="1" indent="0">
              <a:buNone/>
            </a:pPr>
            <a:r>
              <a:rPr lang="en-US" dirty="0"/>
              <a:t>1. Retweets: 0-10, 10-30, 30+ </a:t>
            </a:r>
          </a:p>
          <a:p>
            <a:pPr marL="457200" lvl="1" indent="0">
              <a:buNone/>
            </a:pPr>
            <a:r>
              <a:rPr lang="en-US" dirty="0"/>
              <a:t>2. Likes: 0-25, 25-60, 60+</a:t>
            </a:r>
          </a:p>
          <a:p>
            <a:pPr marL="457200" lvl="1" indent="0">
              <a:buNone/>
            </a:pPr>
            <a:r>
              <a:rPr lang="en-US" dirty="0"/>
              <a:t>3. Claps: 0-50, 50-400, 400+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13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AEE-F94F-44D0-A224-8A137B96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Bag of words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C75A-C089-4292-8CCD-D327BA75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calculation of the bag of words a method, </a:t>
            </a:r>
            <a:r>
              <a:rPr lang="en-US" dirty="0"/>
              <a:t>Term Frequency, Inverse Document Frequency (TF-IDF) is used</a:t>
            </a:r>
          </a:p>
          <a:p>
            <a:r>
              <a:rPr lang="en-US" dirty="0"/>
              <a:t>The goal is to limit the impact of tokens (words) that occur very frequently</a:t>
            </a:r>
          </a:p>
          <a:p>
            <a:r>
              <a:rPr lang="en-US" dirty="0"/>
              <a:t>vocabulary of 1356 words for retweets</a:t>
            </a:r>
          </a:p>
          <a:p>
            <a:r>
              <a:rPr lang="en-IN" dirty="0"/>
              <a:t>1399 words for likes</a:t>
            </a:r>
          </a:p>
          <a:p>
            <a:r>
              <a:rPr lang="en-IN" dirty="0"/>
              <a:t>1430 words for claps</a:t>
            </a:r>
          </a:p>
        </p:txBody>
      </p:sp>
    </p:spTree>
    <p:extLst>
      <p:ext uri="{BB962C8B-B14F-4D97-AF65-F5344CB8AC3E}">
        <p14:creationId xmlns:p14="http://schemas.microsoft.com/office/powerpoint/2010/main" val="144662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D5F-C894-4A92-A14E-5811D04D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C1F110-62BC-4906-998D-C1E873264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829212"/>
              </p:ext>
            </p:extLst>
          </p:nvPr>
        </p:nvGraphicFramePr>
        <p:xfrm>
          <a:off x="624191" y="1778444"/>
          <a:ext cx="105156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860">
                  <a:extLst>
                    <a:ext uri="{9D8B030D-6E8A-4147-A177-3AD203B41FA5}">
                      <a16:colId xmlns:a16="http://schemas.microsoft.com/office/drawing/2014/main" val="1731320081"/>
                    </a:ext>
                  </a:extLst>
                </a:gridCol>
                <a:gridCol w="3546380">
                  <a:extLst>
                    <a:ext uri="{9D8B030D-6E8A-4147-A177-3AD203B41FA5}">
                      <a16:colId xmlns:a16="http://schemas.microsoft.com/office/drawing/2014/main" val="2526726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53861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541872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1777683"/>
                    </a:ext>
                  </a:extLst>
                </a:gridCol>
              </a:tblGrid>
              <a:tr h="31761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Accuracy(Like)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Accuracy(Retweet)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Accuracy(Claps)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0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Logistic-Regression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GaussianNB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8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DecisionTreeClassifier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KNeighborsClassifier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6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MultinomialNB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8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GradientBoostingClassifier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517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120E73-F963-4639-A8B4-70B52C26D4AB}"/>
              </a:ext>
            </a:extLst>
          </p:cNvPr>
          <p:cNvSpPr txBox="1"/>
          <p:nvPr/>
        </p:nvSpPr>
        <p:spPr>
          <a:xfrm>
            <a:off x="624191" y="4973785"/>
            <a:ext cx="8539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final Best accuracy for each of the features are: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ikes is 50%,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Retweets is 60.60%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laps is 46.85%.</a:t>
            </a:r>
          </a:p>
        </p:txBody>
      </p:sp>
    </p:spTree>
    <p:extLst>
      <p:ext uri="{BB962C8B-B14F-4D97-AF65-F5344CB8AC3E}">
        <p14:creationId xmlns:p14="http://schemas.microsoft.com/office/powerpoint/2010/main" val="3550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2C3B-B600-4C83-85AE-9698A5BD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C0BD-37FC-4A48-9AD8-4A7C3E82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  <a:p>
            <a:r>
              <a:rPr lang="en-IN" dirty="0"/>
              <a:t>Analysis</a:t>
            </a:r>
          </a:p>
          <a:p>
            <a:pPr lvl="1"/>
            <a:r>
              <a:rPr lang="en-IN" dirty="0"/>
              <a:t>Data Exploration</a:t>
            </a:r>
          </a:p>
          <a:p>
            <a:pPr lvl="1"/>
            <a:r>
              <a:rPr lang="en-IN" dirty="0"/>
              <a:t>Exploratory visualization</a:t>
            </a:r>
          </a:p>
          <a:p>
            <a:r>
              <a:rPr lang="en-IN" dirty="0"/>
              <a:t>Algorithms</a:t>
            </a:r>
          </a:p>
          <a:p>
            <a:r>
              <a:rPr lang="en-IN" dirty="0"/>
              <a:t>Data Pre-processing</a:t>
            </a:r>
          </a:p>
          <a:p>
            <a:pPr lvl="1"/>
            <a:r>
              <a:rPr lang="en-IN" dirty="0"/>
              <a:t>Data Cleaning</a:t>
            </a:r>
          </a:p>
          <a:p>
            <a:pPr lvl="1"/>
            <a:r>
              <a:rPr lang="en-IN" dirty="0"/>
              <a:t>Bag of words</a:t>
            </a:r>
          </a:p>
          <a:p>
            <a:r>
              <a:rPr lang="en-IN" dirty="0"/>
              <a:t>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05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33FA-7F3D-483A-AD76-15B3E5E0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9F58-5BB2-4513-92DE-A4E93B29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Roboto"/>
              </a:rPr>
              <a:t>We are living in an era of the digital world. People are communicating and spending most of their time on social media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Roboto"/>
              </a:rPr>
              <a:t>More than </a:t>
            </a:r>
            <a:r>
              <a:rPr lang="en-US" sz="2400" i="1" u="none" strike="noStrike" dirty="0">
                <a:solidFill>
                  <a:srgbClr val="24292E"/>
                </a:solidFill>
                <a:effectLst/>
                <a:latin typeface="Roboto"/>
              </a:rPr>
              <a:t>60 per cent </a:t>
            </a: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Roboto"/>
              </a:rPr>
              <a:t>of social media users use this platform for news and information.</a:t>
            </a:r>
            <a:endParaRPr lang="en-US" sz="2400" dirty="0">
              <a:solidFill>
                <a:srgbClr val="24292E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Roboto"/>
              </a:rPr>
              <a:t>There is a requirement of a system which can predict the chances for an article to be read or loved by the audience.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6899-728C-4A0D-A935-8B3C3D9F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87" y="331481"/>
            <a:ext cx="651113" cy="621214"/>
          </a:xfrm>
          <a:prstGeom prst="rect">
            <a:avLst/>
          </a:prstGeom>
        </p:spPr>
      </p:pic>
      <p:pic>
        <p:nvPicPr>
          <p:cNvPr id="1028" name="Picture 4" descr="Twitter Logo transparent PNG - StickPNG">
            <a:extLst>
              <a:ext uri="{FF2B5EF4-FFF2-40B4-BE49-F238E27FC236}">
                <a16:creationId xmlns:a16="http://schemas.microsoft.com/office/drawing/2014/main" id="{4B67A420-625F-4D64-852D-9D32A5BA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752" y="68813"/>
            <a:ext cx="1077478" cy="10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sapp Logo transparent PNG - StickPNG">
            <a:extLst>
              <a:ext uri="{FF2B5EF4-FFF2-40B4-BE49-F238E27FC236}">
                <a16:creationId xmlns:a16="http://schemas.microsoft.com/office/drawing/2014/main" id="{CDD5890B-CC21-4E6C-B82C-AECBEFA4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516" y="250605"/>
            <a:ext cx="860863" cy="8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Facebook Icon vector (.EPS + .AI) - Seeklogo.net | Facebook icons,  Facebook icon vector, Facebook logo png">
            <a:extLst>
              <a:ext uri="{FF2B5EF4-FFF2-40B4-BE49-F238E27FC236}">
                <a16:creationId xmlns:a16="http://schemas.microsoft.com/office/drawing/2014/main" id="{AA43E8AB-9DC4-4C2D-95CA-814F8750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382" y="120479"/>
            <a:ext cx="1077478" cy="10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6FEA-D52E-4691-B7E6-87712C0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FC6C-B8E2-40AF-ABD1-0F4C58D3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taken from the accounts of the non-profit organization </a:t>
            </a:r>
            <a:r>
              <a:rPr lang="en-US" i="1" dirty="0"/>
              <a:t>FreeCodeCamp</a:t>
            </a:r>
            <a:r>
              <a:rPr lang="en-US" dirty="0"/>
              <a:t> on Medium and Twitter</a:t>
            </a:r>
          </a:p>
          <a:p>
            <a:endParaRPr lang="en-IN" dirty="0"/>
          </a:p>
          <a:p>
            <a:r>
              <a:rPr lang="en-IN" dirty="0"/>
              <a:t>Dataset can be downloaded from the following links:</a:t>
            </a:r>
          </a:p>
          <a:p>
            <a:pPr lvl="1"/>
            <a:r>
              <a:rPr lang="en-US" dirty="0"/>
              <a:t> https://medium.freecodecamp.org/</a:t>
            </a:r>
          </a:p>
          <a:p>
            <a:pPr lvl="1"/>
            <a:r>
              <a:rPr lang="en-US" dirty="0"/>
              <a:t> https://twitter.com/freecodecamp.org/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DD-2AD4-4C4D-A7F2-57B7C00D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FCB8-B7AB-4E2C-A963-582A16AB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has total 711 data points</a:t>
            </a:r>
          </a:p>
          <a:p>
            <a:r>
              <a:rPr lang="en-IN" dirty="0"/>
              <a:t> Following tables shows the basic nature of the dataset: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1E07D-AFFC-4AEA-B5F1-9EE033D5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42" y="2911203"/>
            <a:ext cx="5628869" cy="3581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60394-D46E-4A20-A978-8CB79BB5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36" y="2911203"/>
            <a:ext cx="6007006" cy="35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5905-B06C-4C33-9185-0E3AC524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966-DDF3-47BD-B177-C6D95FAB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264" cy="4351338"/>
          </a:xfrm>
        </p:spPr>
        <p:txBody>
          <a:bodyPr/>
          <a:lstStyle/>
          <a:p>
            <a:r>
              <a:rPr lang="en-IN" dirty="0"/>
              <a:t>Statistical overview: 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4E87-02A5-40A1-A835-36BDB878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3967264" cy="3911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BA8F1-97C9-4077-815D-750B75EE30A7}"/>
              </a:ext>
            </a:extLst>
          </p:cNvPr>
          <p:cNvSpPr txBox="1">
            <a:spLocks/>
          </p:cNvSpPr>
          <p:nvPr/>
        </p:nvSpPr>
        <p:spPr>
          <a:xfrm>
            <a:off x="7780506" y="1825625"/>
            <a:ext cx="396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 Histogram	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3BE1F-07B8-454F-B9F1-63CDC5DE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74" y="2400300"/>
            <a:ext cx="7117226" cy="36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EC1A-E9F6-48EC-AE29-5BF76AAD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BBBD-AD33-4DD9-A28A-43435EC2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911" y="1978025"/>
            <a:ext cx="2994498" cy="4351338"/>
          </a:xfrm>
        </p:spPr>
        <p:txBody>
          <a:bodyPr/>
          <a:lstStyle/>
          <a:p>
            <a:r>
              <a:rPr lang="en-IN" dirty="0"/>
              <a:t>Scatter Matrix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B0BFD-02B1-446E-A6A3-5BD1CADC4AB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9944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Box plot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EE233F-EB9A-4642-8EFC-694854C8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5" y="2433637"/>
            <a:ext cx="5354773" cy="3733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DC73A-208C-4D38-B96E-5DFD020F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73" y="2447925"/>
            <a:ext cx="5539901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1ED0-BD4F-4CA7-A13F-1A063AEB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3DE9-070B-45BC-850C-CB283753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5630" cy="4351338"/>
          </a:xfrm>
        </p:spPr>
        <p:txBody>
          <a:bodyPr/>
          <a:lstStyle/>
          <a:p>
            <a:r>
              <a:rPr lang="en-IN" dirty="0"/>
              <a:t>Title length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1AC0-776F-4BB9-B029-EEB4D35B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9543"/>
            <a:ext cx="5686425" cy="387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E5BF06-448D-4576-A420-DC6B285DEEA2}"/>
              </a:ext>
            </a:extLst>
          </p:cNvPr>
          <p:cNvSpPr txBox="1">
            <a:spLocks/>
          </p:cNvSpPr>
          <p:nvPr/>
        </p:nvSpPr>
        <p:spPr>
          <a:xfrm>
            <a:off x="6673175" y="1819207"/>
            <a:ext cx="510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Number of words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3DF8B-FBF8-4B91-BC90-08A2CDDE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305961"/>
            <a:ext cx="5638800" cy="38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2F2-47CE-4337-8B3C-B969EDE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E4A5-66D4-4908-8475-842BCED0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4626" cy="4351338"/>
          </a:xfrm>
        </p:spPr>
        <p:txBody>
          <a:bodyPr/>
          <a:lstStyle/>
          <a:p>
            <a:r>
              <a:rPr lang="en-IN" dirty="0"/>
              <a:t>Categories that perform better in a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5F8E-1715-473B-BD7A-47217E05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242"/>
            <a:ext cx="3441970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CE9F3-E582-49F5-BEF4-3A6E1C22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70" y="2589956"/>
            <a:ext cx="3878499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247FB-E6DC-4305-A72D-F9C9A4122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813" y="2609242"/>
            <a:ext cx="3541476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Roboto</vt:lpstr>
      <vt:lpstr>Office Theme</vt:lpstr>
      <vt:lpstr>Capstone Project – 2 </vt:lpstr>
      <vt:lpstr>Contents</vt:lpstr>
      <vt:lpstr>Overview </vt:lpstr>
      <vt:lpstr>Data Source </vt:lpstr>
      <vt:lpstr>Data Exploration </vt:lpstr>
      <vt:lpstr>Exploratory visualization </vt:lpstr>
      <vt:lpstr>Exploratory visualization </vt:lpstr>
      <vt:lpstr>Exploratory visualization </vt:lpstr>
      <vt:lpstr>Exploratory visualization</vt:lpstr>
      <vt:lpstr>Algorithms </vt:lpstr>
      <vt:lpstr>Data Pre-processing </vt:lpstr>
      <vt:lpstr>Bag of words  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2 </dc:title>
  <dc:creator>Anshul Vyas</dc:creator>
  <cp:lastModifiedBy>Anshul Vyas</cp:lastModifiedBy>
  <cp:revision>17</cp:revision>
  <dcterms:created xsi:type="dcterms:W3CDTF">2020-10-17T23:02:52Z</dcterms:created>
  <dcterms:modified xsi:type="dcterms:W3CDTF">2020-10-18T16:53:29Z</dcterms:modified>
</cp:coreProperties>
</file>