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83" r:id="rId4"/>
    <p:sldId id="284" r:id="rId5"/>
    <p:sldId id="285" r:id="rId6"/>
    <p:sldId id="286" r:id="rId7"/>
    <p:sldId id="287" r:id="rId8"/>
    <p:sldId id="297" r:id="rId9"/>
    <p:sldId id="276" r:id="rId10"/>
    <p:sldId id="288" r:id="rId11"/>
    <p:sldId id="279" r:id="rId12"/>
    <p:sldId id="289" r:id="rId13"/>
    <p:sldId id="290" r:id="rId14"/>
    <p:sldId id="277" r:id="rId15"/>
    <p:sldId id="291" r:id="rId16"/>
    <p:sldId id="292" r:id="rId17"/>
    <p:sldId id="294" r:id="rId18"/>
    <p:sldId id="293" r:id="rId19"/>
    <p:sldId id="295" r:id="rId20"/>
    <p:sldId id="296" r:id="rId21"/>
    <p:sldId id="278" r:id="rId22"/>
    <p:sldId id="282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7"/>
  </p:normalViewPr>
  <p:slideViewPr>
    <p:cSldViewPr>
      <p:cViewPr varScale="1">
        <p:scale>
          <a:sx n="115" d="100"/>
          <a:sy n="115" d="100"/>
        </p:scale>
        <p:origin x="21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25/09/2025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3BtYi5jBP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dm-so-gnulinux/?referralCode=58F8BE46FFB066C7811A" TargetMode="External"/><Relationship Id="rId2" Type="http://schemas.openxmlformats.org/officeDocument/2006/relationships/hyperlink" Target="https://distrowatch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ernel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Software Livre e Licenciamento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12EC-F812-17E5-207C-4A57353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FAF6-E5C1-0ABE-02CD-5265E1D49B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1965 – Um grupo de desenvolvedores em conjunto com a AT&amp;T, MIT e GE, planejam o desenvolvimento do SO com um conceito muito à frente do seu tempo, o MULTICS (tempo compartilhado, uso remoto e operação contínua).</a:t>
            </a:r>
          </a:p>
          <a:p>
            <a:endParaRPr lang="pt-BR" sz="2000" dirty="0"/>
          </a:p>
          <a:p>
            <a:r>
              <a:rPr lang="pt-BR" sz="2000" dirty="0"/>
              <a:t>1969 – Ken Thompson reescreveu o MULTICS com a linguagem Assembly para utilizar em um computador comum, o PDP-7. O SO recebeu o nome UNICS, posteriormente “batizado” como UNIX.</a:t>
            </a:r>
          </a:p>
          <a:p>
            <a:endParaRPr lang="pt-BR" sz="2000" dirty="0"/>
          </a:p>
          <a:p>
            <a:r>
              <a:rPr lang="pt-BR" sz="2000" dirty="0"/>
              <a:t>1973 – Ken Thompson e Dennis Ritchie reescreveram o UNIX na linguagem C, proporcionando maior compatibilidade ao realizar migrações de Hardware.</a:t>
            </a:r>
          </a:p>
          <a:p>
            <a:endParaRPr lang="pt-BR" sz="2000" dirty="0"/>
          </a:p>
          <a:p>
            <a:r>
              <a:rPr lang="pt-BR" sz="2000" dirty="0"/>
              <a:t>1976 – A AT&amp;T que detinha os direitos sobre o código do UNIX opta por “fechar” o código, tornando-o um sistema operacional proprietário.</a:t>
            </a:r>
          </a:p>
        </p:txBody>
      </p:sp>
    </p:spTree>
    <p:extLst>
      <p:ext uri="{BB962C8B-B14F-4D97-AF65-F5344CB8AC3E}">
        <p14:creationId xmlns:p14="http://schemas.microsoft.com/office/powerpoint/2010/main" val="23418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Após o UNIX se tornar um sistema operacional proprietário, diversos desenvolvedores iniciaram a escrever sistemas operacionais com o padrão POSIX (</a:t>
            </a:r>
            <a:r>
              <a:rPr lang="pt-BR" sz="2000" dirty="0" err="1"/>
              <a:t>Portable</a:t>
            </a:r>
            <a:r>
              <a:rPr lang="pt-BR" sz="2000" dirty="0"/>
              <a:t> </a:t>
            </a:r>
            <a:r>
              <a:rPr lang="pt-BR" sz="2000" dirty="0" err="1"/>
              <a:t>Operating</a:t>
            </a:r>
            <a:r>
              <a:rPr lang="pt-BR" sz="2000" dirty="0"/>
              <a:t> System Interface – IEEE 1003), para uso em computadores e desenvolvimento de pesquisas. Alguns exemplos são:</a:t>
            </a:r>
          </a:p>
          <a:p>
            <a:pPr lvl="1"/>
            <a:r>
              <a:rPr lang="pt-BR" sz="1800" dirty="0"/>
              <a:t>AIX (IBM);</a:t>
            </a:r>
          </a:p>
          <a:p>
            <a:pPr lvl="1"/>
            <a:r>
              <a:rPr lang="pt-BR" sz="1800" dirty="0"/>
              <a:t>BSD (Berkeley Software </a:t>
            </a:r>
            <a:r>
              <a:rPr lang="pt-BR" sz="1800" dirty="0" err="1"/>
              <a:t>Distribution</a:t>
            </a:r>
            <a:r>
              <a:rPr lang="pt-BR" sz="1800" dirty="0"/>
              <a:t>);</a:t>
            </a:r>
          </a:p>
          <a:p>
            <a:pPr lvl="1"/>
            <a:r>
              <a:rPr lang="pt-BR" sz="1800" dirty="0"/>
              <a:t>Solaris (Sun Microsystems);</a:t>
            </a:r>
          </a:p>
          <a:p>
            <a:pPr lvl="1"/>
            <a:r>
              <a:rPr lang="pt-BR" sz="1800" dirty="0"/>
              <a:t>Mac OS X (Apple);</a:t>
            </a:r>
          </a:p>
          <a:p>
            <a:pPr lvl="1"/>
            <a:r>
              <a:rPr lang="pt-BR" sz="1800" dirty="0" err="1"/>
              <a:t>Minix</a:t>
            </a:r>
            <a:r>
              <a:rPr lang="pt-BR" sz="1800" dirty="0"/>
              <a:t> (Andrew S. </a:t>
            </a:r>
            <a:r>
              <a:rPr lang="pt-BR" sz="1800" dirty="0" err="1"/>
              <a:t>Tanenbaum</a:t>
            </a:r>
            <a:r>
              <a:rPr lang="pt-BR" sz="1800" dirty="0"/>
              <a:t>).</a:t>
            </a:r>
          </a:p>
          <a:p>
            <a:endParaRPr lang="pt-BR" sz="2000" dirty="0"/>
          </a:p>
          <a:p>
            <a:r>
              <a:rPr lang="pt-BR" sz="2000" dirty="0"/>
              <a:t>Em </a:t>
            </a:r>
            <a:r>
              <a:rPr lang="pt-BR" sz="2000" b="1" dirty="0"/>
              <a:t>Setembro de 1983</a:t>
            </a:r>
            <a:r>
              <a:rPr lang="pt-BR" sz="2000" dirty="0"/>
              <a:t>, Richard </a:t>
            </a:r>
            <a:r>
              <a:rPr lang="pt-BR" sz="2000" dirty="0" err="1"/>
              <a:t>Stallman</a:t>
            </a:r>
            <a:r>
              <a:rPr lang="pt-BR" sz="2000" dirty="0"/>
              <a:t> idealizou o </a:t>
            </a:r>
            <a:r>
              <a:rPr lang="pt-BR" sz="2000" b="1" dirty="0"/>
              <a:t>Projeto GNU</a:t>
            </a:r>
            <a:r>
              <a:rPr lang="pt-BR" sz="2000" dirty="0"/>
              <a:t>, um sistema operacional livre (código aberto), com o objetivo de tornar o desenvolvimento e distribuição totalmente livre, independente das modificações realizadas.</a:t>
            </a:r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8D0E-B071-E628-6A58-0DD7B019A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2F41-BCBA-0521-A83A-BAD62077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AA2E-0114-773D-4D5A-CAA7E29C2D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1983 – Richard </a:t>
            </a:r>
            <a:r>
              <a:rPr lang="pt-BR" dirty="0" err="1"/>
              <a:t>Stallman</a:t>
            </a:r>
            <a:r>
              <a:rPr lang="pt-BR" dirty="0"/>
              <a:t> inicia o Projeto </a:t>
            </a:r>
            <a:r>
              <a:rPr lang="pt-BR" b="1" dirty="0"/>
              <a:t>GNU</a:t>
            </a:r>
            <a:r>
              <a:rPr lang="pt-BR" dirty="0"/>
              <a:t> (</a:t>
            </a:r>
            <a:r>
              <a:rPr lang="pt-BR" b="1" dirty="0" err="1"/>
              <a:t>G</a:t>
            </a:r>
            <a:r>
              <a:rPr lang="pt-BR" dirty="0" err="1"/>
              <a:t>nu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b="1" dirty="0" err="1"/>
              <a:t>N</a:t>
            </a:r>
            <a:r>
              <a:rPr lang="pt-BR" dirty="0" err="1"/>
              <a:t>ot</a:t>
            </a:r>
            <a:r>
              <a:rPr lang="pt-BR" dirty="0"/>
              <a:t> </a:t>
            </a:r>
            <a:r>
              <a:rPr lang="pt-BR" b="1" dirty="0"/>
              <a:t>U</a:t>
            </a:r>
            <a:r>
              <a:rPr lang="pt-BR" dirty="0"/>
              <a:t>nix, ou seja, não se tornará proprietário), compatível com o UNIX (padrão POSIX – </a:t>
            </a:r>
            <a:r>
              <a:rPr lang="pt-BR" dirty="0" err="1"/>
              <a:t>Portable</a:t>
            </a:r>
            <a:r>
              <a:rPr lang="pt-BR" dirty="0"/>
              <a:t> </a:t>
            </a:r>
            <a:r>
              <a:rPr lang="pt-BR" dirty="0" err="1"/>
              <a:t>Operating</a:t>
            </a:r>
            <a:r>
              <a:rPr lang="pt-BR" dirty="0"/>
              <a:t> System Interface – IEEE 1003) e escrito em linguagem C.</a:t>
            </a:r>
          </a:p>
          <a:p>
            <a:endParaRPr lang="pt-BR" dirty="0"/>
          </a:p>
          <a:p>
            <a:r>
              <a:rPr lang="pt-BR" dirty="0"/>
              <a:t>1987 – Andrew S. </a:t>
            </a:r>
            <a:r>
              <a:rPr lang="pt-BR" dirty="0" err="1"/>
              <a:t>Tanenbaum</a:t>
            </a:r>
            <a:r>
              <a:rPr lang="pt-BR" dirty="0"/>
              <a:t> desenvolve o SO MINIX (com o padrão POSIX).</a:t>
            </a:r>
          </a:p>
          <a:p>
            <a:endParaRPr lang="pt-BR" dirty="0"/>
          </a:p>
          <a:p>
            <a:r>
              <a:rPr lang="pt-BR" dirty="0"/>
              <a:t>1991 – Um estudante finlandês (Linus Torvalds) desenvolve um Kernel a partir do MINIX, que posteriormente foi incorporado a estrutura do GNU em 1992.</a:t>
            </a:r>
          </a:p>
          <a:p>
            <a:endParaRPr lang="pt-BR" dirty="0"/>
          </a:p>
          <a:p>
            <a:r>
              <a:rPr lang="pt-BR" dirty="0"/>
              <a:t>1991 – Em 05 de Outubro, Linus disponibiliza na BBS (predecessora da internet) a primeira versão oficial do Kernel Linux (versão 0.02).</a:t>
            </a:r>
          </a:p>
        </p:txBody>
      </p:sp>
    </p:spTree>
    <p:extLst>
      <p:ext uri="{BB962C8B-B14F-4D97-AF65-F5344CB8AC3E}">
        <p14:creationId xmlns:p14="http://schemas.microsoft.com/office/powerpoint/2010/main" val="61467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8C536-B0CD-A6C3-BCAC-F0BFDE47D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814C-C5A6-19E1-E860-80992C0E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</a:t>
            </a:r>
            <a:r>
              <a:rPr lang="pt-BR" b="0" dirty="0"/>
              <a:t> GNU/Linux</a:t>
            </a:r>
            <a:endParaRPr lang="pt-BR" dirty="0"/>
          </a:p>
        </p:txBody>
      </p:sp>
      <p:sp>
        <p:nvSpPr>
          <p:cNvPr id="4" name="Google Shape;192;p30">
            <a:extLst>
              <a:ext uri="{FF2B5EF4-FFF2-40B4-BE49-F238E27FC236}">
                <a16:creationId xmlns:a16="http://schemas.microsoft.com/office/drawing/2014/main" id="{1DB40367-8BAE-936C-6255-8E210DD55C76}"/>
              </a:ext>
            </a:extLst>
          </p:cNvPr>
          <p:cNvSpPr/>
          <p:nvPr/>
        </p:nvSpPr>
        <p:spPr>
          <a:xfrm>
            <a:off x="338401" y="1306022"/>
            <a:ext cx="8463118" cy="2209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“Estou fazendo um sistema operacional (livre - apenas como um hobby, não será algo grande e profissional como o GNU) para máquinas AT 386 (486). Ele tem sido trabalhado desde abril, e está começando a ficar pronto. Eu gostaria de opiniões sobre coisas que as pessoas gostam/não gostam no </a:t>
            </a:r>
            <a:r>
              <a:rPr lang="pt-BR" sz="21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minix</a:t>
            </a:r>
            <a:r>
              <a:rPr lang="pt-BR" sz="2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já que o meu SO lembra um pouco ele (mesmo layout físico do sistema de arquivos (por motivos práticos), entre outros).”</a:t>
            </a:r>
            <a:endParaRPr sz="2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3;p30">
            <a:extLst>
              <a:ext uri="{FF2B5EF4-FFF2-40B4-BE49-F238E27FC236}">
                <a16:creationId xmlns:a16="http://schemas.microsoft.com/office/drawing/2014/main" id="{1F7A9F92-2024-F618-2F8C-FF072814AA73}"/>
              </a:ext>
            </a:extLst>
          </p:cNvPr>
          <p:cNvSpPr/>
          <p:nvPr/>
        </p:nvSpPr>
        <p:spPr>
          <a:xfrm>
            <a:off x="4643355" y="3678690"/>
            <a:ext cx="4143292" cy="40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TORVALDS, Linus (1991, 25 de Agosto)</a:t>
            </a:r>
            <a:endParaRPr/>
          </a:p>
        </p:txBody>
      </p:sp>
      <p:pic>
        <p:nvPicPr>
          <p:cNvPr id="6" name="Google Shape;194;p30">
            <a:extLst>
              <a:ext uri="{FF2B5EF4-FFF2-40B4-BE49-F238E27FC236}">
                <a16:creationId xmlns:a16="http://schemas.microsoft.com/office/drawing/2014/main" id="{10ADC678-1CB4-8C8B-63B2-89C36781F3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76975" y="4365104"/>
            <a:ext cx="2409825" cy="189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9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Movimento / Projeto GNU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Com o decorrer do tempo, Richard </a:t>
            </a:r>
            <a:r>
              <a:rPr lang="pt-BR" dirty="0" err="1"/>
              <a:t>Stallman</a:t>
            </a:r>
            <a:r>
              <a:rPr lang="pt-BR" dirty="0"/>
              <a:t> idealizou os termos:</a:t>
            </a:r>
          </a:p>
          <a:p>
            <a:pPr lvl="1"/>
            <a:r>
              <a:rPr lang="pt-BR" dirty="0"/>
              <a:t>GPL (General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);</a:t>
            </a:r>
          </a:p>
          <a:p>
            <a:pPr lvl="1"/>
            <a:r>
              <a:rPr lang="pt-BR" dirty="0" err="1"/>
              <a:t>Copyleft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GNU/Linux é licenciado pela GPL.</a:t>
            </a:r>
          </a:p>
          <a:p>
            <a:endParaRPr lang="pt-BR" dirty="0"/>
          </a:p>
          <a:p>
            <a:r>
              <a:rPr lang="pt-BR" dirty="0"/>
              <a:t>Podemos ressaltar a grande importância do “Movimento GNU” (criado por Richard </a:t>
            </a:r>
            <a:r>
              <a:rPr lang="pt-BR" dirty="0" err="1"/>
              <a:t>Stallman</a:t>
            </a:r>
            <a:r>
              <a:rPr lang="pt-BR" dirty="0"/>
              <a:t>) em disponibilizar um sistema livre para uso e pesquisa, que utilizava o mesmo padrão do Unix (POSIX), possibilitando a migração, portabilidade e interoperabilidade de softwares entre sistemas que utilizam o padrão POSIX.</a:t>
            </a:r>
          </a:p>
        </p:txBody>
      </p:sp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17E9-1E37-7746-17CB-6B405EBC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Licenciamento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EB19-928F-BF8B-F05F-1A0944C6B5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800" b="1" dirty="0"/>
              <a:t>GPL (General </a:t>
            </a:r>
            <a:r>
              <a:rPr lang="pt-BR" sz="1800" b="1" dirty="0" err="1"/>
              <a:t>Public</a:t>
            </a:r>
            <a:r>
              <a:rPr lang="pt-BR" sz="1800" b="1" dirty="0"/>
              <a:t> </a:t>
            </a:r>
            <a:r>
              <a:rPr lang="pt-BR" sz="1800" b="1" dirty="0" err="1"/>
              <a:t>License</a:t>
            </a:r>
            <a:r>
              <a:rPr lang="pt-BR" sz="1800" b="1" dirty="0"/>
              <a:t>):</a:t>
            </a:r>
            <a:r>
              <a:rPr lang="pt-BR" sz="1800" dirty="0"/>
              <a:t> uma das licenças mais comuns em software livre, permite que os usuários utilizem, modifiquem e redistribuem, desde que mantenha os mesmos direitos no software modificado (</a:t>
            </a:r>
            <a:r>
              <a:rPr lang="pt-BR" sz="1800" dirty="0" err="1"/>
              <a:t>Copyleft</a:t>
            </a:r>
            <a:r>
              <a:rPr lang="pt-BR" sz="1800" dirty="0"/>
              <a:t>). Também requer que o código-fonte esteja disponível ao redistribuir.</a:t>
            </a:r>
          </a:p>
          <a:p>
            <a:endParaRPr lang="pt-BR" sz="1800" dirty="0"/>
          </a:p>
          <a:p>
            <a:r>
              <a:rPr lang="pt-BR" sz="1800" b="1" dirty="0"/>
              <a:t>Permissivas:</a:t>
            </a:r>
            <a:r>
              <a:rPr lang="pt-BR" sz="1800" dirty="0"/>
              <a:t> menos restritiva que a </a:t>
            </a:r>
            <a:r>
              <a:rPr lang="pt-BR" sz="1800" dirty="0" err="1"/>
              <a:t>Copyleft</a:t>
            </a:r>
            <a:r>
              <a:rPr lang="pt-BR" sz="1800" dirty="0"/>
              <a:t>, permite o uso e a inclusão em um software proprietário, sem a necessidade de distribuir o código-fonte, desde que respeitem a propriedade do software (como atribuição dos créditos e manutenção do aviso de direitos autorais). Como exemplo, temos as licenças MIT, Licenças BSD e Licenças Apache.</a:t>
            </a:r>
          </a:p>
          <a:p>
            <a:endParaRPr lang="pt-BR" sz="1800" dirty="0"/>
          </a:p>
          <a:p>
            <a:r>
              <a:rPr lang="pt-BR" sz="1800" b="1" dirty="0"/>
              <a:t>Licenças de Assinatura (</a:t>
            </a:r>
            <a:r>
              <a:rPr lang="pt-BR" sz="1800" b="1" dirty="0" err="1"/>
              <a:t>subscription</a:t>
            </a:r>
            <a:r>
              <a:rPr lang="pt-BR" sz="1800" b="1" dirty="0"/>
              <a:t>):</a:t>
            </a:r>
            <a:r>
              <a:rPr lang="pt-BR" sz="1800" dirty="0"/>
              <a:t> tipo de licenciamento comercial, em que os usuários pagam uma taxa recorrente para uso de distribuições Enterprise, que inclui o suporte especializado e atualizações de segurança. Como exemplo, temos as distribuições:</a:t>
            </a:r>
          </a:p>
          <a:p>
            <a:pPr lvl="1"/>
            <a:r>
              <a:rPr lang="pt-BR" sz="1600" dirty="0" err="1"/>
              <a:t>Red</a:t>
            </a:r>
            <a:r>
              <a:rPr lang="pt-BR" sz="1600" dirty="0"/>
              <a:t> </a:t>
            </a:r>
            <a:r>
              <a:rPr lang="pt-BR" sz="1600" dirty="0" err="1"/>
              <a:t>Hat</a:t>
            </a:r>
            <a:r>
              <a:rPr lang="pt-BR" sz="1600" dirty="0"/>
              <a:t> Enterprise Linux (RHEL);</a:t>
            </a:r>
          </a:p>
          <a:p>
            <a:pPr lvl="1"/>
            <a:r>
              <a:rPr lang="pt-BR" sz="1600" dirty="0"/>
              <a:t>SUSE Linux Enterprise Server (SLES).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053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01E5D-458B-B2CD-3534-CA6CF885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Instalar o Sistema Operacional Linux em Ambiente Servidor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0B5A9-CCCD-DBDF-78F8-5DFDDB1B1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8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EA45-38BE-7629-2353-2A85CF87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Linux: Ambiente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A2C1-26C5-62A9-BABB-18AD999D9D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Antes de instalar o GNU/Linux é importante ressaltar que seu uso como servidor (geralmente) não envolve a parte gráfica (pois acessos remotos via SSH (</a:t>
            </a:r>
            <a:r>
              <a:rPr lang="pt-BR" dirty="0" err="1"/>
              <a:t>Secure</a:t>
            </a:r>
            <a:r>
              <a:rPr lang="pt-BR" dirty="0"/>
              <a:t> Shell) são feitos via interface/terminal texto = CLI).</a:t>
            </a:r>
          </a:p>
          <a:p>
            <a:pPr lvl="1"/>
            <a:r>
              <a:rPr lang="pt-BR" dirty="0"/>
              <a:t>CLI (Command </a:t>
            </a:r>
            <a:r>
              <a:rPr lang="pt-BR" dirty="0" err="1"/>
              <a:t>Line</a:t>
            </a:r>
            <a:r>
              <a:rPr lang="pt-BR" dirty="0"/>
              <a:t> Interface).</a:t>
            </a:r>
          </a:p>
          <a:p>
            <a:endParaRPr lang="pt-BR" dirty="0"/>
          </a:p>
          <a:p>
            <a:r>
              <a:rPr lang="pt-BR" dirty="0"/>
              <a:t>As provas de certificação emitidas pela LPI possuem mais de 95% dos conteúdos voltados para CLI.</a:t>
            </a:r>
          </a:p>
        </p:txBody>
      </p:sp>
    </p:spTree>
    <p:extLst>
      <p:ext uri="{BB962C8B-B14F-4D97-AF65-F5344CB8AC3E}">
        <p14:creationId xmlns:p14="http://schemas.microsoft.com/office/powerpoint/2010/main" val="2304059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F5B5-A63B-9EC6-65D1-3D4B2B66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Modos de Utilização (Texto / Gráfico)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F312-7354-0982-7658-BCCEE5148C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Por padrão, o sistema GNU/Linux permite (via console, em frente ao PC) o uso de 8 sessões, sendo:</a:t>
            </a:r>
          </a:p>
          <a:p>
            <a:pPr lvl="1"/>
            <a:r>
              <a:rPr lang="pt-BR" dirty="0"/>
              <a:t>6 sessões em modo texto (</a:t>
            </a:r>
            <a:r>
              <a:rPr lang="pt-BR" dirty="0">
                <a:solidFill>
                  <a:srgbClr val="0070C0"/>
                </a:solidFill>
              </a:rPr>
              <a:t>ALT + F1</a:t>
            </a:r>
            <a:r>
              <a:rPr lang="pt-BR" dirty="0"/>
              <a:t> ao </a:t>
            </a:r>
            <a:r>
              <a:rPr lang="pt-BR" dirty="0">
                <a:solidFill>
                  <a:srgbClr val="0070C0"/>
                </a:solidFill>
              </a:rPr>
              <a:t>F6</a:t>
            </a:r>
            <a:r>
              <a:rPr lang="pt-BR" dirty="0"/>
              <a:t> do teclado);</a:t>
            </a:r>
          </a:p>
          <a:p>
            <a:pPr lvl="1"/>
            <a:r>
              <a:rPr lang="pt-BR" dirty="0"/>
              <a:t>2 sessões em modo gráfico (</a:t>
            </a:r>
            <a:r>
              <a:rPr lang="pt-BR" dirty="0">
                <a:solidFill>
                  <a:srgbClr val="0070C0"/>
                </a:solidFill>
              </a:rPr>
              <a:t>ALT + F7</a:t>
            </a:r>
            <a:r>
              <a:rPr lang="pt-BR" dirty="0"/>
              <a:t>/</a:t>
            </a:r>
            <a:r>
              <a:rPr lang="pt-BR" dirty="0">
                <a:solidFill>
                  <a:srgbClr val="0070C0"/>
                </a:solidFill>
              </a:rPr>
              <a:t>F8</a:t>
            </a:r>
            <a:r>
              <a:rPr lang="pt-BR" dirty="0"/>
              <a:t> do teclado).</a:t>
            </a:r>
          </a:p>
          <a:p>
            <a:pPr lvl="2"/>
            <a:r>
              <a:rPr lang="pt-BR" dirty="0"/>
              <a:t>OBS.: O ambiente gráfico estará disponível somente se tiver sido instalado durante a formatação.</a:t>
            </a:r>
          </a:p>
          <a:p>
            <a:pPr lvl="2"/>
            <a:r>
              <a:rPr lang="pt-BR" dirty="0"/>
              <a:t>OBS.2: Em algumas distribuições, o modo gráfico fica disponível no primeiro terminal (</a:t>
            </a:r>
            <a:r>
              <a:rPr lang="pt-BR" dirty="0">
                <a:solidFill>
                  <a:srgbClr val="0070C0"/>
                </a:solidFill>
              </a:rPr>
              <a:t>ALT + F1</a:t>
            </a:r>
            <a:r>
              <a:rPr lang="pt-BR" dirty="0"/>
              <a:t>).</a:t>
            </a:r>
          </a:p>
          <a:p>
            <a:pPr lvl="2"/>
            <a:r>
              <a:rPr lang="pt-BR" dirty="0"/>
              <a:t>OBS.3: Se estiver no modo gráfico, será necessário pressionar 		</a:t>
            </a:r>
            <a:r>
              <a:rPr lang="pt-BR" dirty="0">
                <a:solidFill>
                  <a:srgbClr val="0070C0"/>
                </a:solidFill>
              </a:rPr>
              <a:t>Ctrl + Alt + F</a:t>
            </a:r>
            <a:r>
              <a:rPr lang="pt-BR" dirty="0">
                <a:solidFill>
                  <a:srgbClr val="FF0000"/>
                </a:solidFill>
              </a:rPr>
              <a:t>?</a:t>
            </a:r>
            <a:r>
              <a:rPr lang="pt-BR" dirty="0"/>
              <a:t> (do </a:t>
            </a:r>
            <a:r>
              <a:rPr lang="pt-BR" dirty="0">
                <a:solidFill>
                  <a:srgbClr val="FF0000"/>
                </a:solidFill>
              </a:rPr>
              <a:t>F1</a:t>
            </a:r>
            <a:r>
              <a:rPr lang="pt-BR" dirty="0"/>
              <a:t> ao </a:t>
            </a:r>
            <a:r>
              <a:rPr lang="pt-BR" dirty="0">
                <a:solidFill>
                  <a:srgbClr val="FF0000"/>
                </a:solidFill>
              </a:rPr>
              <a:t>F6</a:t>
            </a:r>
            <a:r>
              <a:rPr lang="pt-BR" dirty="0"/>
              <a:t>) para alternar para o modo texto (pois no modo gráfico, alguns atalhos são acionados pela combinação </a:t>
            </a:r>
            <a:r>
              <a:rPr lang="pt-BR" dirty="0">
                <a:solidFill>
                  <a:srgbClr val="0070C0"/>
                </a:solidFill>
              </a:rPr>
              <a:t>ALT + F?</a:t>
            </a:r>
            <a:r>
              <a:rPr lang="pt-BR" dirty="0"/>
              <a:t>).</a:t>
            </a:r>
          </a:p>
          <a:p>
            <a:pPr lvl="1"/>
            <a:endParaRPr lang="pt-BR" dirty="0"/>
          </a:p>
          <a:p>
            <a:r>
              <a:rPr lang="pt-BR" dirty="0"/>
              <a:t>Em ambos os casos solicita autenticação (Login/Senha).</a:t>
            </a:r>
          </a:p>
          <a:p>
            <a:pPr lvl="1"/>
            <a:endParaRPr lang="pt-BR" dirty="0"/>
          </a:p>
          <a:p>
            <a:r>
              <a:rPr lang="pt-BR" dirty="0"/>
              <a:t>Em relação ao modo gráfico, existem diversos “Gerenciadores de Janelas” (vide os principais no slide a seguir).</a:t>
            </a:r>
          </a:p>
        </p:txBody>
      </p:sp>
    </p:spTree>
    <p:extLst>
      <p:ext uri="{BB962C8B-B14F-4D97-AF65-F5344CB8AC3E}">
        <p14:creationId xmlns:p14="http://schemas.microsoft.com/office/powerpoint/2010/main" val="290599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8B6D-C679-8EC3-8537-0E6166B1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Gerenciadores de Janelas </a:t>
            </a:r>
            <a:br>
              <a:rPr lang="pt-BR" dirty="0"/>
            </a:br>
            <a:r>
              <a:rPr lang="pt-BR" dirty="0"/>
              <a:t>Interface Gráfica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00B8-D078-B4D8-4074-C75F0D7311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Mais amigáveis, visuais e populares: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lvl="1"/>
            <a:endParaRPr lang="pt-BR" sz="1700" dirty="0"/>
          </a:p>
          <a:p>
            <a:r>
              <a:rPr lang="pt-BR" sz="2000" dirty="0"/>
              <a:t>Mais simples e leves, recomendados em hardwares antigos:</a:t>
            </a:r>
          </a:p>
        </p:txBody>
      </p:sp>
      <p:pic>
        <p:nvPicPr>
          <p:cNvPr id="12" name="Google Shape;231;p36">
            <a:extLst>
              <a:ext uri="{FF2B5EF4-FFF2-40B4-BE49-F238E27FC236}">
                <a16:creationId xmlns:a16="http://schemas.microsoft.com/office/drawing/2014/main" id="{1D32EAA7-3A65-286B-D669-EA1CB49904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3988" y="1893414"/>
            <a:ext cx="3831076" cy="215583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3" name="Google Shape;232;p36">
            <a:extLst>
              <a:ext uri="{FF2B5EF4-FFF2-40B4-BE49-F238E27FC236}">
                <a16:creationId xmlns:a16="http://schemas.microsoft.com/office/drawing/2014/main" id="{5460AD35-9659-FF6E-385C-71B3A201C2B5}"/>
              </a:ext>
            </a:extLst>
          </p:cNvPr>
          <p:cNvSpPr txBox="1"/>
          <p:nvPr/>
        </p:nvSpPr>
        <p:spPr>
          <a:xfrm>
            <a:off x="1476453" y="1567778"/>
            <a:ext cx="2146145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KDE (Plasma)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233;p36">
            <a:extLst>
              <a:ext uri="{FF2B5EF4-FFF2-40B4-BE49-F238E27FC236}">
                <a16:creationId xmlns:a16="http://schemas.microsoft.com/office/drawing/2014/main" id="{01D3CB3A-2E0A-3973-59BB-E911BC4BCE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1975" y="1902716"/>
            <a:ext cx="3801517" cy="215583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5" name="Google Shape;234;p36">
            <a:extLst>
              <a:ext uri="{FF2B5EF4-FFF2-40B4-BE49-F238E27FC236}">
                <a16:creationId xmlns:a16="http://schemas.microsoft.com/office/drawing/2014/main" id="{73D15C38-EEFF-B2D4-A233-A45973BE0734}"/>
              </a:ext>
            </a:extLst>
          </p:cNvPr>
          <p:cNvSpPr txBox="1"/>
          <p:nvPr/>
        </p:nvSpPr>
        <p:spPr>
          <a:xfrm>
            <a:off x="5669660" y="1589656"/>
            <a:ext cx="2146145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GNOME</a:t>
            </a:r>
            <a:endParaRPr/>
          </a:p>
        </p:txBody>
      </p:sp>
      <p:pic>
        <p:nvPicPr>
          <p:cNvPr id="16" name="Google Shape;235;p36">
            <a:extLst>
              <a:ext uri="{FF2B5EF4-FFF2-40B4-BE49-F238E27FC236}">
                <a16:creationId xmlns:a16="http://schemas.microsoft.com/office/drawing/2014/main" id="{003C9C98-29E9-7109-C0C3-DF5B570D52F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7777" y="4669339"/>
            <a:ext cx="3469401" cy="1961514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7" name="Google Shape;236;p36">
            <a:extLst>
              <a:ext uri="{FF2B5EF4-FFF2-40B4-BE49-F238E27FC236}">
                <a16:creationId xmlns:a16="http://schemas.microsoft.com/office/drawing/2014/main" id="{B3A58BB9-B5A2-3A08-16AC-1BB05AD23054}"/>
              </a:ext>
            </a:extLst>
          </p:cNvPr>
          <p:cNvSpPr txBox="1"/>
          <p:nvPr/>
        </p:nvSpPr>
        <p:spPr>
          <a:xfrm>
            <a:off x="430726" y="5443439"/>
            <a:ext cx="936280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XFCE</a:t>
            </a:r>
            <a:endParaRPr/>
          </a:p>
        </p:txBody>
      </p:sp>
      <p:pic>
        <p:nvPicPr>
          <p:cNvPr id="18" name="Google Shape;237;p36">
            <a:extLst>
              <a:ext uri="{FF2B5EF4-FFF2-40B4-BE49-F238E27FC236}">
                <a16:creationId xmlns:a16="http://schemas.microsoft.com/office/drawing/2014/main" id="{E6672614-2351-8C05-0B00-EBD52F361F1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4168" y="4653136"/>
            <a:ext cx="2627554" cy="197902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19" name="Google Shape;238;p36">
            <a:extLst>
              <a:ext uri="{FF2B5EF4-FFF2-40B4-BE49-F238E27FC236}">
                <a16:creationId xmlns:a16="http://schemas.microsoft.com/office/drawing/2014/main" id="{B09ADE17-BB15-BE95-CC86-A980E8C14EFB}"/>
              </a:ext>
            </a:extLst>
          </p:cNvPr>
          <p:cNvSpPr txBox="1"/>
          <p:nvPr/>
        </p:nvSpPr>
        <p:spPr>
          <a:xfrm>
            <a:off x="5219896" y="5443439"/>
            <a:ext cx="936280" cy="426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LXDE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41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Conceitos de Software Livre;</a:t>
            </a:r>
          </a:p>
          <a:p>
            <a:endParaRPr lang="pt-BR" dirty="0"/>
          </a:p>
          <a:p>
            <a:r>
              <a:rPr lang="pt-BR" dirty="0"/>
              <a:t>Dominar os tipos de Licenciamento no Linux, GPL, BSD, Permissivas.</a:t>
            </a:r>
          </a:p>
          <a:p>
            <a:endParaRPr lang="pt-BR" dirty="0"/>
          </a:p>
          <a:p>
            <a:r>
              <a:rPr lang="pt-BR" dirty="0"/>
              <a:t>Instalar o Sistema Operacional Linux em Ambiente Servidor.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123;p20" descr="Two penguins walking on snow&#10;&#10;Description automatically generated">
            <a:extLst>
              <a:ext uri="{FF2B5EF4-FFF2-40B4-BE49-F238E27FC236}">
                <a16:creationId xmlns:a16="http://schemas.microsoft.com/office/drawing/2014/main" id="{19C0B021-F39B-D20C-2E0E-703560CDE8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32892" y="4442420"/>
            <a:ext cx="1878215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DC6D-66F8-57C5-48D4-979032E1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Atividade: Instalando o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F5E6-7F80-5BA5-AEA9-1BA5031BA1B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Atividade: Instalando o Linux</a:t>
            </a:r>
          </a:p>
          <a:p>
            <a:pPr lvl="1"/>
            <a:r>
              <a:rPr lang="pt-BR" dirty="0"/>
              <a:t>OBS.: Recomenda-se realizar a atividade em um equipamento pessoal, para praticar nos momentos de estudo fora da faculdade.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Assista o vídeo em que descrevo detalhadamente o passo a passo de criação e instalação de uma VM Debian e faça o processo selecionando as mesmas opções (instalação modo texto e respectivos pacotes).</a:t>
            </a:r>
          </a:p>
          <a:p>
            <a:pPr lvl="2"/>
            <a:r>
              <a:rPr lang="pt-BR" dirty="0">
                <a:hlinkClick r:id="rId2"/>
              </a:rPr>
              <a:t>https://www.youtube.com/watch?v=R3BtYi5jBPA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Aguarde as próximas aulas e atividades para utilizar a VM.</a:t>
            </a:r>
          </a:p>
        </p:txBody>
      </p:sp>
    </p:spTree>
    <p:extLst>
      <p:ext uri="{BB962C8B-B14F-4D97-AF65-F5344CB8AC3E}">
        <p14:creationId xmlns:p14="http://schemas.microsoft.com/office/powerpoint/2010/main" val="51018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Distrowatch</a:t>
            </a:r>
            <a:r>
              <a:rPr lang="pt-BR" sz="2400" dirty="0"/>
              <a:t> – </a:t>
            </a:r>
            <a:r>
              <a:rPr lang="pt-BR" sz="2400" dirty="0" err="1"/>
              <a:t>Put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fun</a:t>
            </a:r>
            <a:r>
              <a:rPr lang="pt-BR" sz="2400" dirty="0"/>
              <a:t> </a:t>
            </a:r>
            <a:r>
              <a:rPr lang="pt-BR" sz="2400" dirty="0" err="1"/>
              <a:t>back</a:t>
            </a:r>
            <a:r>
              <a:rPr lang="pt-BR" sz="2400" dirty="0"/>
              <a:t> </a:t>
            </a:r>
            <a:r>
              <a:rPr lang="pt-BR" sz="2400" dirty="0" err="1"/>
              <a:t>into</a:t>
            </a:r>
            <a:r>
              <a:rPr lang="pt-BR" sz="2400" dirty="0"/>
              <a:t> </a:t>
            </a:r>
            <a:r>
              <a:rPr lang="pt-BR" sz="2400" dirty="0" err="1"/>
              <a:t>computing</a:t>
            </a:r>
            <a:r>
              <a:rPr lang="pt-BR" sz="2400" dirty="0"/>
              <a:t>. Use Linux, BSD</a:t>
            </a:r>
          </a:p>
          <a:p>
            <a:pPr lvl="1"/>
            <a:r>
              <a:rPr lang="pt-BR" sz="2000" dirty="0">
                <a:hlinkClick r:id="rId2"/>
              </a:rPr>
              <a:t>https://distrowatch.com/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PEREIRA, Guilherme. Slides para aula expositiva. </a:t>
            </a:r>
            <a:r>
              <a:rPr lang="pt-BR" sz="2400" dirty="0" err="1"/>
              <a:t>Udemy</a:t>
            </a:r>
            <a:r>
              <a:rPr lang="pt-BR" sz="2400" dirty="0"/>
              <a:t>.</a:t>
            </a:r>
          </a:p>
          <a:p>
            <a:pPr lvl="1"/>
            <a:r>
              <a:rPr lang="pt-BR" sz="2000" dirty="0">
                <a:hlinkClick r:id="rId3"/>
              </a:rPr>
              <a:t>https://www.udemy.com/course/adm-so-gnulinux/?referralCode=58F8BE46FFB066C7811A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The Linux Kernel </a:t>
            </a:r>
            <a:r>
              <a:rPr lang="pt-BR" sz="2400" dirty="0" err="1"/>
              <a:t>Archieves</a:t>
            </a:r>
            <a:endParaRPr lang="pt-BR" sz="2400" dirty="0"/>
          </a:p>
          <a:p>
            <a:pPr lvl="1"/>
            <a:r>
              <a:rPr lang="pt-BR" sz="2000" dirty="0">
                <a:hlinkClick r:id="rId4"/>
              </a:rPr>
              <a:t>https://www.kernel.org/</a:t>
            </a:r>
            <a:r>
              <a:rPr lang="pt-BR" sz="2000" dirty="0"/>
              <a:t>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11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5C89-B11B-90AD-5185-A3EA4E65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de Software Livre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C8BBC-B642-6408-C719-3BBD24EE82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Sistema/Software Livre (Free Software): Segundo a FSF (Free Software Foundation), um software livre (com licença GPL – General </a:t>
            </a:r>
            <a:r>
              <a:rPr lang="pt-BR" sz="2000" dirty="0" err="1"/>
              <a:t>Public</a:t>
            </a:r>
            <a:r>
              <a:rPr lang="pt-BR" sz="2000" dirty="0"/>
              <a:t> </a:t>
            </a:r>
            <a:r>
              <a:rPr lang="pt-BR" sz="2000" dirty="0" err="1"/>
              <a:t>License</a:t>
            </a:r>
            <a:r>
              <a:rPr lang="pt-BR" sz="2000" dirty="0"/>
              <a:t>) deve atender a 4 requisitos. Sendo:</a:t>
            </a:r>
          </a:p>
          <a:p>
            <a:pPr lvl="1"/>
            <a:r>
              <a:rPr lang="pt-BR" sz="1800" dirty="0"/>
              <a:t>0 – Liberdade de executar o software para qualquer finalidade;</a:t>
            </a:r>
          </a:p>
          <a:p>
            <a:pPr lvl="1"/>
            <a:r>
              <a:rPr lang="pt-BR" sz="1800" dirty="0"/>
              <a:t>1 – Liberdade de estudar e adaptar o software conforme suas necessidades;</a:t>
            </a:r>
          </a:p>
          <a:p>
            <a:pPr lvl="1"/>
            <a:r>
              <a:rPr lang="pt-BR" sz="1800" dirty="0"/>
              <a:t>2 – Liberdade de distribuir cópias do software para ajudar ao próximo;</a:t>
            </a:r>
          </a:p>
          <a:p>
            <a:pPr lvl="1"/>
            <a:r>
              <a:rPr lang="pt-BR" sz="1800" dirty="0"/>
              <a:t>3 – Liberdade de melhorar o software e liberar/disponibilizar as modificações, de modo que toda a comunidade se beneficie.</a:t>
            </a:r>
          </a:p>
          <a:p>
            <a:pPr lvl="1"/>
            <a:endParaRPr lang="pt-BR" sz="1800" dirty="0"/>
          </a:p>
          <a:p>
            <a:r>
              <a:rPr lang="pt-BR" sz="2000" dirty="0"/>
              <a:t>OBS.: Para possibilitar modificações em um Software é necessário ter acesso ao código-fonte. Portanto, “Free Software” (GPL) é diferente de “Freeware”.</a:t>
            </a:r>
          </a:p>
          <a:p>
            <a:pPr lvl="1"/>
            <a:endParaRPr lang="pt-BR" sz="1800" dirty="0"/>
          </a:p>
          <a:p>
            <a:r>
              <a:rPr lang="pt-BR" sz="2000" dirty="0"/>
              <a:t>O GNU/Linux é um Sistema Operacional Livre.</a:t>
            </a:r>
          </a:p>
          <a:p>
            <a:pPr lvl="1"/>
            <a:r>
              <a:rPr lang="pt-BR" sz="1800" dirty="0"/>
              <a:t>Mas o que é um S.O.?</a:t>
            </a:r>
          </a:p>
        </p:txBody>
      </p:sp>
      <p:sp>
        <p:nvSpPr>
          <p:cNvPr id="4" name="Google Shape;130;p21">
            <a:extLst>
              <a:ext uri="{FF2B5EF4-FFF2-40B4-BE49-F238E27FC236}">
                <a16:creationId xmlns:a16="http://schemas.microsoft.com/office/drawing/2014/main" id="{028D61CB-9377-4CD4-BE1F-A5C090BA72C6}"/>
              </a:ext>
            </a:extLst>
          </p:cNvPr>
          <p:cNvSpPr txBox="1"/>
          <p:nvPr/>
        </p:nvSpPr>
        <p:spPr>
          <a:xfrm>
            <a:off x="5436096" y="3259743"/>
            <a:ext cx="14590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pt-BR" sz="1600" b="1" i="0" u="none" strike="noStrike" cap="non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Copyleft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03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4749-C48E-F61F-6A64-A25ADC55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255C-7509-5B0E-4344-533F5E5E3F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Sistema Operacional:</a:t>
            </a:r>
            <a:r>
              <a:rPr lang="pt-BR" sz="2400" dirty="0"/>
              <a:t> Programa que gerencia os recursos disponíveis para o sistema (memória, processador, sistema de arquivos, </a:t>
            </a:r>
            <a:r>
              <a:rPr lang="pt-BR" sz="2400" dirty="0" err="1"/>
              <a:t>etc</a:t>
            </a:r>
            <a:r>
              <a:rPr lang="pt-BR" sz="2400" dirty="0"/>
              <a:t>), sendo a interface entre o Hardware e o usuário. Constituído de Kernel (núcleo) e Aplicativos.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Google Shape;137;p22">
            <a:extLst>
              <a:ext uri="{FF2B5EF4-FFF2-40B4-BE49-F238E27FC236}">
                <a16:creationId xmlns:a16="http://schemas.microsoft.com/office/drawing/2014/main" id="{7F729CDD-56F2-7694-D824-C7DF44C01A2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52493" y="2852936"/>
            <a:ext cx="5639014" cy="3761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99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9366-B09B-FA21-9B32-A8460BA8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001E1-1541-5A4A-D4E1-4C5F8531CA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Kernel</a:t>
            </a:r>
            <a:r>
              <a:rPr lang="pt-BR" dirty="0"/>
              <a:t>: núcleo do sistema operacional, constituído de arquivos escritos em linguagem C e Assembly. Responsável pelo gerenciamento de processos (Software) e recursos computacionais (Hardware).</a:t>
            </a:r>
          </a:p>
          <a:p>
            <a:endParaRPr lang="pt-BR" dirty="0"/>
          </a:p>
          <a:p>
            <a:r>
              <a:rPr lang="pt-BR" b="1" dirty="0"/>
              <a:t>Shell</a:t>
            </a:r>
            <a:r>
              <a:rPr lang="pt-BR" dirty="0"/>
              <a:t>: Interpretador de comandos do Linux. Interface entre o SO e o usuário. Existem diversos tipos de “Shell” (por ser um programa independente do Kernel). </a:t>
            </a:r>
            <a:r>
              <a:rPr lang="pt-BR" dirty="0">
                <a:solidFill>
                  <a:srgbClr val="0070C0"/>
                </a:solidFill>
              </a:rPr>
              <a:t>Possibilita a implementação de uma linguagem de programação com comandos de decisão, controle de fluxo e funções permitindo a execução de “Shell Scripts”. </a:t>
            </a:r>
          </a:p>
          <a:p>
            <a:endParaRPr lang="pt-BR" dirty="0"/>
          </a:p>
          <a:p>
            <a:r>
              <a:rPr lang="pt-BR" dirty="0"/>
              <a:t>Dentre os principais tipos de Shell, temos:</a:t>
            </a:r>
          </a:p>
          <a:p>
            <a:pPr lvl="1"/>
            <a:r>
              <a:rPr lang="pt-BR" dirty="0"/>
              <a:t>SH (Bourne Shell – Primeiro Shell, criado pelo Stephen Bourne, década de 1970);</a:t>
            </a:r>
          </a:p>
          <a:p>
            <a:pPr lvl="1"/>
            <a:r>
              <a:rPr lang="pt-BR" dirty="0"/>
              <a:t>CSH (C Shell – Escrito por Bill </a:t>
            </a:r>
            <a:r>
              <a:rPr lang="pt-BR" dirty="0" err="1"/>
              <a:t>Joy</a:t>
            </a:r>
            <a:r>
              <a:rPr lang="pt-BR" dirty="0"/>
              <a:t> para o BSD [Berkeley Software </a:t>
            </a:r>
            <a:r>
              <a:rPr lang="pt-BR" dirty="0" err="1"/>
              <a:t>Distribution</a:t>
            </a:r>
            <a:r>
              <a:rPr lang="pt-BR" dirty="0"/>
              <a:t>], década de 1980);</a:t>
            </a:r>
          </a:p>
          <a:p>
            <a:pPr lvl="1"/>
            <a:r>
              <a:rPr lang="pt-BR" dirty="0" err="1"/>
              <a:t>Bash</a:t>
            </a:r>
            <a:r>
              <a:rPr lang="pt-BR" dirty="0"/>
              <a:t> (Bourne-Again Shell – Escrito por Brian Fox para o GNU – 10/01/1988).</a:t>
            </a:r>
          </a:p>
          <a:p>
            <a:pPr lvl="2"/>
            <a:r>
              <a:rPr lang="pt-BR" b="1" dirty="0"/>
              <a:t>BASH</a:t>
            </a:r>
            <a:r>
              <a:rPr lang="pt-BR" dirty="0"/>
              <a:t>: Shell padrão nos exames de certificação e utilizado na maioria dos sistemas GNU/Linux.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20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DA0E-66B5-59CE-CDDF-D04D37DF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GNU/Linux – Sobre o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A3F8-4A6E-1363-72E8-186C7D2807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Kernel pode ser modificado por qualquer pessoa, para adicionar recursos ou corrigir vulnerabilidades.</a:t>
            </a:r>
          </a:p>
          <a:p>
            <a:endParaRPr lang="pt-BR" dirty="0"/>
          </a:p>
          <a:p>
            <a:r>
              <a:rPr lang="pt-BR" dirty="0"/>
              <a:t>Novas versões do Kernel são publicadas periodicamente.</a:t>
            </a:r>
          </a:p>
          <a:p>
            <a:pPr lvl="1"/>
            <a:r>
              <a:rPr lang="pt-BR" dirty="0"/>
              <a:t>Acesse: </a:t>
            </a:r>
            <a:r>
              <a:rPr lang="pt-BR" dirty="0">
                <a:hlinkClick r:id="rId2"/>
              </a:rPr>
              <a:t>https://www.kernel.org/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027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F6-AB54-7371-8BF5-474D8C45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 Livres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3993-0A39-4C58-44B7-666BE3CD96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Atualmente, temos diversos sistemas operacionais livres. Podemos citar alguns como exemplo:</a:t>
            </a:r>
          </a:p>
          <a:p>
            <a:pPr lvl="1"/>
            <a:r>
              <a:rPr lang="pt-BR" sz="1600" b="1" dirty="0">
                <a:solidFill>
                  <a:srgbClr val="0070C0"/>
                </a:solidFill>
              </a:rPr>
              <a:t>GNU/Linux </a:t>
            </a:r>
            <a:r>
              <a:rPr lang="pt-BR" sz="1600" dirty="0"/>
              <a:t>(Derivado do MINIX/UNIX, criado por Linus Torvalds em </a:t>
            </a:r>
            <a:r>
              <a:rPr lang="pt-BR" sz="1600" b="1" dirty="0">
                <a:solidFill>
                  <a:srgbClr val="0070C0"/>
                </a:solidFill>
              </a:rPr>
              <a:t>1991</a:t>
            </a:r>
            <a:r>
              <a:rPr lang="pt-BR" sz="1600" dirty="0"/>
              <a:t>).</a:t>
            </a:r>
          </a:p>
          <a:p>
            <a:pPr lvl="1"/>
            <a:r>
              <a:rPr lang="pt-BR" sz="1600" b="1" dirty="0">
                <a:solidFill>
                  <a:srgbClr val="00B050"/>
                </a:solidFill>
              </a:rPr>
              <a:t>Android</a:t>
            </a:r>
            <a:r>
              <a:rPr lang="pt-BR" sz="1600" dirty="0"/>
              <a:t> (Kernel Linux, criado em 2003 pela Android Inc. Plataforma  AMR “Mobile”).</a:t>
            </a:r>
          </a:p>
          <a:p>
            <a:pPr lvl="1"/>
            <a:r>
              <a:rPr lang="pt-BR" sz="1600" b="1" dirty="0">
                <a:solidFill>
                  <a:srgbClr val="FF0000"/>
                </a:solidFill>
              </a:rPr>
              <a:t>FreeBSD</a:t>
            </a:r>
            <a:r>
              <a:rPr lang="pt-BR" sz="1600" dirty="0"/>
              <a:t> (Derivado do BSD – Berkeley Software </a:t>
            </a:r>
            <a:r>
              <a:rPr lang="pt-BR" sz="1600" dirty="0" err="1"/>
              <a:t>Distribution</a:t>
            </a:r>
            <a:r>
              <a:rPr lang="pt-BR" sz="1600" dirty="0"/>
              <a:t> – em </a:t>
            </a:r>
            <a:r>
              <a:rPr lang="pt-BR" sz="1600" b="1" dirty="0">
                <a:solidFill>
                  <a:srgbClr val="FF0000"/>
                </a:solidFill>
              </a:rPr>
              <a:t>1993</a:t>
            </a:r>
            <a:r>
              <a:rPr lang="pt-BR" sz="1600" dirty="0"/>
              <a:t>. UNIX-like).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lvl="1"/>
            <a:r>
              <a:rPr lang="pt-BR" sz="1600" b="1" dirty="0" err="1"/>
              <a:t>Minix</a:t>
            </a:r>
            <a:r>
              <a:rPr lang="pt-BR" sz="1600" dirty="0"/>
              <a:t> (</a:t>
            </a:r>
            <a:r>
              <a:rPr lang="pt-BR" sz="1600" dirty="0" err="1"/>
              <a:t>Micro-kernel</a:t>
            </a:r>
            <a:r>
              <a:rPr lang="pt-BR" sz="1600" dirty="0"/>
              <a:t> UNIX-like, desenvolvido por Andrew S. </a:t>
            </a:r>
            <a:r>
              <a:rPr lang="pt-BR" sz="1600" dirty="0" err="1"/>
              <a:t>Tanenbaum</a:t>
            </a:r>
            <a:r>
              <a:rPr lang="pt-BR" sz="1600" dirty="0"/>
              <a:t> em </a:t>
            </a:r>
            <a:r>
              <a:rPr lang="pt-BR" sz="1600" b="1" dirty="0"/>
              <a:t>1987</a:t>
            </a:r>
            <a:r>
              <a:rPr lang="pt-BR" sz="1600" dirty="0"/>
              <a:t>).</a:t>
            </a:r>
          </a:p>
          <a:p>
            <a:pPr lvl="1"/>
            <a:r>
              <a:rPr lang="pt-BR" sz="1600" b="1" dirty="0" err="1"/>
              <a:t>FreeDOS</a:t>
            </a:r>
            <a:r>
              <a:rPr lang="pt-BR" sz="1600" dirty="0"/>
              <a:t> (Desenvolvido após a MS descontinuar o MS-DOS).</a:t>
            </a:r>
          </a:p>
          <a:p>
            <a:pPr lvl="1"/>
            <a:r>
              <a:rPr lang="pt-BR" sz="1600" b="1" dirty="0" err="1"/>
              <a:t>Haiku</a:t>
            </a:r>
            <a:r>
              <a:rPr lang="pt-BR" sz="1600" dirty="0"/>
              <a:t> (com base no </a:t>
            </a:r>
            <a:r>
              <a:rPr lang="pt-BR" sz="1600" dirty="0" err="1"/>
              <a:t>BeOS</a:t>
            </a:r>
            <a:r>
              <a:rPr lang="pt-BR" sz="1600" dirty="0"/>
              <a:t> – Be </a:t>
            </a:r>
            <a:r>
              <a:rPr lang="pt-BR" sz="1600" dirty="0" err="1"/>
              <a:t>Operating</a:t>
            </a:r>
            <a:r>
              <a:rPr lang="pt-BR" sz="1600" dirty="0"/>
              <a:t> System – Concorrente do Mac OS).</a:t>
            </a:r>
          </a:p>
          <a:p>
            <a:endParaRPr lang="pt-BR" sz="1800" dirty="0"/>
          </a:p>
          <a:p>
            <a:endParaRPr lang="pt-BR" sz="1800" dirty="0"/>
          </a:p>
        </p:txBody>
      </p:sp>
      <p:pic>
        <p:nvPicPr>
          <p:cNvPr id="4" name="Google Shape;156;p25">
            <a:extLst>
              <a:ext uri="{FF2B5EF4-FFF2-40B4-BE49-F238E27FC236}">
                <a16:creationId xmlns:a16="http://schemas.microsoft.com/office/drawing/2014/main" id="{4A0CC708-B94E-0511-CBAD-83C845DF925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19236" y="2852936"/>
            <a:ext cx="1486397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7;p25">
            <a:extLst>
              <a:ext uri="{FF2B5EF4-FFF2-40B4-BE49-F238E27FC236}">
                <a16:creationId xmlns:a16="http://schemas.microsoft.com/office/drawing/2014/main" id="{DB451743-3882-2BFC-48E5-D09BC9DA2D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1201" y="2852936"/>
            <a:ext cx="1283709" cy="128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8;p25">
            <a:extLst>
              <a:ext uri="{FF2B5EF4-FFF2-40B4-BE49-F238E27FC236}">
                <a16:creationId xmlns:a16="http://schemas.microsoft.com/office/drawing/2014/main" id="{EBAFD6D0-0F74-5EA0-2B9D-9F217989704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5883" y="2862543"/>
            <a:ext cx="1700992" cy="127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9;p25">
            <a:extLst>
              <a:ext uri="{FF2B5EF4-FFF2-40B4-BE49-F238E27FC236}">
                <a16:creationId xmlns:a16="http://schemas.microsoft.com/office/drawing/2014/main" id="{D2FABF64-16D5-23D2-30EA-9F2A346CA6E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75673" y="5468055"/>
            <a:ext cx="1091056" cy="85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0;p25">
            <a:extLst>
              <a:ext uri="{FF2B5EF4-FFF2-40B4-BE49-F238E27FC236}">
                <a16:creationId xmlns:a16="http://schemas.microsoft.com/office/drawing/2014/main" id="{2F912B53-A769-6685-AD1B-4F4D7164C2D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90908" y="5475057"/>
            <a:ext cx="3080781" cy="8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25">
            <a:extLst>
              <a:ext uri="{FF2B5EF4-FFF2-40B4-BE49-F238E27FC236}">
                <a16:creationId xmlns:a16="http://schemas.microsoft.com/office/drawing/2014/main" id="{E421BBF1-C0C2-A935-4E49-E8D1872E204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91784" y="5451236"/>
            <a:ext cx="659710" cy="884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0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376F3-708B-04B6-7B1E-EB6E7356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03D5-0F40-C1AA-E35D-A0EBE345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Linux_Distribution_Timeline</a:t>
            </a:r>
            <a:endParaRPr lang="pt-BR" dirty="0"/>
          </a:p>
        </p:txBody>
      </p:sp>
      <p:pic>
        <p:nvPicPr>
          <p:cNvPr id="4" name="Google Shape;156;p25">
            <a:extLst>
              <a:ext uri="{FF2B5EF4-FFF2-40B4-BE49-F238E27FC236}">
                <a16:creationId xmlns:a16="http://schemas.microsoft.com/office/drawing/2014/main" id="{2B60FFC1-B27B-298D-B7AD-CE1A35000A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80650" y="1331161"/>
            <a:ext cx="1486397" cy="1288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7;p25">
            <a:extLst>
              <a:ext uri="{FF2B5EF4-FFF2-40B4-BE49-F238E27FC236}">
                <a16:creationId xmlns:a16="http://schemas.microsoft.com/office/drawing/2014/main" id="{02AB9689-8251-B4BC-BF21-78764A9C33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615" y="1331161"/>
            <a:ext cx="1283709" cy="128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8;p25">
            <a:extLst>
              <a:ext uri="{FF2B5EF4-FFF2-40B4-BE49-F238E27FC236}">
                <a16:creationId xmlns:a16="http://schemas.microsoft.com/office/drawing/2014/main" id="{EEBB9FD6-9C27-3AD8-FFFC-FCA3905FDD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297" y="1340768"/>
            <a:ext cx="1700992" cy="1274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9;p25">
            <a:extLst>
              <a:ext uri="{FF2B5EF4-FFF2-40B4-BE49-F238E27FC236}">
                <a16:creationId xmlns:a16="http://schemas.microsoft.com/office/drawing/2014/main" id="{5EBD8A6F-B57E-E8BA-99C4-0D500C5E118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16216" y="1547761"/>
            <a:ext cx="1091056" cy="850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p25">
            <a:extLst>
              <a:ext uri="{FF2B5EF4-FFF2-40B4-BE49-F238E27FC236}">
                <a16:creationId xmlns:a16="http://schemas.microsoft.com/office/drawing/2014/main" id="{18197BB3-F9A3-5ADC-F8EA-D4EBEF64357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00392" y="1514122"/>
            <a:ext cx="659710" cy="884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94395E1-5B94-C15A-6938-5AA8B5E531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2772026"/>
            <a:ext cx="4931676" cy="337541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F42A23-7683-C303-B36F-8F27FED80E9C}"/>
              </a:ext>
            </a:extLst>
          </p:cNvPr>
          <p:cNvSpPr txBox="1"/>
          <p:nvPr/>
        </p:nvSpPr>
        <p:spPr>
          <a:xfrm>
            <a:off x="611560" y="6315846"/>
            <a:ext cx="8676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</a:t>
            </a:r>
            <a:r>
              <a:rPr lang="pt-BR" dirty="0" err="1"/>
              <a:t>upload.wikimedia.org</a:t>
            </a:r>
            <a:r>
              <a:rPr lang="pt-BR" dirty="0"/>
              <a:t>/</a:t>
            </a:r>
            <a:r>
              <a:rPr lang="pt-BR" dirty="0" err="1"/>
              <a:t>wikipedia</a:t>
            </a:r>
            <a:r>
              <a:rPr lang="pt-BR" dirty="0"/>
              <a:t>/</a:t>
            </a:r>
            <a:r>
              <a:rPr lang="pt-BR" dirty="0" err="1"/>
              <a:t>commons</a:t>
            </a:r>
            <a:r>
              <a:rPr lang="pt-BR" dirty="0"/>
              <a:t>/1/1b/</a:t>
            </a:r>
            <a:r>
              <a:rPr lang="pt-BR" dirty="0" err="1"/>
              <a:t>Linux_Distribution_Timeline.svg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9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Dominar os tipos de Licenciamento no Linux, GPL, BSD, Permissivas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Mas antes de entender de licenciamento, vamos conhecer a história que antecede tudo isso!</a:t>
            </a:r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3849</TotalTime>
  <Words>1781</Words>
  <Application>Microsoft Macintosh PowerPoint</Application>
  <PresentationFormat>Apresentação na tela (4:3)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 3</vt:lpstr>
      <vt:lpstr>Origem</vt:lpstr>
      <vt:lpstr>Software Livre e Licenciamento</vt:lpstr>
      <vt:lpstr>Tópico do Slide</vt:lpstr>
      <vt:lpstr>Conceitos de Software Livre</vt:lpstr>
      <vt:lpstr>Conceitos</vt:lpstr>
      <vt:lpstr>Conceitos</vt:lpstr>
      <vt:lpstr>GNU/Linux – Sobre o Kernel</vt:lpstr>
      <vt:lpstr>Sistemas Operacionais Livres</vt:lpstr>
      <vt:lpstr>Linux_Distribution_Timeline</vt:lpstr>
      <vt:lpstr>Dominar os tipos de Licenciamento no Linux, GPL, BSD, Permissivas</vt:lpstr>
      <vt:lpstr>Histórico GNU/Linux</vt:lpstr>
      <vt:lpstr>Histórico GNU/Linux</vt:lpstr>
      <vt:lpstr>Histórico GNU/Linux</vt:lpstr>
      <vt:lpstr>Histórico GNU/Linux</vt:lpstr>
      <vt:lpstr>Movimento / Projeto GNU</vt:lpstr>
      <vt:lpstr>Tipos de Licenciamento</vt:lpstr>
      <vt:lpstr>Instalar o Sistema Operacional Linux em Ambiente Servidor</vt:lpstr>
      <vt:lpstr>Linux: Ambiente Servidor</vt:lpstr>
      <vt:lpstr>Modos de Utilização (Texto / Gráfico)</vt:lpstr>
      <vt:lpstr>Gerenciadores de Janelas  Interface Gráfica</vt:lpstr>
      <vt:lpstr>Atividade: Instalando o Linux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Antonio Figueiredo</cp:lastModifiedBy>
  <cp:revision>19</cp:revision>
  <dcterms:created xsi:type="dcterms:W3CDTF">2012-01-22T15:35:55Z</dcterms:created>
  <dcterms:modified xsi:type="dcterms:W3CDTF">2025-09-25T14:31:03Z</dcterms:modified>
</cp:coreProperties>
</file>