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5" r:id="rId3"/>
    <p:sldId id="283" r:id="rId4"/>
    <p:sldId id="284" r:id="rId5"/>
    <p:sldId id="285" r:id="rId6"/>
    <p:sldId id="286" r:id="rId7"/>
    <p:sldId id="287" r:id="rId8"/>
    <p:sldId id="276" r:id="rId9"/>
    <p:sldId id="288" r:id="rId10"/>
    <p:sldId id="289" r:id="rId11"/>
    <p:sldId id="279" r:id="rId12"/>
    <p:sldId id="277" r:id="rId13"/>
    <p:sldId id="290" r:id="rId14"/>
    <p:sldId id="291" r:id="rId15"/>
    <p:sldId id="292" r:id="rId16"/>
    <p:sldId id="293" r:id="rId17"/>
    <p:sldId id="295" r:id="rId18"/>
    <p:sldId id="278" r:id="rId19"/>
    <p:sldId id="282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789040"/>
            <a:ext cx="6858000" cy="108776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2" name="Google Shape;109;p13">
            <a:extLst>
              <a:ext uri="{FF2B5EF4-FFF2-40B4-BE49-F238E27FC236}">
                <a16:creationId xmlns:a16="http://schemas.microsoft.com/office/drawing/2014/main" id="{4A7E59BB-0694-EAF4-704F-480C7069402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971600" y="573297"/>
            <a:ext cx="2344082" cy="630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7" name="Google Shape;30;p3">
            <a:extLst>
              <a:ext uri="{FF2B5EF4-FFF2-40B4-BE49-F238E27FC236}">
                <a16:creationId xmlns:a16="http://schemas.microsoft.com/office/drawing/2014/main" id="{66F3051C-CCAF-2E3B-2407-FF1497E00159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 dirty="0"/>
              <a:t>Clique para editar os estilos do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pic>
        <p:nvPicPr>
          <p:cNvPr id="3" name="Google Shape;30;p3">
            <a:extLst>
              <a:ext uri="{FF2B5EF4-FFF2-40B4-BE49-F238E27FC236}">
                <a16:creationId xmlns:a16="http://schemas.microsoft.com/office/drawing/2014/main" id="{E8099970-C878-B4FB-2937-ED3700D74056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0453" y="2971801"/>
            <a:ext cx="6772446" cy="1066800"/>
          </a:xfrm>
        </p:spPr>
        <p:txBody>
          <a:bodyPr anchor="t" anchorCtr="0"/>
          <a:lstStyle>
            <a:lvl1pPr algn="ctr">
              <a:buNone/>
              <a:defRPr sz="3200" b="0" cap="none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81099" y="4267199"/>
            <a:ext cx="6781800" cy="1143000"/>
          </a:xfrm>
        </p:spPr>
        <p:txBody>
          <a:bodyPr anchor="t" anchorCtr="0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0" name="Google Shape;17;p2" descr="Resultado de imagem para lets rock the future fiap">
            <a:extLst>
              <a:ext uri="{FF2B5EF4-FFF2-40B4-BE49-F238E27FC236}">
                <a16:creationId xmlns:a16="http://schemas.microsoft.com/office/drawing/2014/main" id="{BC1C9607-B82C-4ABD-B295-C4C6A17DE52E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586633" y="357051"/>
            <a:ext cx="1970734" cy="2008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30;p3">
            <a:extLst>
              <a:ext uri="{FF2B5EF4-FFF2-40B4-BE49-F238E27FC236}">
                <a16:creationId xmlns:a16="http://schemas.microsoft.com/office/drawing/2014/main" id="{6AF3A560-5CBB-348C-78E8-03528449C41C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973274" y="5721582"/>
            <a:ext cx="1197451" cy="322115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pic>
        <p:nvPicPr>
          <p:cNvPr id="3" name="Google Shape;30;p3">
            <a:extLst>
              <a:ext uri="{FF2B5EF4-FFF2-40B4-BE49-F238E27FC236}">
                <a16:creationId xmlns:a16="http://schemas.microsoft.com/office/drawing/2014/main" id="{1DC885AE-A7AF-3980-DE70-0067409EA322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dirty="0"/>
              <a:t>Clique para editar o estilo do título mestre</a:t>
            </a:r>
            <a:endParaRPr kumimoji="0"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dirty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pic>
        <p:nvPicPr>
          <p:cNvPr id="5" name="Google Shape;30;p3">
            <a:extLst>
              <a:ext uri="{FF2B5EF4-FFF2-40B4-BE49-F238E27FC236}">
                <a16:creationId xmlns:a16="http://schemas.microsoft.com/office/drawing/2014/main" id="{7ECFB986-4BB2-F9D8-5E90-FEF3DF381226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7" name="Google Shape;30;p3">
            <a:extLst>
              <a:ext uri="{FF2B5EF4-FFF2-40B4-BE49-F238E27FC236}">
                <a16:creationId xmlns:a16="http://schemas.microsoft.com/office/drawing/2014/main" id="{45A53097-D73F-D424-DE02-A5A64AFEBA89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7" name="Google Shape;30;p3">
            <a:extLst>
              <a:ext uri="{FF2B5EF4-FFF2-40B4-BE49-F238E27FC236}">
                <a16:creationId xmlns:a16="http://schemas.microsoft.com/office/drawing/2014/main" id="{B90DDE7E-3BCD-D79D-B077-2438B13CCD99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Google Shape;30;p3">
            <a:extLst>
              <a:ext uri="{FF2B5EF4-FFF2-40B4-BE49-F238E27FC236}">
                <a16:creationId xmlns:a16="http://schemas.microsoft.com/office/drawing/2014/main" id="{3F41D69D-B674-EEED-B9B6-06C0A9C08D95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Arial" panose="020B0604020202020204" pitchFamily="34" charset="0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Arial" panose="020B0604020202020204" pitchFamily="34" charset="0"/>
        <a:buChar char="•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Arial" panose="020B0604020202020204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Arial" panose="020B0604020202020204" pitchFamily="34" charset="0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Arial" panose="020B0604020202020204" pitchFamily="34" charset="0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iafoca.org/" TargetMode="External"/><Relationship Id="rId2" Type="http://schemas.openxmlformats.org/officeDocument/2006/relationships/hyperlink" Target="https://www.udemy.com/course/adm-so-gnulinux/?referralCode=58F8BE46FFB066C7811A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19200" y="3717032"/>
            <a:ext cx="6858000" cy="630560"/>
          </a:xfrm>
        </p:spPr>
        <p:txBody>
          <a:bodyPr>
            <a:normAutofit/>
          </a:bodyPr>
          <a:lstStyle/>
          <a:p>
            <a:r>
              <a:rPr lang="en-US" dirty="0"/>
              <a:t>#</a:t>
            </a:r>
            <a:r>
              <a:rPr lang="pt-BR" dirty="0"/>
              <a:t> CLI (Linha de Comando – pt.1)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Guilherme Rodrigues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187624" y="4407768"/>
            <a:ext cx="6858000" cy="5334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Linux Services </a:t>
            </a:r>
            <a:r>
              <a:rPr kumimoji="0" lang="pt-BR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Applications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FIAP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10928-ADEF-C952-E0D7-1320E0974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de orientação e ajuda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F51FB-0C66-781C-636D-5496DCEEEC0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000" dirty="0" err="1"/>
              <a:t>man</a:t>
            </a:r>
            <a:r>
              <a:rPr lang="pt-BR" sz="2000" dirty="0"/>
              <a:t> </a:t>
            </a:r>
            <a:r>
              <a:rPr lang="pt-BR" sz="2000" dirty="0">
                <a:sym typeface="Wingdings" panose="05000000000000000000" pitchFamily="2" charset="2"/>
              </a:rPr>
              <a:t></a:t>
            </a:r>
            <a:r>
              <a:rPr lang="pt-BR" sz="2000" dirty="0"/>
              <a:t> Exibe um manual sobre um comando desejado.</a:t>
            </a:r>
          </a:p>
          <a:p>
            <a:pPr lvl="1"/>
            <a:r>
              <a:rPr lang="pt-BR" sz="1800" dirty="0" err="1"/>
              <a:t>man</a:t>
            </a:r>
            <a:r>
              <a:rPr lang="pt-BR" sz="1800" dirty="0"/>
              <a:t>  [comando]</a:t>
            </a:r>
          </a:p>
          <a:p>
            <a:pPr lvl="1"/>
            <a:r>
              <a:rPr lang="pt-BR" sz="1800" dirty="0"/>
              <a:t>Ex.: </a:t>
            </a:r>
            <a:r>
              <a:rPr lang="pt-BR" sz="1800" dirty="0" err="1">
                <a:solidFill>
                  <a:srgbClr val="0070C0"/>
                </a:solidFill>
              </a:rPr>
              <a:t>man</a:t>
            </a:r>
            <a:r>
              <a:rPr lang="pt-BR" sz="1800" dirty="0">
                <a:solidFill>
                  <a:srgbClr val="0070C0"/>
                </a:solidFill>
              </a:rPr>
              <a:t>  </a:t>
            </a:r>
            <a:r>
              <a:rPr lang="pt-BR" sz="1800" dirty="0" err="1">
                <a:solidFill>
                  <a:srgbClr val="0070C0"/>
                </a:solidFill>
              </a:rPr>
              <a:t>ls</a:t>
            </a:r>
            <a:endParaRPr lang="pt-BR" sz="1800" dirty="0">
              <a:solidFill>
                <a:srgbClr val="0070C0"/>
              </a:solidFill>
            </a:endParaRPr>
          </a:p>
          <a:p>
            <a:pPr lvl="2"/>
            <a:r>
              <a:rPr lang="pt-BR" sz="1600" dirty="0"/>
              <a:t>OBS.: Para sair do manual, pressione a tecla “q”.</a:t>
            </a:r>
          </a:p>
          <a:p>
            <a:endParaRPr lang="pt-BR" sz="2000" dirty="0"/>
          </a:p>
          <a:p>
            <a:r>
              <a:rPr lang="pt-BR" sz="2000" dirty="0"/>
              <a:t>OBS.: Além do comando “</a:t>
            </a:r>
            <a:r>
              <a:rPr lang="pt-BR" sz="2000" dirty="0" err="1"/>
              <a:t>man</a:t>
            </a:r>
            <a:r>
              <a:rPr lang="pt-BR" sz="2000" dirty="0"/>
              <a:t>”, podemos utilizar o parâmetro “--help” para a grande maioria dos comandos disponíveis no Shell BASH.</a:t>
            </a:r>
          </a:p>
          <a:p>
            <a:pPr lvl="1"/>
            <a:r>
              <a:rPr lang="pt-BR" sz="1800" dirty="0"/>
              <a:t>Ex.: </a:t>
            </a:r>
            <a:r>
              <a:rPr lang="pt-BR" sz="1800" dirty="0" err="1">
                <a:solidFill>
                  <a:srgbClr val="0070C0"/>
                </a:solidFill>
              </a:rPr>
              <a:t>ls</a:t>
            </a:r>
            <a:r>
              <a:rPr lang="pt-BR" sz="1800" dirty="0">
                <a:solidFill>
                  <a:srgbClr val="0070C0"/>
                </a:solidFill>
              </a:rPr>
              <a:t>  --help</a:t>
            </a:r>
          </a:p>
          <a:p>
            <a:pPr lvl="1"/>
            <a:r>
              <a:rPr lang="pt-BR" sz="1800" dirty="0"/>
              <a:t>Ex.: </a:t>
            </a:r>
            <a:r>
              <a:rPr lang="pt-BR" sz="1800" dirty="0">
                <a:solidFill>
                  <a:srgbClr val="0070C0"/>
                </a:solidFill>
              </a:rPr>
              <a:t>date  --help</a:t>
            </a:r>
          </a:p>
          <a:p>
            <a:endParaRPr lang="pt-BR" sz="2000" dirty="0"/>
          </a:p>
          <a:p>
            <a:r>
              <a:rPr lang="pt-BR" sz="2000" dirty="0"/>
              <a:t>OBS.2: Também temos o comando “</a:t>
            </a:r>
            <a:r>
              <a:rPr lang="pt-BR" sz="2000" dirty="0" err="1"/>
              <a:t>info</a:t>
            </a:r>
            <a:r>
              <a:rPr lang="pt-BR" sz="2000" dirty="0"/>
              <a:t>” (algumas </a:t>
            </a:r>
            <a:r>
              <a:rPr lang="pt-BR" sz="2000" i="1" dirty="0" err="1"/>
              <a:t>distros</a:t>
            </a:r>
            <a:r>
              <a:rPr lang="pt-BR" sz="2000" dirty="0"/>
              <a:t>), semelhante ao “</a:t>
            </a:r>
            <a:r>
              <a:rPr lang="pt-BR" sz="2000" dirty="0" err="1"/>
              <a:t>man</a:t>
            </a:r>
            <a:r>
              <a:rPr lang="pt-BR" sz="2000" dirty="0"/>
              <a:t>”.</a:t>
            </a:r>
          </a:p>
          <a:p>
            <a:pPr lvl="1"/>
            <a:r>
              <a:rPr lang="pt-BR" sz="1800" dirty="0"/>
              <a:t>Ex.: </a:t>
            </a:r>
            <a:r>
              <a:rPr lang="pt-BR" sz="1800" dirty="0" err="1">
                <a:solidFill>
                  <a:srgbClr val="0070C0"/>
                </a:solidFill>
              </a:rPr>
              <a:t>info</a:t>
            </a:r>
            <a:r>
              <a:rPr lang="pt-BR" sz="1800" dirty="0">
                <a:solidFill>
                  <a:srgbClr val="0070C0"/>
                </a:solidFill>
              </a:rPr>
              <a:t>  </a:t>
            </a:r>
            <a:r>
              <a:rPr lang="pt-BR" sz="1800" dirty="0" err="1">
                <a:solidFill>
                  <a:srgbClr val="0070C0"/>
                </a:solidFill>
              </a:rPr>
              <a:t>ls</a:t>
            </a:r>
            <a:endParaRPr lang="pt-BR" sz="1800" dirty="0">
              <a:solidFill>
                <a:srgbClr val="0070C0"/>
              </a:solidFill>
            </a:endParaRPr>
          </a:p>
          <a:p>
            <a:pPr lvl="2"/>
            <a:r>
              <a:rPr lang="pt-BR" sz="1600" dirty="0"/>
              <a:t>OBS.: Para sair do manual, pressione a tecla “q”.</a:t>
            </a:r>
          </a:p>
        </p:txBody>
      </p:sp>
    </p:spTree>
    <p:extLst>
      <p:ext uri="{BB962C8B-B14F-4D97-AF65-F5344CB8AC3E}">
        <p14:creationId xmlns:p14="http://schemas.microsoft.com/office/powerpoint/2010/main" val="776059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D18FF-D646-30D7-FA26-9842EA815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de orientação e ajuda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45BCF-8C33-9E63-CC9E-01E19F9CD6D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cal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Exibe o calendário de um mês/ano desejado;</a:t>
            </a:r>
          </a:p>
          <a:p>
            <a:pPr lvl="1"/>
            <a:r>
              <a:rPr lang="pt-BR" dirty="0"/>
              <a:t>Ex.: </a:t>
            </a:r>
            <a:r>
              <a:rPr lang="pt-BR" dirty="0">
                <a:solidFill>
                  <a:srgbClr val="0070C0"/>
                </a:solidFill>
              </a:rPr>
              <a:t>cal  2020</a:t>
            </a:r>
          </a:p>
          <a:p>
            <a:pPr lvl="1"/>
            <a:r>
              <a:rPr lang="pt-BR" dirty="0"/>
              <a:t>Ex.: cal  &lt;mês&gt;  &lt;ano&gt;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</a:t>
            </a:r>
            <a:r>
              <a:rPr lang="pt-BR" dirty="0">
                <a:solidFill>
                  <a:srgbClr val="0070C0"/>
                </a:solidFill>
              </a:rPr>
              <a:t>cal  5  2021</a:t>
            </a:r>
          </a:p>
          <a:p>
            <a:endParaRPr lang="pt-BR" dirty="0"/>
          </a:p>
          <a:p>
            <a:r>
              <a:rPr lang="pt-BR" dirty="0"/>
              <a:t>date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Exibe ou altera a data/hora do sistema.</a:t>
            </a:r>
          </a:p>
          <a:p>
            <a:pPr lvl="1"/>
            <a:r>
              <a:rPr lang="pt-BR" dirty="0"/>
              <a:t>Ex.: </a:t>
            </a:r>
            <a:r>
              <a:rPr lang="pt-BR" dirty="0">
                <a:solidFill>
                  <a:srgbClr val="0070C0"/>
                </a:solidFill>
              </a:rPr>
              <a:t>date</a:t>
            </a:r>
            <a:r>
              <a:rPr lang="pt-BR" dirty="0"/>
              <a:t> (exibe a data e hora)</a:t>
            </a:r>
          </a:p>
          <a:p>
            <a:pPr lvl="1"/>
            <a:r>
              <a:rPr lang="pt-BR" dirty="0" err="1"/>
              <a:t>Ex</a:t>
            </a:r>
            <a:r>
              <a:rPr lang="pt-BR" dirty="0"/>
              <a:t>: </a:t>
            </a:r>
            <a:r>
              <a:rPr lang="pt-BR" dirty="0">
                <a:solidFill>
                  <a:srgbClr val="0070C0"/>
                </a:solidFill>
              </a:rPr>
              <a:t>date  013023592024</a:t>
            </a:r>
          </a:p>
          <a:p>
            <a:pPr lvl="2"/>
            <a:r>
              <a:rPr lang="pt-BR" dirty="0"/>
              <a:t>O Comando acima altera a data e hora;</a:t>
            </a:r>
          </a:p>
          <a:p>
            <a:pPr lvl="2"/>
            <a:r>
              <a:rPr lang="pt-BR" dirty="0"/>
              <a:t>Sintaxe para alterar a data/hora:  </a:t>
            </a:r>
            <a:r>
              <a:rPr lang="pt-BR" dirty="0">
                <a:solidFill>
                  <a:srgbClr val="0070C0"/>
                </a:solidFill>
              </a:rPr>
              <a:t>date &lt;mês&gt;&lt;dia&gt;&lt;hora&gt;&lt;ano&gt;</a:t>
            </a:r>
          </a:p>
          <a:p>
            <a:endParaRPr lang="pt-BR" dirty="0"/>
          </a:p>
          <a:p>
            <a:r>
              <a:rPr lang="pt-BR" dirty="0" err="1"/>
              <a:t>clear</a:t>
            </a:r>
            <a:r>
              <a:rPr lang="pt-BR" dirty="0"/>
              <a:t> ou [CTRL + L]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Limpa a tela;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4627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59EC-3BBB-AFEA-CA9D-1A985E16B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de navegação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11DBC-F0BA-ADCD-294B-2BE2EE09119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err="1"/>
              <a:t>ls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Lista o conteúdo de um diretório:</a:t>
            </a:r>
          </a:p>
          <a:p>
            <a:pPr lvl="1"/>
            <a:r>
              <a:rPr lang="pt-BR" dirty="0"/>
              <a:t>Sintaxe: </a:t>
            </a:r>
            <a:r>
              <a:rPr lang="pt-BR" dirty="0" err="1">
                <a:solidFill>
                  <a:srgbClr val="0070C0"/>
                </a:solidFill>
              </a:rPr>
              <a:t>ls</a:t>
            </a:r>
            <a:r>
              <a:rPr lang="pt-BR" dirty="0">
                <a:solidFill>
                  <a:srgbClr val="0070C0"/>
                </a:solidFill>
              </a:rPr>
              <a:t>  &lt;opção&gt;  &lt;argumento/caminho&gt;</a:t>
            </a:r>
          </a:p>
          <a:p>
            <a:pPr lvl="2"/>
            <a:r>
              <a:rPr lang="pt-BR" dirty="0"/>
              <a:t>Ex.: </a:t>
            </a:r>
            <a:r>
              <a:rPr lang="pt-BR" dirty="0" err="1">
                <a:solidFill>
                  <a:srgbClr val="0070C0"/>
                </a:solidFill>
              </a:rPr>
              <a:t>ls</a:t>
            </a:r>
            <a:r>
              <a:rPr lang="pt-BR" dirty="0">
                <a:solidFill>
                  <a:srgbClr val="0070C0"/>
                </a:solidFill>
              </a:rPr>
              <a:t>  /root </a:t>
            </a:r>
            <a:r>
              <a:rPr lang="pt-BR" dirty="0"/>
              <a:t>	(Exibe o conteúdo do diretório /root)</a:t>
            </a:r>
          </a:p>
          <a:p>
            <a:pPr lvl="2"/>
            <a:r>
              <a:rPr lang="pt-BR" dirty="0"/>
              <a:t>Ex.: </a:t>
            </a:r>
            <a:r>
              <a:rPr lang="pt-BR" dirty="0" err="1">
                <a:solidFill>
                  <a:srgbClr val="0070C0"/>
                </a:solidFill>
              </a:rPr>
              <a:t>ls</a:t>
            </a:r>
            <a:r>
              <a:rPr lang="pt-BR" dirty="0">
                <a:solidFill>
                  <a:srgbClr val="0070C0"/>
                </a:solidFill>
              </a:rPr>
              <a:t>  -l</a:t>
            </a:r>
            <a:r>
              <a:rPr lang="pt-BR" dirty="0"/>
              <a:t> 		(Exibe o conteúdo de um determinado diretório e os 			atributos de cada objeto).</a:t>
            </a:r>
          </a:p>
          <a:p>
            <a:endParaRPr lang="pt-BR" dirty="0"/>
          </a:p>
          <a:p>
            <a:r>
              <a:rPr lang="pt-BR" dirty="0" err="1"/>
              <a:t>cd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Possibilita alternar entre diretórios:</a:t>
            </a:r>
          </a:p>
          <a:p>
            <a:pPr lvl="1"/>
            <a:r>
              <a:rPr lang="pt-BR" dirty="0"/>
              <a:t>Sintaxe: </a:t>
            </a:r>
            <a:r>
              <a:rPr lang="pt-BR" dirty="0" err="1">
                <a:solidFill>
                  <a:srgbClr val="0070C0"/>
                </a:solidFill>
              </a:rPr>
              <a:t>cd</a:t>
            </a:r>
            <a:r>
              <a:rPr lang="pt-BR" dirty="0">
                <a:solidFill>
                  <a:srgbClr val="0070C0"/>
                </a:solidFill>
              </a:rPr>
              <a:t>  [</a:t>
            </a:r>
            <a:r>
              <a:rPr lang="pt-BR" dirty="0" err="1">
                <a:solidFill>
                  <a:srgbClr val="0070C0"/>
                </a:solidFill>
              </a:rPr>
              <a:t>diretório_desejado</a:t>
            </a:r>
            <a:r>
              <a:rPr lang="pt-BR" dirty="0">
                <a:solidFill>
                  <a:srgbClr val="0070C0"/>
                </a:solidFill>
              </a:rPr>
              <a:t>]</a:t>
            </a:r>
          </a:p>
          <a:p>
            <a:pPr lvl="2"/>
            <a:r>
              <a:rPr lang="pt-BR" dirty="0"/>
              <a:t>Ex.: </a:t>
            </a:r>
            <a:r>
              <a:rPr lang="pt-BR" dirty="0" err="1">
                <a:solidFill>
                  <a:srgbClr val="0070C0"/>
                </a:solidFill>
              </a:rPr>
              <a:t>cd</a:t>
            </a:r>
            <a:r>
              <a:rPr lang="pt-BR" dirty="0">
                <a:solidFill>
                  <a:srgbClr val="0070C0"/>
                </a:solidFill>
              </a:rPr>
              <a:t>  /var/log/ </a:t>
            </a:r>
            <a:r>
              <a:rPr lang="pt-BR" dirty="0"/>
              <a:t>	(Acessa o diretório “/var/log”)</a:t>
            </a:r>
          </a:p>
          <a:p>
            <a:pPr lvl="2"/>
            <a:r>
              <a:rPr lang="pt-BR" dirty="0"/>
              <a:t>Ex.: </a:t>
            </a:r>
            <a:r>
              <a:rPr lang="pt-BR" dirty="0" err="1">
                <a:solidFill>
                  <a:srgbClr val="0070C0"/>
                </a:solidFill>
              </a:rPr>
              <a:t>cd</a:t>
            </a:r>
            <a:r>
              <a:rPr lang="pt-BR" dirty="0">
                <a:solidFill>
                  <a:srgbClr val="0070C0"/>
                </a:solidFill>
              </a:rPr>
              <a:t>  .. </a:t>
            </a:r>
            <a:r>
              <a:rPr lang="pt-BR" dirty="0"/>
              <a:t>		(Acessa o diretório que está um nível acima)</a:t>
            </a:r>
          </a:p>
          <a:p>
            <a:endParaRPr lang="pt-BR" dirty="0"/>
          </a:p>
          <a:p>
            <a:r>
              <a:rPr lang="pt-BR" dirty="0" err="1"/>
              <a:t>pwd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Exibe o diretório corrente;</a:t>
            </a:r>
          </a:p>
          <a:p>
            <a:pPr lvl="1"/>
            <a:r>
              <a:rPr lang="pt-BR" dirty="0"/>
              <a:t>Sintaxe: </a:t>
            </a:r>
            <a:r>
              <a:rPr lang="pt-BR" dirty="0" err="1">
                <a:solidFill>
                  <a:srgbClr val="0070C0"/>
                </a:solidFill>
              </a:rPr>
              <a:t>pwd</a:t>
            </a:r>
            <a:endParaRPr lang="pt-B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852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4D0A2-D8BE-CE17-1715-40B9B81E2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“</a:t>
            </a:r>
            <a:r>
              <a:rPr lang="pt-BR" dirty="0" err="1"/>
              <a:t>ls</a:t>
            </a:r>
            <a:r>
              <a:rPr lang="pt-BR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4AB1F-8E70-B5C3-206A-9A365D97228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O comando “</a:t>
            </a:r>
            <a:r>
              <a:rPr lang="pt-BR" sz="2000" dirty="0" err="1">
                <a:solidFill>
                  <a:srgbClr val="0070C0"/>
                </a:solidFill>
              </a:rPr>
              <a:t>ls</a:t>
            </a:r>
            <a:r>
              <a:rPr lang="pt-BR" sz="2000" dirty="0"/>
              <a:t>” é um comando muito utilizado e sua saída nos mostra informações muito importantes para a administração do sistema.</a:t>
            </a:r>
          </a:p>
          <a:p>
            <a:r>
              <a:rPr lang="pt-BR" sz="2000" dirty="0"/>
              <a:t>Execute o comando “</a:t>
            </a:r>
            <a:r>
              <a:rPr lang="pt-BR" sz="2000" dirty="0" err="1">
                <a:solidFill>
                  <a:srgbClr val="0070C0"/>
                </a:solidFill>
              </a:rPr>
              <a:t>ls</a:t>
            </a:r>
            <a:r>
              <a:rPr lang="pt-BR" sz="2000" dirty="0">
                <a:solidFill>
                  <a:srgbClr val="0070C0"/>
                </a:solidFill>
              </a:rPr>
              <a:t>  -</a:t>
            </a:r>
            <a:r>
              <a:rPr lang="pt-BR" sz="2000" dirty="0" err="1">
                <a:solidFill>
                  <a:srgbClr val="0070C0"/>
                </a:solidFill>
              </a:rPr>
              <a:t>lah</a:t>
            </a:r>
            <a:r>
              <a:rPr lang="pt-BR" sz="2000" dirty="0">
                <a:solidFill>
                  <a:srgbClr val="0070C0"/>
                </a:solidFill>
              </a:rPr>
              <a:t>  /boot/</a:t>
            </a:r>
            <a:r>
              <a:rPr lang="pt-BR" sz="2000" dirty="0"/>
              <a:t>” e analise a saída do comando: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Observe que temos “teoricamente” 7 colunas... Nos próximos slides temos o significado de cada uma delas.</a:t>
            </a:r>
          </a:p>
        </p:txBody>
      </p:sp>
      <p:pic>
        <p:nvPicPr>
          <p:cNvPr id="4" name="Google Shape;194;p31">
            <a:extLst>
              <a:ext uri="{FF2B5EF4-FFF2-40B4-BE49-F238E27FC236}">
                <a16:creationId xmlns:a16="http://schemas.microsoft.com/office/drawing/2014/main" id="{2F327889-E7C6-1322-D9E7-7234FBB559E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8518" y="2553458"/>
            <a:ext cx="8366963" cy="2269243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431071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CD048-B837-E16F-F7DF-AC6F52A5A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“</a:t>
            </a:r>
            <a:r>
              <a:rPr lang="pt-BR" dirty="0" err="1"/>
              <a:t>ls</a:t>
            </a:r>
            <a:r>
              <a:rPr lang="pt-BR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ED7D0-EF3C-0932-6E12-7193288991C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62128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Primeira coluna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Tipo de arquivo e permissões do arquivo.</a:t>
            </a:r>
          </a:p>
          <a:p>
            <a:pPr lvl="1"/>
            <a:r>
              <a:rPr lang="pt-BR" dirty="0"/>
              <a:t>O primeiro caractere determina o tipo do “objeto”:</a:t>
            </a:r>
          </a:p>
          <a:p>
            <a:pPr lvl="2"/>
            <a:r>
              <a:rPr lang="pt-BR" dirty="0"/>
              <a:t>“d” = Diretório;</a:t>
            </a:r>
          </a:p>
          <a:p>
            <a:pPr lvl="2"/>
            <a:r>
              <a:rPr lang="pt-BR" dirty="0"/>
              <a:t>“–” = Arquivo comum;</a:t>
            </a:r>
          </a:p>
          <a:p>
            <a:pPr lvl="2"/>
            <a:r>
              <a:rPr lang="pt-BR" dirty="0"/>
              <a:t>“l” = Link (podemos “compará-lo” ao atalho do ambiente Windows);</a:t>
            </a:r>
          </a:p>
          <a:p>
            <a:pPr lvl="2"/>
            <a:r>
              <a:rPr lang="pt-BR" dirty="0"/>
              <a:t>“b” = Dispositivo de blocos, ou seja, HD, CD-ROM, Pen Drive, entre outros.</a:t>
            </a:r>
          </a:p>
          <a:p>
            <a:pPr lvl="1"/>
            <a:r>
              <a:rPr lang="pt-BR" dirty="0"/>
              <a:t>Os demais caracteres nos mostram as permissões de acesso, sendo:</a:t>
            </a:r>
          </a:p>
          <a:p>
            <a:pPr lvl="2"/>
            <a:r>
              <a:rPr lang="pt-BR" dirty="0"/>
              <a:t>“r” = Leitura (</a:t>
            </a:r>
            <a:r>
              <a:rPr lang="pt-BR" dirty="0" err="1"/>
              <a:t>read</a:t>
            </a:r>
            <a:r>
              <a:rPr lang="pt-BR" dirty="0"/>
              <a:t>);</a:t>
            </a:r>
          </a:p>
          <a:p>
            <a:pPr lvl="2"/>
            <a:r>
              <a:rPr lang="pt-BR" dirty="0"/>
              <a:t>“w” = Escrita (</a:t>
            </a:r>
            <a:r>
              <a:rPr lang="pt-BR" dirty="0" err="1"/>
              <a:t>write</a:t>
            </a:r>
            <a:r>
              <a:rPr lang="pt-BR" dirty="0"/>
              <a:t>);</a:t>
            </a:r>
          </a:p>
          <a:p>
            <a:pPr lvl="2"/>
            <a:r>
              <a:rPr lang="pt-BR" dirty="0"/>
              <a:t>“x” = Execução (</a:t>
            </a:r>
            <a:r>
              <a:rPr lang="pt-BR" dirty="0" err="1"/>
              <a:t>eXecute</a:t>
            </a:r>
            <a:r>
              <a:rPr lang="pt-BR" dirty="0"/>
              <a:t>);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r>
              <a:rPr lang="pt-BR" dirty="0"/>
              <a:t>OBS.: Existem outras letras que serão descritas posteriormente.</a:t>
            </a:r>
          </a:p>
        </p:txBody>
      </p:sp>
      <p:pic>
        <p:nvPicPr>
          <p:cNvPr id="4" name="Google Shape;201;p32">
            <a:extLst>
              <a:ext uri="{FF2B5EF4-FFF2-40B4-BE49-F238E27FC236}">
                <a16:creationId xmlns:a16="http://schemas.microsoft.com/office/drawing/2014/main" id="{710DBB94-3A57-819D-065A-53EB6E1F99E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30212" y="4437112"/>
            <a:ext cx="5683576" cy="1367831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801643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B8196E-CACA-A8B9-C820-D5A356246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6DDD0-FC97-397F-7B38-57A040C1C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“</a:t>
            </a:r>
            <a:r>
              <a:rPr lang="pt-BR" dirty="0" err="1"/>
              <a:t>ls</a:t>
            </a:r>
            <a:r>
              <a:rPr lang="pt-BR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0F42B-77B4-9D7E-611B-CC977C7BC6E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Segunda coluna </a:t>
            </a:r>
            <a:r>
              <a:rPr lang="pt-BR" sz="2400" dirty="0">
                <a:sym typeface="Wingdings" panose="05000000000000000000" pitchFamily="2" charset="2"/>
              </a:rPr>
              <a:t></a:t>
            </a:r>
            <a:r>
              <a:rPr lang="pt-BR" sz="2400" dirty="0"/>
              <a:t> Total de </a:t>
            </a:r>
            <a:r>
              <a:rPr lang="pt-BR" sz="2400" dirty="0" err="1"/>
              <a:t>inodes</a:t>
            </a:r>
            <a:r>
              <a:rPr lang="pt-BR" sz="2400" dirty="0"/>
              <a:t> para o arquivo/objeto.</a:t>
            </a:r>
          </a:p>
          <a:p>
            <a:pPr lvl="1"/>
            <a:r>
              <a:rPr lang="pt-BR" sz="2000" dirty="0"/>
              <a:t>OBS.: Caso seja um arquivo comum, teremos sempre o número 1. Porém, podemos verificar que nos diretórios, este número terá variações, tendo em vista que ele realiza a contagem de quantos subdiretórios existem dentro do diretório listado.</a:t>
            </a:r>
          </a:p>
          <a:p>
            <a:pPr lvl="4"/>
            <a:endParaRPr lang="pt-BR" sz="1400" dirty="0"/>
          </a:p>
          <a:p>
            <a:r>
              <a:rPr lang="pt-BR" sz="2400" dirty="0"/>
              <a:t>Terceira coluna </a:t>
            </a:r>
            <a:r>
              <a:rPr lang="pt-BR" sz="2400" dirty="0">
                <a:sym typeface="Wingdings" panose="05000000000000000000" pitchFamily="2" charset="2"/>
              </a:rPr>
              <a:t></a:t>
            </a:r>
            <a:r>
              <a:rPr lang="pt-BR" sz="2400" dirty="0"/>
              <a:t> Usuário proprietário do arquivo.</a:t>
            </a:r>
          </a:p>
          <a:p>
            <a:pPr lvl="4"/>
            <a:endParaRPr lang="pt-BR" sz="1400" dirty="0"/>
          </a:p>
          <a:p>
            <a:r>
              <a:rPr lang="pt-BR" sz="2400" dirty="0"/>
              <a:t>Quarta coluna </a:t>
            </a:r>
            <a:r>
              <a:rPr lang="pt-BR" sz="2400" dirty="0">
                <a:sym typeface="Wingdings" panose="05000000000000000000" pitchFamily="2" charset="2"/>
              </a:rPr>
              <a:t></a:t>
            </a:r>
            <a:r>
              <a:rPr lang="pt-BR" sz="2400" dirty="0"/>
              <a:t> Grupo proprietário do arquivo.</a:t>
            </a:r>
          </a:p>
        </p:txBody>
      </p:sp>
      <p:pic>
        <p:nvPicPr>
          <p:cNvPr id="4" name="Google Shape;208;p33">
            <a:extLst>
              <a:ext uri="{FF2B5EF4-FFF2-40B4-BE49-F238E27FC236}">
                <a16:creationId xmlns:a16="http://schemas.microsoft.com/office/drawing/2014/main" id="{C02BCDE7-E6B0-8B03-09A9-F86C1CBAF44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50747" y="4457028"/>
            <a:ext cx="5842506" cy="1764676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616700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29D648-E158-AB20-C013-0448E1641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0AAB-A969-8AEE-C19A-3AEE8D5CC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“</a:t>
            </a:r>
            <a:r>
              <a:rPr lang="pt-BR" dirty="0" err="1"/>
              <a:t>ls</a:t>
            </a:r>
            <a:r>
              <a:rPr lang="pt-BR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BF4F7-632F-0AFB-9BC3-A9243B7B2A4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Quinta coluna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Tamanho do arquivo.</a:t>
            </a:r>
          </a:p>
          <a:p>
            <a:pPr lvl="1"/>
            <a:r>
              <a:rPr lang="pt-BR" dirty="0"/>
              <a:t>Observe que no print temos alguns arquivos com o tamanho descrito em KB e outros em MB. O parâmetro “-h” (</a:t>
            </a:r>
            <a:r>
              <a:rPr lang="pt-BR" dirty="0" err="1"/>
              <a:t>human-readable</a:t>
            </a:r>
            <a:r>
              <a:rPr lang="pt-BR" dirty="0"/>
              <a:t>) do “</a:t>
            </a:r>
            <a:r>
              <a:rPr lang="pt-BR" dirty="0" err="1"/>
              <a:t>ls</a:t>
            </a:r>
            <a:r>
              <a:rPr lang="pt-BR" dirty="0"/>
              <a:t>” possibilita esta visualização.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Sexta coluna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Temos informações sobre a data de modificação do arquivo.</a:t>
            </a:r>
          </a:p>
          <a:p>
            <a:pPr lvl="1"/>
            <a:r>
              <a:rPr lang="pt-BR" dirty="0"/>
              <a:t>OBS.: Em algumas distribuições temos variações nesta coluna, em relação ao formato “data/hora” ou na quantidade de informações exibidas.</a:t>
            </a:r>
          </a:p>
          <a:p>
            <a:pPr lvl="3"/>
            <a:endParaRPr lang="pt-BR" dirty="0"/>
          </a:p>
          <a:p>
            <a:r>
              <a:rPr lang="pt-BR" dirty="0"/>
              <a:t>Sétima coluna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O nome do arquivo ou diretório.</a:t>
            </a:r>
          </a:p>
        </p:txBody>
      </p:sp>
      <p:pic>
        <p:nvPicPr>
          <p:cNvPr id="4" name="Google Shape;215;p34">
            <a:extLst>
              <a:ext uri="{FF2B5EF4-FFF2-40B4-BE49-F238E27FC236}">
                <a16:creationId xmlns:a16="http://schemas.microsoft.com/office/drawing/2014/main" id="{26686D3A-B29F-D17C-2DDB-02F5384F1AC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21113"/>
          <a:stretch/>
        </p:blipFill>
        <p:spPr>
          <a:xfrm>
            <a:off x="1120133" y="2492896"/>
            <a:ext cx="6903733" cy="1477077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354181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30F2-80F4-713B-5A2B-E6EDA2A85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Atividade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73A61-8AEF-E840-EF91-1AF1F8BED95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514350" lvl="0" indent="-5143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lang="pt-BR" sz="1600" dirty="0"/>
              <a:t>Use o comando “</a:t>
            </a:r>
            <a:r>
              <a:rPr lang="pt-BR" sz="1600" dirty="0" err="1">
                <a:solidFill>
                  <a:srgbClr val="0070C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pwd</a:t>
            </a:r>
            <a:r>
              <a:rPr lang="pt-BR" sz="1600" dirty="0"/>
              <a:t>” para mostrar o diretório atual.</a:t>
            </a:r>
            <a:endParaRPr lang="pt-BR" dirty="0"/>
          </a:p>
          <a:p>
            <a:pPr marL="514350" lvl="0" indent="-514350" algn="l" rtl="0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lang="pt-BR" sz="1600" dirty="0"/>
              <a:t>Use o comando “</a:t>
            </a:r>
            <a:r>
              <a:rPr lang="pt-BR" sz="1600" dirty="0" err="1">
                <a:solidFill>
                  <a:srgbClr val="0070C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ls</a:t>
            </a:r>
            <a:r>
              <a:rPr lang="pt-BR" sz="1600" dirty="0"/>
              <a:t>” para listar o conteúdo do diretório atual.</a:t>
            </a:r>
            <a:endParaRPr lang="pt-BR" dirty="0"/>
          </a:p>
          <a:p>
            <a:pPr marL="514350" lvl="0" indent="-514350" algn="l" rtl="0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lang="pt-BR" sz="1600" dirty="0"/>
              <a:t>Use o “</a:t>
            </a:r>
            <a:r>
              <a:rPr lang="pt-BR" sz="1600" dirty="0" err="1">
                <a:solidFill>
                  <a:srgbClr val="0070C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ls</a:t>
            </a:r>
            <a:r>
              <a:rPr lang="pt-BR" sz="1600" dirty="0">
                <a:solidFill>
                  <a:srgbClr val="0070C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-l</a:t>
            </a:r>
            <a:r>
              <a:rPr lang="pt-BR" sz="1600" dirty="0"/>
              <a:t>” para listar o conteúdo do diretório “</a:t>
            </a:r>
            <a:r>
              <a:rPr lang="pt-BR" sz="1600" dirty="0">
                <a:solidFill>
                  <a:srgbClr val="0070C0"/>
                </a:solidFill>
              </a:rPr>
              <a:t>/</a:t>
            </a:r>
            <a:r>
              <a:rPr lang="pt-BR" sz="1600" dirty="0" err="1">
                <a:solidFill>
                  <a:srgbClr val="0070C0"/>
                </a:solidFill>
              </a:rPr>
              <a:t>etc</a:t>
            </a:r>
            <a:r>
              <a:rPr lang="pt-BR" sz="1600" dirty="0"/>
              <a:t>” e posteriormente, o “</a:t>
            </a:r>
            <a:r>
              <a:rPr lang="pt-BR" sz="1600" dirty="0">
                <a:solidFill>
                  <a:srgbClr val="0070C0"/>
                </a:solidFill>
              </a:rPr>
              <a:t>/</a:t>
            </a:r>
            <a:r>
              <a:rPr lang="pt-BR" sz="1600" dirty="0" err="1">
                <a:solidFill>
                  <a:srgbClr val="0070C0"/>
                </a:solidFill>
              </a:rPr>
              <a:t>dev</a:t>
            </a:r>
            <a:r>
              <a:rPr lang="pt-BR" sz="1600" dirty="0"/>
              <a:t>”. Compare as saídas e identifique as diferenças entre os objetos listados. Quais tipos foram listados?</a:t>
            </a:r>
            <a:endParaRPr lang="pt-BR" dirty="0"/>
          </a:p>
          <a:p>
            <a:pPr marL="514350" lvl="0" indent="-514350" algn="l" rtl="0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lang="pt-BR" sz="1600" dirty="0"/>
              <a:t>Utilize o comando “</a:t>
            </a:r>
            <a:r>
              <a:rPr lang="pt-BR" sz="1600" dirty="0" err="1">
                <a:solidFill>
                  <a:srgbClr val="0070C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cd</a:t>
            </a:r>
            <a:r>
              <a:rPr lang="pt-BR" sz="1600" dirty="0"/>
              <a:t>” para acessar o diretório “</a:t>
            </a:r>
            <a:r>
              <a:rPr lang="pt-BR" sz="1600" dirty="0">
                <a:solidFill>
                  <a:srgbClr val="0070C0"/>
                </a:solidFill>
              </a:rPr>
              <a:t>/var/log/</a:t>
            </a:r>
            <a:r>
              <a:rPr lang="pt-BR" sz="1600" dirty="0"/>
              <a:t>”. Em seguida, liste o conteúdo do diretório e observe as datas que os arquivos foram modificados. Algum arquivo foi modificado na data de hoje? Qual a finalidade dos arquivos que foram modificados durante o uso do sistema?</a:t>
            </a:r>
            <a:endParaRPr lang="pt-BR" dirty="0"/>
          </a:p>
          <a:p>
            <a:pPr marL="514350" lvl="0" indent="-514350" algn="l" rtl="0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lang="pt-BR" sz="1600" dirty="0"/>
              <a:t>Execute o comando “</a:t>
            </a:r>
            <a:r>
              <a:rPr lang="pt-BR" sz="1600" dirty="0" err="1">
                <a:solidFill>
                  <a:srgbClr val="0070C0"/>
                </a:solidFill>
              </a:rPr>
              <a:t>cd</a:t>
            </a:r>
            <a:r>
              <a:rPr lang="pt-BR" sz="1600" dirty="0">
                <a:solidFill>
                  <a:srgbClr val="0070C0"/>
                </a:solidFill>
              </a:rPr>
              <a:t> /</a:t>
            </a:r>
            <a:r>
              <a:rPr lang="pt-BR" sz="1600" dirty="0" err="1">
                <a:solidFill>
                  <a:srgbClr val="0070C0"/>
                </a:solidFill>
              </a:rPr>
              <a:t>proc</a:t>
            </a:r>
            <a:r>
              <a:rPr lang="pt-BR" sz="1600" dirty="0"/>
              <a:t>” e liste o conteúdo. Agora, volte na página 8 deste slide (ou pesquise na Internet), e leia sobre a função deste diretório. Após a pesquisa, observe os nomes dos arquivos (temos muitos arquivos importantes neste local, que serão trabalhados posteriormente). </a:t>
            </a:r>
            <a:endParaRPr lang="pt-BR" dirty="0"/>
          </a:p>
          <a:p>
            <a:pPr marL="514350" lvl="0" indent="-514350" algn="l" rtl="0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lang="pt-BR" sz="1600" dirty="0"/>
              <a:t>Execute o comando “</a:t>
            </a:r>
            <a:r>
              <a:rPr lang="pt-BR" sz="16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cd</a:t>
            </a:r>
            <a:r>
              <a:rPr lang="pt-BR" sz="16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–</a:t>
            </a:r>
            <a:r>
              <a:rPr lang="pt-BR" sz="1600" dirty="0"/>
              <a:t>” e em seguida, execute o comando “</a:t>
            </a:r>
            <a:r>
              <a:rPr lang="pt-BR" sz="1600" dirty="0" err="1">
                <a:solidFill>
                  <a:srgbClr val="0070C0"/>
                </a:solidFill>
              </a:rPr>
              <a:t>pwd</a:t>
            </a:r>
            <a:r>
              <a:rPr lang="pt-BR" sz="1600" dirty="0"/>
              <a:t>”. O que aconteceu ao executar o comando “</a:t>
            </a:r>
            <a:r>
              <a:rPr lang="pt-BR" sz="16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cd</a:t>
            </a:r>
            <a:r>
              <a:rPr lang="pt-BR" sz="16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–</a:t>
            </a:r>
            <a:r>
              <a:rPr lang="pt-BR" sz="1600" dirty="0"/>
              <a:t>”?</a:t>
            </a:r>
            <a:endParaRPr lang="pt-BR" dirty="0"/>
          </a:p>
          <a:p>
            <a:pPr marL="514350" lvl="0" indent="-514350" algn="l" rtl="0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lang="pt-BR" sz="1600" dirty="0"/>
              <a:t>Execute o comando “</a:t>
            </a:r>
            <a:r>
              <a:rPr lang="pt-BR" sz="1600" dirty="0" err="1">
                <a:solidFill>
                  <a:srgbClr val="0070C0"/>
                </a:solidFill>
              </a:rPr>
              <a:t>cd</a:t>
            </a:r>
            <a:r>
              <a:rPr lang="pt-BR" sz="1600" dirty="0"/>
              <a:t>”, sem nenhum argumento. Execute o comando “</a:t>
            </a:r>
            <a:r>
              <a:rPr lang="pt-BR" sz="1600" dirty="0" err="1">
                <a:solidFill>
                  <a:srgbClr val="0070C0"/>
                </a:solidFill>
              </a:rPr>
              <a:t>pwd</a:t>
            </a:r>
            <a:r>
              <a:rPr lang="pt-BR" sz="1600" dirty="0"/>
              <a:t>”. O que ocorreu?</a:t>
            </a:r>
            <a:endParaRPr lang="pt-BR" dirty="0"/>
          </a:p>
          <a:p>
            <a:pPr marL="514350" lvl="0" indent="-514350" algn="l" rtl="0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lang="pt-BR" sz="1600" dirty="0"/>
              <a:t>Execute o comando “</a:t>
            </a:r>
            <a:r>
              <a:rPr lang="pt-BR" sz="1600" dirty="0" err="1">
                <a:solidFill>
                  <a:srgbClr val="0070C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cd</a:t>
            </a:r>
            <a:r>
              <a:rPr lang="pt-BR" sz="1600" dirty="0">
                <a:solidFill>
                  <a:srgbClr val="0070C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..</a:t>
            </a:r>
            <a:r>
              <a:rPr lang="pt-BR" sz="1600" dirty="0"/>
              <a:t>” para sair do diretório e acessar um nível acima. Agora, execute o comando “</a:t>
            </a:r>
            <a:r>
              <a:rPr lang="pt-BR" sz="1600" dirty="0" err="1">
                <a:solidFill>
                  <a:srgbClr val="0070C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cd</a:t>
            </a:r>
            <a:r>
              <a:rPr lang="pt-BR" sz="1600" dirty="0">
                <a:solidFill>
                  <a:srgbClr val="0070C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~</a:t>
            </a:r>
            <a:r>
              <a:rPr lang="pt-BR" sz="1600" dirty="0"/>
              <a:t>”. O que ocorreu?</a:t>
            </a:r>
            <a:endParaRPr lang="pt-BR" dirty="0"/>
          </a:p>
          <a:p>
            <a:pPr marL="914400" lvl="1" indent="-432117" algn="l" rtl="0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lang="pt-BR" sz="1400" dirty="0"/>
          </a:p>
          <a:p>
            <a:pPr marL="514350" lvl="0" indent="-514350" algn="l" rtl="0">
              <a:lnSpc>
                <a:spcPct val="11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lang="pt-BR" sz="1600" dirty="0"/>
              <a:t>OBS.: Esta atividade é para consolidar estes novos conhecimentos com a prática. Caso tenha alguma dúvida, por favor, entre em contato.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9900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34EDD-1E2B-FE70-F979-00A2D3AA1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A91B0-B290-A1C7-4826-9689377619E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BONAN, Adilson Rodrigues. </a:t>
            </a:r>
            <a:r>
              <a:rPr lang="pt-BR" sz="2400" b="1" dirty="0"/>
              <a:t>LINUX – Fundamentos, Prática &amp; Certificação LPI.</a:t>
            </a:r>
            <a:r>
              <a:rPr lang="pt-BR" sz="2400" dirty="0"/>
              <a:t> Editora: Alta Books. RJ. 2010;</a:t>
            </a:r>
          </a:p>
          <a:p>
            <a:endParaRPr lang="pt-BR" sz="2400" dirty="0"/>
          </a:p>
          <a:p>
            <a:r>
              <a:rPr lang="pt-BR" sz="2400" dirty="0"/>
              <a:t>PEREIRA, Guilherme. Slides para aula expositiva. </a:t>
            </a:r>
            <a:r>
              <a:rPr lang="pt-BR" sz="2400" dirty="0" err="1"/>
              <a:t>Udemy</a:t>
            </a:r>
            <a:r>
              <a:rPr lang="pt-BR" sz="2400" dirty="0"/>
              <a:t>.</a:t>
            </a:r>
          </a:p>
          <a:p>
            <a:pPr lvl="1"/>
            <a:r>
              <a:rPr lang="pt-BR" sz="2000" dirty="0">
                <a:hlinkClick r:id="rId2"/>
              </a:rPr>
              <a:t>https://www.udemy.com/course/adm-so-gnulinux/?referralCode=58F8BE46FFB066C7811A</a:t>
            </a:r>
            <a:r>
              <a:rPr lang="pt-BR" sz="2000" dirty="0"/>
              <a:t> </a:t>
            </a:r>
          </a:p>
          <a:p>
            <a:endParaRPr lang="pt-BR" sz="2400" dirty="0"/>
          </a:p>
          <a:p>
            <a:r>
              <a:rPr lang="pt-BR" sz="2400" dirty="0"/>
              <a:t>SILVA, </a:t>
            </a:r>
            <a:r>
              <a:rPr lang="pt-BR" sz="2400" dirty="0" err="1"/>
              <a:t>Gleydson</a:t>
            </a:r>
            <a:r>
              <a:rPr lang="pt-BR" sz="2400" dirty="0"/>
              <a:t> </a:t>
            </a:r>
            <a:r>
              <a:rPr lang="pt-BR" sz="2400" dirty="0" err="1"/>
              <a:t>Mazioli</a:t>
            </a:r>
            <a:r>
              <a:rPr lang="pt-BR" sz="2400" dirty="0"/>
              <a:t>. </a:t>
            </a:r>
            <a:r>
              <a:rPr lang="pt-BR" sz="2400" b="1" dirty="0"/>
              <a:t>Guia Foca GNU/Linux</a:t>
            </a:r>
            <a:r>
              <a:rPr lang="pt-BR" sz="2400" dirty="0"/>
              <a:t>. Disponível em:</a:t>
            </a:r>
          </a:p>
          <a:p>
            <a:pPr lvl="1"/>
            <a:r>
              <a:rPr lang="pt-BR" sz="2000" dirty="0">
                <a:hlinkClick r:id="rId3"/>
              </a:rPr>
              <a:t>https://www.guiafoca.org/</a:t>
            </a:r>
            <a:r>
              <a:rPr lang="pt-BR" sz="2000" dirty="0"/>
              <a:t> 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3811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12681-D9A6-D6D2-5350-83602DDA8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FC4984-94D0-F49A-8EB6-2B5FFF939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Obrigado!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ED22B0-3F7A-0256-5835-2A3005CFA4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Não se esqueça:</a:t>
            </a:r>
          </a:p>
          <a:p>
            <a:r>
              <a:rPr lang="pt-BR" dirty="0"/>
              <a:t>“</a:t>
            </a:r>
            <a:r>
              <a:rPr lang="pt-BR" i="1" dirty="0"/>
              <a:t>Apenas a prática consolida o conhecimento</a:t>
            </a:r>
            <a:r>
              <a:rPr lang="pt-BR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9708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B33A-D739-98F4-F5E6-4DCB9DD4C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Tópico do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A313F-CD43-168A-D48B-ACCF08F4F4E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Entender a linha de comando Linux e Navegar entre os diretórios do Linux e Sistemas de Arquivos.</a:t>
            </a:r>
          </a:p>
        </p:txBody>
      </p:sp>
      <p:pic>
        <p:nvPicPr>
          <p:cNvPr id="4" name="Google Shape;123;p20" descr="A group of penguins walking on snow&#10;&#10;Description automatically generated">
            <a:extLst>
              <a:ext uri="{FF2B5EF4-FFF2-40B4-BE49-F238E27FC236}">
                <a16:creationId xmlns:a16="http://schemas.microsoft.com/office/drawing/2014/main" id="{E06FEADC-359E-4715-B363-56E4DAEC1CB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91832" y="2942897"/>
            <a:ext cx="5760336" cy="32401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0862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BB90A-5333-B969-0AA8-6493082B2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Entender a Linha de Comando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34D74-A80F-50EB-44F8-514FB928148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Introdução ao Shell:</a:t>
            </a:r>
          </a:p>
          <a:p>
            <a:pPr lvl="1"/>
            <a:r>
              <a:rPr lang="pt-BR" dirty="0"/>
              <a:t>O Shell é o interpretador de comandos do Linux. </a:t>
            </a:r>
          </a:p>
          <a:p>
            <a:pPr lvl="1"/>
            <a:r>
              <a:rPr lang="pt-BR" dirty="0"/>
              <a:t>Interface entre o SO e o usuário, onde podemos executar diversos comandos para gerenciamento do sistema.</a:t>
            </a:r>
          </a:p>
          <a:p>
            <a:endParaRPr lang="pt-BR" dirty="0"/>
          </a:p>
          <a:p>
            <a:r>
              <a:rPr lang="pt-BR" dirty="0"/>
              <a:t>Ao acessar o Shell, temos uma sequência de caracteres que indica:</a:t>
            </a:r>
          </a:p>
          <a:p>
            <a:pPr lvl="1"/>
            <a:r>
              <a:rPr lang="pt-BR" dirty="0">
                <a:solidFill>
                  <a:srgbClr val="0070C0"/>
                </a:solidFill>
              </a:rPr>
              <a:t>Usuário logado;</a:t>
            </a:r>
          </a:p>
          <a:p>
            <a:pPr lvl="1"/>
            <a:r>
              <a:rPr lang="pt-BR" dirty="0">
                <a:solidFill>
                  <a:srgbClr val="C00000"/>
                </a:solidFill>
              </a:rPr>
              <a:t>Nome do computador;</a:t>
            </a:r>
          </a:p>
          <a:p>
            <a:pPr lvl="1"/>
            <a:r>
              <a:rPr lang="pt-BR" dirty="0">
                <a:solidFill>
                  <a:srgbClr val="7030A0"/>
                </a:solidFill>
              </a:rPr>
              <a:t>Diretório atual/corrente.</a:t>
            </a:r>
          </a:p>
          <a:p>
            <a:r>
              <a:rPr lang="pt-BR" dirty="0"/>
              <a:t>Exemplo:</a:t>
            </a:r>
          </a:p>
          <a:p>
            <a:pPr lvl="1"/>
            <a:r>
              <a:rPr lang="pt-BR" dirty="0">
                <a:latin typeface="Consolas" panose="020B0609020204030204" pitchFamily="49" charset="0"/>
              </a:rPr>
              <a:t>[</a:t>
            </a:r>
            <a:r>
              <a:rPr lang="pt-BR" dirty="0" err="1">
                <a:solidFill>
                  <a:srgbClr val="0070C0"/>
                </a:solidFill>
                <a:latin typeface="Consolas" panose="020B0609020204030204" pitchFamily="49" charset="0"/>
              </a:rPr>
              <a:t>user</a:t>
            </a:r>
            <a:r>
              <a:rPr lang="pt-BR" dirty="0" err="1">
                <a:latin typeface="Consolas" panose="020B0609020204030204" pitchFamily="49" charset="0"/>
              </a:rPr>
              <a:t>@</a:t>
            </a:r>
            <a:r>
              <a:rPr lang="pt-BR" dirty="0" err="1">
                <a:solidFill>
                  <a:srgbClr val="C00000"/>
                </a:solidFill>
                <a:latin typeface="Consolas" panose="020B0609020204030204" pitchFamily="49" charset="0"/>
              </a:rPr>
              <a:t>hostname</a:t>
            </a:r>
            <a:r>
              <a:rPr lang="pt-BR" dirty="0" err="1">
                <a:latin typeface="Consolas" panose="020B0609020204030204" pitchFamily="49" charset="0"/>
              </a:rPr>
              <a:t>:</a:t>
            </a:r>
            <a:r>
              <a:rPr lang="pt-BR" dirty="0" err="1">
                <a:solidFill>
                  <a:srgbClr val="7030A0"/>
                </a:solidFill>
                <a:latin typeface="Consolas" panose="020B0609020204030204" pitchFamily="49" charset="0"/>
              </a:rPr>
              <a:t>directory</a:t>
            </a:r>
            <a:r>
              <a:rPr lang="pt-BR" dirty="0">
                <a:latin typeface="Consolas" panose="020B0609020204030204" pitchFamily="49" charset="0"/>
              </a:rPr>
              <a:t>]#</a:t>
            </a:r>
          </a:p>
          <a:p>
            <a:pPr lvl="1"/>
            <a:r>
              <a:rPr lang="pt-BR" dirty="0">
                <a:latin typeface="Consolas" panose="020B0609020204030204" pitchFamily="49" charset="0"/>
              </a:rPr>
              <a:t>[</a:t>
            </a:r>
            <a:r>
              <a:rPr lang="pt-BR" dirty="0" err="1">
                <a:solidFill>
                  <a:srgbClr val="0070C0"/>
                </a:solidFill>
                <a:latin typeface="Consolas" panose="020B0609020204030204" pitchFamily="49" charset="0"/>
              </a:rPr>
              <a:t>root</a:t>
            </a:r>
            <a:r>
              <a:rPr lang="pt-BR" dirty="0" err="1">
                <a:latin typeface="Consolas" panose="020B0609020204030204" pitchFamily="49" charset="0"/>
              </a:rPr>
              <a:t>@</a:t>
            </a:r>
            <a:r>
              <a:rPr lang="pt-BR" dirty="0" err="1">
                <a:solidFill>
                  <a:srgbClr val="C00000"/>
                </a:solidFill>
                <a:latin typeface="Consolas" panose="020B0609020204030204" pitchFamily="49" charset="0"/>
              </a:rPr>
              <a:t>localhost</a:t>
            </a:r>
            <a:r>
              <a:rPr lang="pt-BR" dirty="0">
                <a:latin typeface="Consolas" panose="020B0609020204030204" pitchFamily="49" charset="0"/>
              </a:rPr>
              <a:t>:</a:t>
            </a:r>
            <a:r>
              <a:rPr lang="pt-BR" dirty="0">
                <a:solidFill>
                  <a:srgbClr val="7030A0"/>
                </a:solidFill>
                <a:latin typeface="Consolas" panose="020B0609020204030204" pitchFamily="49" charset="0"/>
              </a:rPr>
              <a:t>/</a:t>
            </a:r>
            <a:r>
              <a:rPr lang="pt-BR" dirty="0" err="1">
                <a:solidFill>
                  <a:srgbClr val="7030A0"/>
                </a:solidFill>
                <a:latin typeface="Consolas" panose="020B0609020204030204" pitchFamily="49" charset="0"/>
              </a:rPr>
              <a:t>etc</a:t>
            </a:r>
            <a:r>
              <a:rPr lang="pt-BR" dirty="0">
                <a:latin typeface="Consolas" panose="020B0609020204030204" pitchFamily="49" charset="0"/>
              </a:rPr>
              <a:t>]#</a:t>
            </a:r>
          </a:p>
        </p:txBody>
      </p:sp>
      <p:pic>
        <p:nvPicPr>
          <p:cNvPr id="4" name="Google Shape;136;p22">
            <a:extLst>
              <a:ext uri="{FF2B5EF4-FFF2-40B4-BE49-F238E27FC236}">
                <a16:creationId xmlns:a16="http://schemas.microsoft.com/office/drawing/2014/main" id="{2260AF40-053A-CAFB-7258-9C6A4153CA3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74947" r="41440"/>
          <a:stretch/>
        </p:blipFill>
        <p:spPr>
          <a:xfrm>
            <a:off x="5385969" y="5425966"/>
            <a:ext cx="3300831" cy="425668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94173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9EDE8-4BD0-247A-64DE-59B265799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Entender a Linha de Comando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15690-6B91-1593-A554-47EE3A0F22D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Comandos Shell possuem letras minúsculas (com raras exceções) e são Case </a:t>
            </a:r>
            <a:r>
              <a:rPr lang="pt-BR" dirty="0" err="1"/>
              <a:t>Sensitive</a:t>
            </a:r>
            <a:r>
              <a:rPr lang="pt-BR" dirty="0"/>
              <a:t> (diferencia letras maiúsculas e minúsculas).</a:t>
            </a:r>
          </a:p>
          <a:p>
            <a:endParaRPr lang="pt-BR" dirty="0"/>
          </a:p>
          <a:p>
            <a:r>
              <a:rPr lang="pt-BR" dirty="0"/>
              <a:t>A sintaxe para execução de um comando é:</a:t>
            </a:r>
          </a:p>
          <a:p>
            <a:pPr lvl="1"/>
            <a:r>
              <a:rPr lang="pt-BR" dirty="0"/>
              <a:t>comando Φ –opções Φ argumentos</a:t>
            </a:r>
          </a:p>
          <a:p>
            <a:pPr lvl="2"/>
            <a:r>
              <a:rPr lang="pt-BR" dirty="0"/>
              <a:t>OBS.: O caractere “Φ” representa a tecla “Espaço”.</a:t>
            </a:r>
          </a:p>
          <a:p>
            <a:endParaRPr lang="pt-BR" dirty="0"/>
          </a:p>
          <a:p>
            <a:r>
              <a:rPr lang="pt-BR" dirty="0"/>
              <a:t>Ex.:</a:t>
            </a:r>
          </a:p>
          <a:p>
            <a:pPr lvl="1"/>
            <a:r>
              <a:rPr lang="pt-BR" dirty="0" err="1">
                <a:solidFill>
                  <a:srgbClr val="0070C0"/>
                </a:solidFill>
              </a:rPr>
              <a:t>ls</a:t>
            </a:r>
            <a:r>
              <a:rPr lang="pt-BR" dirty="0">
                <a:solidFill>
                  <a:srgbClr val="0070C0"/>
                </a:solidFill>
              </a:rPr>
              <a:t> -</a:t>
            </a:r>
            <a:r>
              <a:rPr lang="pt-BR" dirty="0" err="1">
                <a:solidFill>
                  <a:srgbClr val="0070C0"/>
                </a:solidFill>
              </a:rPr>
              <a:t>lah</a:t>
            </a:r>
            <a:r>
              <a:rPr lang="pt-BR" dirty="0">
                <a:solidFill>
                  <a:srgbClr val="0070C0"/>
                </a:solidFill>
              </a:rPr>
              <a:t> /</a:t>
            </a:r>
            <a:r>
              <a:rPr lang="pt-BR" dirty="0" err="1">
                <a:solidFill>
                  <a:srgbClr val="0070C0"/>
                </a:solidFill>
              </a:rPr>
              <a:t>etc</a:t>
            </a:r>
            <a:endParaRPr lang="pt-BR" dirty="0">
              <a:solidFill>
                <a:srgbClr val="0070C0"/>
              </a:solidFill>
            </a:endParaRPr>
          </a:p>
        </p:txBody>
      </p:sp>
      <p:pic>
        <p:nvPicPr>
          <p:cNvPr id="4" name="Google Shape;143;p23">
            <a:extLst>
              <a:ext uri="{FF2B5EF4-FFF2-40B4-BE49-F238E27FC236}">
                <a16:creationId xmlns:a16="http://schemas.microsoft.com/office/drawing/2014/main" id="{256F33F0-BDF0-0BB5-1D48-6025C504A55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50199" y="4511201"/>
            <a:ext cx="5636601" cy="1699071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1850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48A1E-151B-7175-6385-1FADC2232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Dicas</a:t>
            </a:r>
            <a:r>
              <a:rPr lang="en-US" dirty="0"/>
              <a:t> modo </a:t>
            </a:r>
            <a:r>
              <a:rPr lang="en-US" dirty="0" err="1"/>
              <a:t>texto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68225-FC07-D240-CFC3-D62C58BF0B4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Não precisa decorar, essas dicas farão mais sentido ao longo do tempo:</a:t>
            </a:r>
          </a:p>
          <a:p>
            <a:pPr lvl="1"/>
            <a:r>
              <a:rPr lang="pt-BR" dirty="0"/>
              <a:t>Seta para cima / Seta para baixo (acesso aos comandos executados anteriormente).</a:t>
            </a:r>
          </a:p>
          <a:p>
            <a:pPr lvl="1"/>
            <a:r>
              <a:rPr lang="pt-BR" dirty="0"/>
              <a:t>A tecla TAB do teclado tem a função de auto completar os comandos.</a:t>
            </a:r>
          </a:p>
          <a:p>
            <a:pPr lvl="2"/>
            <a:r>
              <a:rPr lang="pt-BR" dirty="0"/>
              <a:t>Basta digitar as primeiras letras do comando e depois pressionar a tecla TAB.</a:t>
            </a:r>
          </a:p>
          <a:p>
            <a:pPr lvl="1"/>
            <a:r>
              <a:rPr lang="pt-BR" dirty="0"/>
              <a:t>O caractere ~ (til) é um atalho para o diretório pessoal de usuário.</a:t>
            </a:r>
          </a:p>
          <a:p>
            <a:pPr lvl="1"/>
            <a:r>
              <a:rPr lang="pt-BR" dirty="0"/>
              <a:t>Pressione CTRL+L para limpar a tela.</a:t>
            </a:r>
          </a:p>
          <a:p>
            <a:pPr lvl="1"/>
            <a:r>
              <a:rPr lang="pt-BR" dirty="0"/>
              <a:t>Pressione CTRL+R para iniciar uma “busca” a um comando já executado.</a:t>
            </a:r>
          </a:p>
          <a:p>
            <a:pPr lvl="1"/>
            <a:endParaRPr lang="pt-BR" dirty="0"/>
          </a:p>
          <a:p>
            <a:r>
              <a:rPr lang="pt-BR" dirty="0"/>
              <a:t>Pressione CTRL+A para mover o cursor para o início da linha.</a:t>
            </a:r>
          </a:p>
          <a:p>
            <a:r>
              <a:rPr lang="pt-BR" dirty="0"/>
              <a:t>Pressione CTRL+E para mover o cursor para o fim da linha.</a:t>
            </a:r>
          </a:p>
          <a:p>
            <a:r>
              <a:rPr lang="pt-BR" dirty="0"/>
              <a:t>Segurando a tecla SHIFT e pressionando PGUP ou PGDOWN (ver o conteúdo do buffer – que “passou” – somente via acesso remoto).</a:t>
            </a:r>
          </a:p>
        </p:txBody>
      </p:sp>
    </p:spTree>
    <p:extLst>
      <p:ext uri="{BB962C8B-B14F-4D97-AF65-F5344CB8AC3E}">
        <p14:creationId xmlns:p14="http://schemas.microsoft.com/office/powerpoint/2010/main" val="143300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D222AE-CDA5-3E5F-FCE9-6AF0390EA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Dicas</a:t>
            </a:r>
            <a:r>
              <a:rPr lang="en-US" dirty="0"/>
              <a:t> modo </a:t>
            </a:r>
            <a:r>
              <a:rPr lang="en-US" dirty="0" err="1"/>
              <a:t>texto</a:t>
            </a:r>
            <a:endParaRPr lang="pt-B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EFF3F6-A7CE-0C20-4DD1-DE2840B2910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1800" dirty="0"/>
              <a:t>Alternar entre terminais texto (TTY):</a:t>
            </a:r>
          </a:p>
          <a:p>
            <a:pPr lvl="1"/>
            <a:r>
              <a:rPr lang="pt-BR" sz="1600" dirty="0"/>
              <a:t>ALT + F1 ao F6 (terminais modo texto)</a:t>
            </a:r>
          </a:p>
          <a:p>
            <a:pPr lvl="1"/>
            <a:r>
              <a:rPr lang="pt-BR" sz="1600" dirty="0"/>
              <a:t>ALT + F7* (terminal gráfico) </a:t>
            </a:r>
          </a:p>
          <a:p>
            <a:endParaRPr lang="pt-BR" sz="1800" dirty="0"/>
          </a:p>
          <a:p>
            <a:r>
              <a:rPr lang="pt-BR" sz="1800" dirty="0"/>
              <a:t>Alternar do terminal gráfico para modo texto:</a:t>
            </a:r>
          </a:p>
          <a:p>
            <a:pPr lvl="1"/>
            <a:r>
              <a:rPr lang="pt-BR" sz="1600" dirty="0"/>
              <a:t>CTRL+ALT+F1* ao F6</a:t>
            </a:r>
          </a:p>
          <a:p>
            <a:endParaRPr lang="pt-BR" sz="1800" dirty="0"/>
          </a:p>
          <a:p>
            <a:r>
              <a:rPr lang="pt-BR" sz="1800" dirty="0"/>
              <a:t>Comandos para encerrar um terminal/sessão:</a:t>
            </a:r>
          </a:p>
          <a:p>
            <a:pPr lvl="1"/>
            <a:r>
              <a:rPr lang="pt-BR" sz="1600" dirty="0" err="1"/>
              <a:t>exit</a:t>
            </a:r>
            <a:endParaRPr lang="pt-BR" sz="1600" dirty="0"/>
          </a:p>
          <a:p>
            <a:pPr lvl="1"/>
            <a:r>
              <a:rPr lang="pt-BR" sz="1600" dirty="0"/>
              <a:t>logout</a:t>
            </a:r>
          </a:p>
          <a:p>
            <a:pPr lvl="1"/>
            <a:r>
              <a:rPr lang="pt-BR" sz="1600" dirty="0"/>
              <a:t>CTRL + 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2B14F-6978-DC35-61BF-08AECFE2D09F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pt-BR" sz="1800" dirty="0"/>
              <a:t>Comandos para desligar o sistema:</a:t>
            </a:r>
          </a:p>
          <a:p>
            <a:pPr lvl="1"/>
            <a:r>
              <a:rPr lang="pt-BR" sz="1600" dirty="0"/>
              <a:t>shutdown -h </a:t>
            </a:r>
            <a:r>
              <a:rPr lang="pt-BR" sz="1600" dirty="0" err="1"/>
              <a:t>now</a:t>
            </a:r>
            <a:endParaRPr lang="pt-BR" sz="1600" dirty="0"/>
          </a:p>
          <a:p>
            <a:pPr lvl="1"/>
            <a:r>
              <a:rPr lang="pt-BR" sz="1600" dirty="0" err="1"/>
              <a:t>init</a:t>
            </a:r>
            <a:r>
              <a:rPr lang="pt-BR" sz="1600" dirty="0"/>
              <a:t> 0</a:t>
            </a:r>
          </a:p>
          <a:p>
            <a:pPr lvl="1"/>
            <a:r>
              <a:rPr lang="pt-BR" sz="1600" dirty="0" err="1"/>
              <a:t>halt</a:t>
            </a:r>
            <a:r>
              <a:rPr lang="pt-BR" sz="1600" dirty="0"/>
              <a:t> </a:t>
            </a:r>
          </a:p>
          <a:p>
            <a:pPr lvl="1"/>
            <a:r>
              <a:rPr lang="pt-BR" sz="1600" dirty="0" err="1"/>
              <a:t>poweroff</a:t>
            </a:r>
            <a:endParaRPr lang="pt-BR" sz="1600" dirty="0"/>
          </a:p>
          <a:p>
            <a:endParaRPr lang="pt-BR" sz="1800" dirty="0"/>
          </a:p>
          <a:p>
            <a:r>
              <a:rPr lang="pt-BR" sz="1800" dirty="0"/>
              <a:t>Comandos para reiniciar o sistema:</a:t>
            </a:r>
          </a:p>
          <a:p>
            <a:pPr lvl="1"/>
            <a:r>
              <a:rPr lang="pt-BR" sz="1600" dirty="0"/>
              <a:t>reboot </a:t>
            </a:r>
          </a:p>
          <a:p>
            <a:pPr lvl="1"/>
            <a:r>
              <a:rPr lang="pt-BR" sz="1600" dirty="0" err="1"/>
              <a:t>init</a:t>
            </a:r>
            <a:r>
              <a:rPr lang="pt-BR" sz="1600" dirty="0"/>
              <a:t> 6</a:t>
            </a:r>
          </a:p>
          <a:p>
            <a:pPr lvl="1"/>
            <a:r>
              <a:rPr lang="pt-BR" sz="1600" dirty="0"/>
              <a:t>CTRL + ALT + DEL (reinicia)</a:t>
            </a:r>
          </a:p>
        </p:txBody>
      </p:sp>
    </p:spTree>
    <p:extLst>
      <p:ext uri="{BB962C8B-B14F-4D97-AF65-F5344CB8AC3E}">
        <p14:creationId xmlns:p14="http://schemas.microsoft.com/office/powerpoint/2010/main" val="3295710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FB41D-70BC-CD6C-7A3E-838C17332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Diretórios do GNU/Linux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F5603-71B1-590F-CC3B-67F33366C96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6212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pt-BR" sz="1800" dirty="0"/>
              <a:t>FHS (</a:t>
            </a:r>
            <a:r>
              <a:rPr lang="pt-BR" sz="1800" dirty="0" err="1"/>
              <a:t>FileSystem</a:t>
            </a:r>
            <a:r>
              <a:rPr lang="pt-BR" sz="1800" dirty="0"/>
              <a:t> </a:t>
            </a:r>
            <a:r>
              <a:rPr lang="pt-BR" sz="1800" dirty="0" err="1"/>
              <a:t>Hierachy</a:t>
            </a:r>
            <a:r>
              <a:rPr lang="pt-BR" sz="1800" dirty="0"/>
              <a:t> Standard):</a:t>
            </a:r>
          </a:p>
          <a:p>
            <a:pPr lvl="1">
              <a:lnSpc>
                <a:spcPct val="110000"/>
              </a:lnSpc>
            </a:pPr>
            <a:r>
              <a:rPr lang="pt-BR" sz="1600" dirty="0"/>
              <a:t>/		Raiz do sistema operacional (análogo ao “C:” de um sistema Windows).</a:t>
            </a:r>
          </a:p>
          <a:p>
            <a:pPr lvl="1">
              <a:lnSpc>
                <a:spcPct val="110000"/>
              </a:lnSpc>
            </a:pPr>
            <a:r>
              <a:rPr lang="pt-BR" sz="1600" dirty="0">
                <a:solidFill>
                  <a:srgbClr val="0070C0"/>
                </a:solidFill>
              </a:rPr>
              <a:t>/boot 	Contém arquivos necessários para a inicialização do sistema.</a:t>
            </a:r>
          </a:p>
          <a:p>
            <a:pPr lvl="1">
              <a:lnSpc>
                <a:spcPct val="110000"/>
              </a:lnSpc>
            </a:pPr>
            <a:r>
              <a:rPr lang="pt-BR" sz="1600" dirty="0">
                <a:solidFill>
                  <a:srgbClr val="FF0000"/>
                </a:solidFill>
              </a:rPr>
              <a:t>/</a:t>
            </a:r>
            <a:r>
              <a:rPr lang="pt-BR" sz="1600" dirty="0" err="1">
                <a:solidFill>
                  <a:srgbClr val="FF0000"/>
                </a:solidFill>
              </a:rPr>
              <a:t>etc</a:t>
            </a:r>
            <a:r>
              <a:rPr lang="pt-BR" sz="1600" dirty="0">
                <a:solidFill>
                  <a:srgbClr val="FF0000"/>
                </a:solidFill>
              </a:rPr>
              <a:t>		Arquivos de configuração do sistema e de serviços de rede (pacotes) instalados 		(por padrão).</a:t>
            </a:r>
          </a:p>
          <a:p>
            <a:pPr lvl="1">
              <a:lnSpc>
                <a:spcPct val="110000"/>
              </a:lnSpc>
            </a:pPr>
            <a:r>
              <a:rPr lang="pt-BR" sz="1600" dirty="0">
                <a:solidFill>
                  <a:srgbClr val="00B050"/>
                </a:solidFill>
              </a:rPr>
              <a:t>/bin		Contém os programas/comandos básicos do sistema para uso dos usuários.</a:t>
            </a:r>
          </a:p>
          <a:p>
            <a:pPr lvl="1">
              <a:lnSpc>
                <a:spcPct val="110000"/>
              </a:lnSpc>
            </a:pPr>
            <a:r>
              <a:rPr lang="pt-BR" sz="1600" dirty="0">
                <a:solidFill>
                  <a:srgbClr val="00B050"/>
                </a:solidFill>
              </a:rPr>
              <a:t>/</a:t>
            </a:r>
            <a:r>
              <a:rPr lang="pt-BR" sz="1600" dirty="0" err="1">
                <a:solidFill>
                  <a:srgbClr val="00B050"/>
                </a:solidFill>
              </a:rPr>
              <a:t>sbin</a:t>
            </a:r>
            <a:r>
              <a:rPr lang="pt-BR" sz="1600" dirty="0">
                <a:solidFill>
                  <a:srgbClr val="00B050"/>
                </a:solidFill>
              </a:rPr>
              <a:t>   	Contém os programas/comandos acessíveis pelo super usuário (root) para 			administração do sistema.</a:t>
            </a:r>
          </a:p>
          <a:p>
            <a:pPr lvl="1">
              <a:lnSpc>
                <a:spcPct val="110000"/>
              </a:lnSpc>
            </a:pPr>
            <a:r>
              <a:rPr lang="pt-BR" sz="1600" dirty="0">
                <a:solidFill>
                  <a:srgbClr val="FF0000"/>
                </a:solidFill>
              </a:rPr>
              <a:t>/var		Contém os logs do sistema e dados de </a:t>
            </a:r>
            <a:r>
              <a:rPr lang="pt-BR" sz="1600" dirty="0" err="1">
                <a:solidFill>
                  <a:srgbClr val="FF0000"/>
                </a:solidFill>
              </a:rPr>
              <a:t>spool</a:t>
            </a:r>
            <a:r>
              <a:rPr lang="pt-BR" sz="1600" dirty="0">
                <a:solidFill>
                  <a:srgbClr val="FF0000"/>
                </a:solidFill>
              </a:rPr>
              <a:t> de impressora e cache.</a:t>
            </a:r>
          </a:p>
          <a:p>
            <a:pPr lvl="1">
              <a:lnSpc>
                <a:spcPct val="110000"/>
              </a:lnSpc>
            </a:pPr>
            <a:r>
              <a:rPr lang="pt-BR" sz="1600" dirty="0"/>
              <a:t>/root   	Diretório do usuário root, o administrador do sistema.</a:t>
            </a:r>
          </a:p>
          <a:p>
            <a:pPr lvl="1">
              <a:lnSpc>
                <a:spcPct val="110000"/>
              </a:lnSpc>
            </a:pPr>
            <a:r>
              <a:rPr lang="pt-BR" sz="1600" dirty="0"/>
              <a:t>/home 	Diretório que contém os subdiretórios de cada usuário (análogo ao “</a:t>
            </a:r>
            <a:r>
              <a:rPr lang="pt-BR" sz="1600" dirty="0" err="1"/>
              <a:t>Users</a:t>
            </a:r>
            <a:r>
              <a:rPr lang="pt-BR" sz="1600" dirty="0"/>
              <a:t>” ou o 		antigo “</a:t>
            </a:r>
            <a:r>
              <a:rPr lang="pt-BR" sz="1600" dirty="0" err="1"/>
              <a:t>Documents</a:t>
            </a:r>
            <a:r>
              <a:rPr lang="pt-BR" sz="1600" dirty="0"/>
              <a:t> </a:t>
            </a:r>
            <a:r>
              <a:rPr lang="pt-BR" sz="1600" dirty="0" err="1"/>
              <a:t>and</a:t>
            </a:r>
            <a:r>
              <a:rPr lang="pt-BR" sz="1600" dirty="0"/>
              <a:t> Settings”).</a:t>
            </a:r>
          </a:p>
          <a:p>
            <a:pPr lvl="1">
              <a:lnSpc>
                <a:spcPct val="110000"/>
              </a:lnSpc>
            </a:pPr>
            <a:r>
              <a:rPr lang="pt-BR" sz="1600" dirty="0"/>
              <a:t>/</a:t>
            </a:r>
            <a:r>
              <a:rPr lang="pt-BR" sz="1600" dirty="0" err="1"/>
              <a:t>dev</a:t>
            </a:r>
            <a:r>
              <a:rPr lang="pt-BR" sz="1600" dirty="0"/>
              <a:t>		Permite acesso aos dispositivos do sistema.</a:t>
            </a:r>
          </a:p>
          <a:p>
            <a:pPr lvl="1">
              <a:lnSpc>
                <a:spcPct val="110000"/>
              </a:lnSpc>
            </a:pPr>
            <a:r>
              <a:rPr lang="pt-BR" sz="1600" dirty="0">
                <a:solidFill>
                  <a:srgbClr val="7030A0"/>
                </a:solidFill>
              </a:rPr>
              <a:t>/</a:t>
            </a:r>
            <a:r>
              <a:rPr lang="pt-BR" sz="1600" dirty="0" err="1">
                <a:solidFill>
                  <a:srgbClr val="7030A0"/>
                </a:solidFill>
              </a:rPr>
              <a:t>lib</a:t>
            </a:r>
            <a:r>
              <a:rPr lang="pt-BR" sz="1600" dirty="0">
                <a:solidFill>
                  <a:srgbClr val="7030A0"/>
                </a:solidFill>
              </a:rPr>
              <a:t>       	Bibliotecas compartilhadas pelos programas do sistema e módulos do kernel.</a:t>
            </a:r>
          </a:p>
          <a:p>
            <a:pPr lvl="1">
              <a:lnSpc>
                <a:spcPct val="110000"/>
              </a:lnSpc>
            </a:pPr>
            <a:r>
              <a:rPr lang="pt-BR" sz="1600" dirty="0">
                <a:solidFill>
                  <a:srgbClr val="0070C0"/>
                </a:solidFill>
              </a:rPr>
              <a:t>/</a:t>
            </a:r>
            <a:r>
              <a:rPr lang="pt-BR" sz="1600" dirty="0" err="1">
                <a:solidFill>
                  <a:srgbClr val="0070C0"/>
                </a:solidFill>
              </a:rPr>
              <a:t>proc</a:t>
            </a:r>
            <a:r>
              <a:rPr lang="pt-BR" sz="1600" dirty="0">
                <a:solidFill>
                  <a:srgbClr val="0070C0"/>
                </a:solidFill>
              </a:rPr>
              <a:t>   	Sistema de arquivos do kernel. Este diretório não existe em seu disco rígido, ele é 		criado pelo kernel e usado por diversos programas que fazem sua leitura. 			Através de seu conteúdo podemos verificar configurações do sistema ou modificar o 		funcionamento de dispositivos através de alterações em seus arquivos (como a 		função de roteamento).</a:t>
            </a:r>
          </a:p>
          <a:p>
            <a:pPr lvl="1">
              <a:lnSpc>
                <a:spcPct val="110000"/>
              </a:lnSpc>
            </a:pPr>
            <a:r>
              <a:rPr lang="pt-BR" sz="1600" dirty="0"/>
              <a:t>/</a:t>
            </a:r>
            <a:r>
              <a:rPr lang="pt-BR" sz="1600" dirty="0" err="1"/>
              <a:t>usr</a:t>
            </a:r>
            <a:r>
              <a:rPr lang="pt-BR" sz="1600" dirty="0"/>
              <a:t>		Contém arquivos e aplicativos de usuários do sistema, “documentações” do 		sistema, entre outros tipos de arquivo.</a:t>
            </a:r>
          </a:p>
          <a:p>
            <a:pPr>
              <a:lnSpc>
                <a:spcPct val="110000"/>
              </a:lnSpc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112780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EE6386-F96F-087D-8B6E-DA3CD8852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Comandos Básicos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6DD46C-3451-FB80-38B1-34C08CC7A7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3435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72C7-3F8A-1863-24E2-E7B8C49B0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GNU/Linux –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BCAD0-8D39-EBE5-35E0-5B78E1E073D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Neste primeiro momento vamos classificar os comandos iniciais em:</a:t>
            </a:r>
          </a:p>
          <a:p>
            <a:pPr lvl="1"/>
            <a:r>
              <a:rPr lang="pt-BR" dirty="0"/>
              <a:t>Comandos de orientação/ajuda;</a:t>
            </a:r>
          </a:p>
          <a:p>
            <a:pPr lvl="1"/>
            <a:r>
              <a:rPr lang="pt-BR" dirty="0"/>
              <a:t>Comandos de navegação;</a:t>
            </a:r>
          </a:p>
          <a:p>
            <a:pPr lvl="1"/>
            <a:r>
              <a:rPr lang="pt-BR" dirty="0"/>
              <a:t>Comandos de manipulação de arquivos e diretórios (próxima aula);</a:t>
            </a:r>
          </a:p>
        </p:txBody>
      </p:sp>
    </p:spTree>
    <p:extLst>
      <p:ext uri="{BB962C8B-B14F-4D97-AF65-F5344CB8AC3E}">
        <p14:creationId xmlns:p14="http://schemas.microsoft.com/office/powerpoint/2010/main" val="1854389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Custom 11">
      <a:dk1>
        <a:sysClr val="windowText" lastClr="000000"/>
      </a:dk1>
      <a:lt1>
        <a:sysClr val="window" lastClr="FFFFFF"/>
      </a:lt1>
      <a:dk2>
        <a:srgbClr val="062328"/>
      </a:dk2>
      <a:lt2>
        <a:srgbClr val="DBF5F9"/>
      </a:lt2>
      <a:accent1>
        <a:srgbClr val="ED145B"/>
      </a:accent1>
      <a:accent2>
        <a:srgbClr val="91A4AE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B0F0"/>
      </a:hlink>
      <a:folHlink>
        <a:srgbClr val="85DFD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2614</TotalTime>
  <Words>1793</Words>
  <Application>Microsoft Office PowerPoint</Application>
  <PresentationFormat>On-screen Show (4:3)</PresentationFormat>
  <Paragraphs>192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Consolas</vt:lpstr>
      <vt:lpstr>Droid Sans Mono</vt:lpstr>
      <vt:lpstr>Wingdings</vt:lpstr>
      <vt:lpstr>Wingdings 3</vt:lpstr>
      <vt:lpstr>Origem</vt:lpstr>
      <vt:lpstr># CLI (Linha de Comando – pt.1)</vt:lpstr>
      <vt:lpstr>Tópico do Slide</vt:lpstr>
      <vt:lpstr>Entender a Linha de Comando</vt:lpstr>
      <vt:lpstr>Entender a Linha de Comando</vt:lpstr>
      <vt:lpstr>Dicas modo texto</vt:lpstr>
      <vt:lpstr>Dicas modo texto</vt:lpstr>
      <vt:lpstr>Diretórios do GNU/Linux</vt:lpstr>
      <vt:lpstr>Comandos Básicos</vt:lpstr>
      <vt:lpstr>GNU/Linux – Shell</vt:lpstr>
      <vt:lpstr>Comandos de orientação e ajuda</vt:lpstr>
      <vt:lpstr>Comandos de orientação e ajuda</vt:lpstr>
      <vt:lpstr>Comandos de navegação</vt:lpstr>
      <vt:lpstr>Comando “ls”</vt:lpstr>
      <vt:lpstr>Comando “ls”</vt:lpstr>
      <vt:lpstr>Comando “ls”</vt:lpstr>
      <vt:lpstr>Comando “ls”</vt:lpstr>
      <vt:lpstr>Atividade</vt:lpstr>
      <vt:lpstr>Referências</vt:lpstr>
      <vt:lpstr>Obrigado!</vt:lpstr>
    </vt:vector>
  </TitlesOfParts>
  <Company>COMPASSO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S.O. Livre</dc:title>
  <dc:creator>Guilherme Rodrigues</dc:creator>
  <cp:lastModifiedBy>Guilherme Rodrigues Pereira</cp:lastModifiedBy>
  <cp:revision>16</cp:revision>
  <dcterms:created xsi:type="dcterms:W3CDTF">2012-01-22T15:35:55Z</dcterms:created>
  <dcterms:modified xsi:type="dcterms:W3CDTF">2025-09-24T17:56:40Z</dcterms:modified>
</cp:coreProperties>
</file>