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4" r:id="rId4"/>
    <p:sldId id="285" r:id="rId5"/>
    <p:sldId id="286" r:id="rId6"/>
    <p:sldId id="290" r:id="rId7"/>
    <p:sldId id="291" r:id="rId8"/>
    <p:sldId id="292" r:id="rId9"/>
    <p:sldId id="288" r:id="rId10"/>
    <p:sldId id="293" r:id="rId11"/>
    <p:sldId id="279" r:id="rId12"/>
    <p:sldId id="295" r:id="rId13"/>
    <p:sldId id="296" r:id="rId14"/>
    <p:sldId id="297" r:id="rId15"/>
    <p:sldId id="287" r:id="rId16"/>
    <p:sldId id="298" r:id="rId17"/>
    <p:sldId id="289" r:id="rId18"/>
    <p:sldId id="283" r:id="rId19"/>
    <p:sldId id="28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# CLI (Linha de Comando – pt.2)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02F127-D32C-8273-EEE4-ADF76757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 e Compressores</a:t>
            </a:r>
          </a:p>
        </p:txBody>
      </p:sp>
    </p:spTree>
    <p:extLst>
      <p:ext uri="{BB962C8B-B14F-4D97-AF65-F5344CB8AC3E}">
        <p14:creationId xmlns:p14="http://schemas.microsoft.com/office/powerpoint/2010/main" val="372604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Os compactadores são muito utilizados em rotinas de Backup, onde podemos reduzir o tamanho dos arquivos, proporcionando o uso eficiente de recursos em disco ou mídias de Backup.</a:t>
            </a:r>
          </a:p>
          <a:p>
            <a:pPr lvl="1"/>
            <a:endParaRPr lang="pt-BR" dirty="0"/>
          </a:p>
          <a:p>
            <a:r>
              <a:rPr lang="pt-BR" dirty="0"/>
              <a:t>Ao baixar o código fonte de um Software Linux, precisamos descompactar o arquivo antes de realizar a instalação do pacote.</a:t>
            </a:r>
          </a:p>
          <a:p>
            <a:pPr lvl="1"/>
            <a:endParaRPr lang="pt-BR" dirty="0"/>
          </a:p>
          <a:p>
            <a:r>
              <a:rPr lang="pt-BR" dirty="0"/>
              <a:t>Além de compactados, os diversos arquivos contidos em um pacote de instalação de Software (código fonte), são “empacotados”, viabilizando a distribuição através de um único arquivo.</a:t>
            </a:r>
          </a:p>
          <a:p>
            <a:endParaRPr lang="pt-BR" dirty="0"/>
          </a:p>
        </p:txBody>
      </p:sp>
      <p:pic>
        <p:nvPicPr>
          <p:cNvPr id="4" name="Google Shape;136;p22" descr="Paper shopping bag">
            <a:extLst>
              <a:ext uri="{FF2B5EF4-FFF2-40B4-BE49-F238E27FC236}">
                <a16:creationId xmlns:a16="http://schemas.microsoft.com/office/drawing/2014/main" id="{C8792A6F-BAA5-2A2F-DD06-32D8EAFFC15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9524" y="5517232"/>
            <a:ext cx="984951" cy="787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218-EBDD-F2AF-E205-01729265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EF93-DC2C-353A-FDA4-140EEE0533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zip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Permite compactar arquivos no formato “zip” (Padrão PKZIP e </a:t>
            </a:r>
            <a:r>
              <a:rPr lang="pt-BR" sz="2000" dirty="0" err="1"/>
              <a:t>Winzip</a:t>
            </a:r>
            <a:r>
              <a:rPr lang="pt-BR" sz="2000" dirty="0"/>
              <a:t> utilizado no Windows).</a:t>
            </a:r>
          </a:p>
          <a:p>
            <a:pPr lvl="1"/>
            <a:r>
              <a:rPr lang="pt-BR" sz="1800" dirty="0"/>
              <a:t>zip &lt;opções&gt;  [caminho_do_arquivo.zip]  [</a:t>
            </a:r>
            <a:r>
              <a:rPr lang="pt-BR" sz="1800" dirty="0" err="1"/>
              <a:t>arquivos_a_ser_compactados</a:t>
            </a:r>
            <a:r>
              <a:rPr lang="pt-BR" sz="1800" dirty="0"/>
              <a:t>]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zip  -r  dados.zip  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</a:p>
          <a:p>
            <a:pPr lvl="2"/>
            <a:r>
              <a:rPr lang="pt-BR" sz="1600" dirty="0"/>
              <a:t>O comando acima realiza a compactação do diretório “/</a:t>
            </a:r>
            <a:r>
              <a:rPr lang="pt-BR" sz="1600" dirty="0" err="1"/>
              <a:t>etc</a:t>
            </a:r>
            <a:r>
              <a:rPr lang="pt-BR" sz="1600" dirty="0"/>
              <a:t>” e todo o seu conteúdo, dentro do novo arquivo de nome “dados.zip”.</a:t>
            </a:r>
          </a:p>
          <a:p>
            <a:pPr lvl="2"/>
            <a:r>
              <a:rPr lang="pt-BR" sz="1600" dirty="0"/>
              <a:t>O parâmetro “-r” permite compactar de forma recursiva.</a:t>
            </a:r>
          </a:p>
          <a:p>
            <a:pPr lvl="1"/>
            <a:endParaRPr lang="pt-BR" sz="1800" dirty="0"/>
          </a:p>
          <a:p>
            <a:r>
              <a:rPr lang="pt-BR" sz="2000" dirty="0" err="1"/>
              <a:t>unzip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Permite descompactar arquivos no formato “zip” ou apenas listar o conteúdo contido no arquivo compactado (parâmetro “-l”).</a:t>
            </a:r>
          </a:p>
          <a:p>
            <a:pPr lvl="1"/>
            <a:r>
              <a:rPr lang="pt-BR" sz="1800" dirty="0" err="1"/>
              <a:t>unzip</a:t>
            </a:r>
            <a:r>
              <a:rPr lang="pt-BR" sz="1800" dirty="0"/>
              <a:t> &lt;opções&gt;  [caminho_do_arquivo.zip]  &lt;opções&gt;  &lt;destino&gt;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unzip</a:t>
            </a:r>
            <a:r>
              <a:rPr lang="pt-BR" sz="1800" dirty="0">
                <a:solidFill>
                  <a:srgbClr val="0070C0"/>
                </a:solidFill>
              </a:rPr>
              <a:t>  dados.zip</a:t>
            </a:r>
          </a:p>
          <a:p>
            <a:pPr lvl="2"/>
            <a:r>
              <a:rPr lang="pt-BR" sz="1600" dirty="0"/>
              <a:t>Descompacta o conteúdo de “dados.zip” no diretório corrente.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unzip</a:t>
            </a:r>
            <a:r>
              <a:rPr lang="pt-BR" sz="1800" dirty="0">
                <a:solidFill>
                  <a:srgbClr val="0070C0"/>
                </a:solidFill>
              </a:rPr>
              <a:t>  dados.zip  -d  /root/</a:t>
            </a:r>
            <a:r>
              <a:rPr lang="pt-BR" sz="1800" dirty="0" err="1">
                <a:solidFill>
                  <a:srgbClr val="0070C0"/>
                </a:solidFill>
              </a:rPr>
              <a:t>bkp-etc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</a:p>
          <a:p>
            <a:pPr lvl="2"/>
            <a:r>
              <a:rPr lang="pt-BR" sz="1600" dirty="0"/>
              <a:t>Descompacta o conteúdo de “dados.zip” no diretório “/root/</a:t>
            </a:r>
            <a:r>
              <a:rPr lang="pt-BR" sz="1600" dirty="0" err="1"/>
              <a:t>bkp-etc</a:t>
            </a:r>
            <a:r>
              <a:rPr lang="pt-BR" sz="16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0623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C98E-49DA-84F9-6C3B-5A477461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B75-419F-240D-F501-8DD14B9B85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tar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Permite dois tipos de tarefas:</a:t>
            </a:r>
          </a:p>
          <a:p>
            <a:pPr lvl="1"/>
            <a:r>
              <a:rPr lang="pt-BR" dirty="0"/>
              <a:t>Empacotar dados em um arquivo sem realizar compactação;</a:t>
            </a:r>
          </a:p>
          <a:p>
            <a:pPr lvl="1"/>
            <a:r>
              <a:rPr lang="pt-BR" dirty="0"/>
              <a:t>Compactar/Descompactar arquivos utilizando o padrão “</a:t>
            </a:r>
            <a:r>
              <a:rPr lang="pt-BR" dirty="0" err="1"/>
              <a:t>gzip</a:t>
            </a:r>
            <a:r>
              <a:rPr lang="pt-BR" dirty="0"/>
              <a:t>”.</a:t>
            </a:r>
          </a:p>
          <a:p>
            <a:endParaRPr lang="pt-BR" dirty="0"/>
          </a:p>
          <a:p>
            <a:pPr lvl="2"/>
            <a:r>
              <a:rPr lang="pt-BR" dirty="0"/>
              <a:t>O objetivo de empacotar é viabilizar a distribuição de pacotes de instalação de Softwares, publicando apenas um arquivo ao invés dos diversos arquivos necessários para a instalação do Software.</a:t>
            </a:r>
          </a:p>
          <a:p>
            <a:endParaRPr lang="pt-BR" dirty="0"/>
          </a:p>
          <a:p>
            <a:pPr lvl="1"/>
            <a:r>
              <a:rPr lang="pt-BR" dirty="0"/>
              <a:t>Ao compactar/descompactar através do comando “</a:t>
            </a:r>
            <a:r>
              <a:rPr lang="pt-BR" b="1" dirty="0" err="1">
                <a:solidFill>
                  <a:srgbClr val="0070C0"/>
                </a:solidFill>
              </a:rPr>
              <a:t>tar</a:t>
            </a:r>
            <a:r>
              <a:rPr lang="pt-BR" dirty="0"/>
              <a:t>”, podemos utilizar três tipos de compactadores:</a:t>
            </a:r>
          </a:p>
          <a:p>
            <a:pPr lvl="2"/>
            <a:r>
              <a:rPr lang="pt-BR" dirty="0"/>
              <a:t>“</a:t>
            </a:r>
            <a:r>
              <a:rPr lang="pt-BR" dirty="0" err="1">
                <a:solidFill>
                  <a:srgbClr val="0070C0"/>
                </a:solidFill>
              </a:rPr>
              <a:t>gzip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extensão “</a:t>
            </a:r>
            <a:r>
              <a:rPr lang="pt-BR" b="1" dirty="0">
                <a:solidFill>
                  <a:srgbClr val="FF0000"/>
                </a:solidFill>
              </a:rPr>
              <a:t>tar.gz</a:t>
            </a:r>
            <a:r>
              <a:rPr lang="pt-BR" dirty="0"/>
              <a:t>” (mais utilizado e eficiente na compressão);</a:t>
            </a:r>
          </a:p>
          <a:p>
            <a:pPr lvl="2"/>
            <a:r>
              <a:rPr lang="pt-BR" dirty="0"/>
              <a:t>“</a:t>
            </a:r>
            <a:r>
              <a:rPr lang="pt-BR" dirty="0">
                <a:solidFill>
                  <a:srgbClr val="0070C0"/>
                </a:solidFill>
              </a:rPr>
              <a:t>bzip2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extensão “</a:t>
            </a:r>
            <a:r>
              <a:rPr lang="pt-BR" dirty="0">
                <a:solidFill>
                  <a:srgbClr val="FF0000"/>
                </a:solidFill>
              </a:rPr>
              <a:t>tar.bz2</a:t>
            </a:r>
            <a:r>
              <a:rPr lang="pt-BR" dirty="0"/>
              <a:t>”</a:t>
            </a:r>
          </a:p>
          <a:p>
            <a:pPr lvl="2"/>
            <a:r>
              <a:rPr lang="pt-BR" dirty="0"/>
              <a:t>“</a:t>
            </a:r>
            <a:r>
              <a:rPr lang="pt-BR" dirty="0" err="1">
                <a:solidFill>
                  <a:srgbClr val="0070C0"/>
                </a:solidFill>
              </a:rPr>
              <a:t>compress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extensão “</a:t>
            </a:r>
            <a:r>
              <a:rPr lang="pt-BR" dirty="0" err="1">
                <a:solidFill>
                  <a:srgbClr val="FF0000"/>
                </a:solidFill>
              </a:rPr>
              <a:t>tar.Z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455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2A72-A2B2-3AC8-3946-D65D506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F789-77CD-3106-507D-01C1A2E110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 err="1"/>
              <a:t>tar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Sintaxe: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dirty="0" err="1"/>
              <a:t>tar</a:t>
            </a:r>
            <a:r>
              <a:rPr lang="pt-BR" dirty="0"/>
              <a:t>  &lt;opções&gt;  [arquivo]  &lt;opções || </a:t>
            </a:r>
            <a:r>
              <a:rPr lang="pt-BR" dirty="0" err="1"/>
              <a:t>caminho_a_ser_compactado</a:t>
            </a:r>
            <a:r>
              <a:rPr lang="pt-BR" dirty="0"/>
              <a:t>&gt;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dirty="0"/>
              <a:t>No próximo slide teremos exemplos de sintaxe. Portanto, vamos conhecer as principais opções e possibilidades de uso: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0070C0"/>
                </a:solidFill>
              </a:rPr>
              <a:t>c </a:t>
            </a:r>
            <a:r>
              <a:rPr lang="pt-BR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070C0"/>
                </a:solidFill>
              </a:rPr>
              <a:t> Compacta ou empacota dados em um novo arquivo;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0070C0"/>
                </a:solidFill>
              </a:rPr>
              <a:t>x </a:t>
            </a:r>
            <a:r>
              <a:rPr lang="pt-BR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070C0"/>
                </a:solidFill>
              </a:rPr>
              <a:t> Extrai o conteúdo de um arquivo compactado;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0070C0"/>
                </a:solidFill>
              </a:rPr>
              <a:t>t </a:t>
            </a:r>
            <a:r>
              <a:rPr lang="pt-BR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070C0"/>
                </a:solidFill>
              </a:rPr>
              <a:t> Lista o conteúdo de um arquivo compactado;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/>
              <a:t>v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na tela o que está sendo compactado ou descompactado;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/>
              <a:t>p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Preserva as permissões do arquivo de origem;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/>
              <a:t>r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Acrescenta arquivos dentro do pacote “</a:t>
            </a:r>
            <a:r>
              <a:rPr lang="pt-BR" dirty="0" err="1"/>
              <a:t>tar</a:t>
            </a:r>
            <a:r>
              <a:rPr lang="pt-BR" dirty="0"/>
              <a:t>”;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7030A0"/>
                </a:solidFill>
              </a:rPr>
              <a:t>z 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7030A0"/>
                </a:solidFill>
              </a:rPr>
              <a:t> Modo de operação com o comando compactador “</a:t>
            </a:r>
            <a:r>
              <a:rPr lang="pt-BR" dirty="0" err="1">
                <a:solidFill>
                  <a:srgbClr val="7030A0"/>
                </a:solidFill>
              </a:rPr>
              <a:t>gzip</a:t>
            </a:r>
            <a:r>
              <a:rPr lang="pt-BR" dirty="0">
                <a:solidFill>
                  <a:srgbClr val="7030A0"/>
                </a:solidFill>
              </a:rPr>
              <a:t>”;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7030A0"/>
                </a:solidFill>
              </a:rPr>
              <a:t>Z 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7030A0"/>
                </a:solidFill>
              </a:rPr>
              <a:t> Modo de operação com o comando compactador “</a:t>
            </a:r>
            <a:r>
              <a:rPr lang="pt-BR" dirty="0" err="1">
                <a:solidFill>
                  <a:srgbClr val="7030A0"/>
                </a:solidFill>
              </a:rPr>
              <a:t>compress</a:t>
            </a:r>
            <a:r>
              <a:rPr lang="pt-BR" dirty="0">
                <a:solidFill>
                  <a:srgbClr val="7030A0"/>
                </a:solidFill>
              </a:rPr>
              <a:t>”;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7030A0"/>
                </a:solidFill>
              </a:rPr>
              <a:t>j 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7030A0"/>
                </a:solidFill>
              </a:rPr>
              <a:t>Modo de operação com o comando compactador “bzip2”.</a:t>
            </a:r>
            <a:endParaRPr lang="pt-BR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dirty="0">
                <a:solidFill>
                  <a:srgbClr val="FF0000"/>
                </a:solidFill>
              </a:rPr>
              <a:t>f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FF0000"/>
                </a:solidFill>
              </a:rPr>
              <a:t> Modo de operação com arquivos (o padrão é dispositivo de fita);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11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F8C8-88E7-ACC6-B315-4E20AE72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2674-DFDF-69EC-CB06-FB0A2B18CD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400" dirty="0" err="1"/>
              <a:t>tar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Sintaxe para compactar (com o compactador “</a:t>
            </a:r>
            <a:r>
              <a:rPr lang="pt-BR" sz="2400" dirty="0" err="1"/>
              <a:t>gzip</a:t>
            </a:r>
            <a:r>
              <a:rPr lang="pt-BR" sz="2400" dirty="0"/>
              <a:t>”):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tar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dirty="0" err="1">
                <a:solidFill>
                  <a:srgbClr val="0070C0"/>
                </a:solidFill>
              </a:rPr>
              <a:t>czf</a:t>
            </a:r>
            <a:r>
              <a:rPr lang="pt-BR" sz="2000" dirty="0">
                <a:solidFill>
                  <a:srgbClr val="0070C0"/>
                </a:solidFill>
              </a:rPr>
              <a:t>  arquivo.tar.gz  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endParaRPr lang="pt-BR" sz="20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Compacta o diretório “/</a:t>
            </a:r>
            <a:r>
              <a:rPr lang="pt-BR" sz="1800" dirty="0" err="1"/>
              <a:t>etc</a:t>
            </a:r>
            <a:r>
              <a:rPr lang="pt-BR" sz="1800" dirty="0"/>
              <a:t>” e seu conteúdo, utilizando o compactador GZIP, dentro de um novo arquivo (</a:t>
            </a:r>
            <a:r>
              <a:rPr lang="pt-BR" sz="1800" dirty="0">
                <a:solidFill>
                  <a:srgbClr val="FF0000"/>
                </a:solidFill>
              </a:rPr>
              <a:t>arquivo.tar.gz</a:t>
            </a:r>
            <a:r>
              <a:rPr lang="pt-BR" sz="1800" dirty="0"/>
              <a:t>).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400" dirty="0" err="1"/>
              <a:t>tar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Sintaxe para compactar (com o compactador “bzip2”):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tar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dirty="0" err="1">
                <a:solidFill>
                  <a:srgbClr val="0070C0"/>
                </a:solidFill>
              </a:rPr>
              <a:t>cjf</a:t>
            </a:r>
            <a:r>
              <a:rPr lang="pt-BR" sz="2000" dirty="0">
                <a:solidFill>
                  <a:srgbClr val="0070C0"/>
                </a:solidFill>
              </a:rPr>
              <a:t>  arquivo.tar.bz2  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endParaRPr lang="pt-BR" sz="20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Compacta o diretório “/</a:t>
            </a:r>
            <a:r>
              <a:rPr lang="pt-BR" sz="1800" dirty="0" err="1"/>
              <a:t>etc</a:t>
            </a:r>
            <a:r>
              <a:rPr lang="pt-BR" sz="1800" dirty="0"/>
              <a:t>” e seu conteúdo, utilizando o compactador BZIP2,  dentro de um novo arquivo (</a:t>
            </a:r>
            <a:r>
              <a:rPr lang="pt-BR" sz="1800" dirty="0">
                <a:solidFill>
                  <a:srgbClr val="FF0000"/>
                </a:solidFill>
              </a:rPr>
              <a:t>arquivo.tar.bz2</a:t>
            </a:r>
            <a:r>
              <a:rPr lang="pt-BR" sz="1800" dirty="0"/>
              <a:t>).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250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EC00-D416-E84F-825D-21098D19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262B-EE0B-DC49-95AE-B17F16F5B9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/>
              <a:t>tar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Sintaxe para empacotar: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tar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cf</a:t>
            </a:r>
            <a:r>
              <a:rPr lang="pt-BR" dirty="0">
                <a:solidFill>
                  <a:srgbClr val="0070C0"/>
                </a:solidFill>
              </a:rPr>
              <a:t>  empacotado.tar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</a:p>
          <a:p>
            <a:pPr lvl="2"/>
            <a:r>
              <a:rPr lang="pt-BR" dirty="0"/>
              <a:t>“Agrupa”/”Empacota” o diretório “/</a:t>
            </a:r>
            <a:r>
              <a:rPr lang="pt-BR" dirty="0" err="1"/>
              <a:t>etc</a:t>
            </a:r>
            <a:r>
              <a:rPr lang="pt-BR" dirty="0"/>
              <a:t>” e seu conteúdo dentro de um novo arquivo (</a:t>
            </a:r>
            <a:r>
              <a:rPr lang="pt-BR" dirty="0">
                <a:solidFill>
                  <a:srgbClr val="C00000"/>
                </a:solidFill>
              </a:rPr>
              <a:t>empacotado.tar</a:t>
            </a:r>
            <a:r>
              <a:rPr lang="pt-BR" dirty="0"/>
              <a:t>), sem comprimir os dados.</a:t>
            </a:r>
          </a:p>
          <a:p>
            <a:endParaRPr lang="pt-BR" dirty="0"/>
          </a:p>
          <a:p>
            <a:r>
              <a:rPr lang="pt-BR" dirty="0" err="1"/>
              <a:t>tar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Sintaxe para descompactar (com o compactador “</a:t>
            </a:r>
            <a:r>
              <a:rPr lang="pt-BR" dirty="0" err="1"/>
              <a:t>gzip</a:t>
            </a:r>
            <a:r>
              <a:rPr lang="pt-BR" dirty="0"/>
              <a:t>”):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tar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xzf</a:t>
            </a:r>
            <a:r>
              <a:rPr lang="pt-BR" dirty="0">
                <a:solidFill>
                  <a:srgbClr val="0070C0"/>
                </a:solidFill>
              </a:rPr>
              <a:t>  arquivo.tar.gz</a:t>
            </a:r>
          </a:p>
          <a:p>
            <a:pPr lvl="2"/>
            <a:r>
              <a:rPr lang="pt-BR" dirty="0"/>
              <a:t>Descompacta o conteúdo do “</a:t>
            </a:r>
            <a:r>
              <a:rPr lang="pt-BR" dirty="0">
                <a:solidFill>
                  <a:srgbClr val="C00000"/>
                </a:solidFill>
              </a:rPr>
              <a:t>arquivo.tar.gz</a:t>
            </a:r>
            <a:r>
              <a:rPr lang="pt-BR" dirty="0"/>
              <a:t>” no diretório corrente.</a:t>
            </a:r>
          </a:p>
          <a:p>
            <a:endParaRPr lang="pt-BR" dirty="0"/>
          </a:p>
          <a:p>
            <a:r>
              <a:rPr lang="pt-BR" dirty="0" err="1"/>
              <a:t>tar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Sintaxe para descompactar especificando o diretório: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tar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xzf</a:t>
            </a:r>
            <a:r>
              <a:rPr lang="pt-BR" dirty="0">
                <a:solidFill>
                  <a:srgbClr val="0070C0"/>
                </a:solidFill>
              </a:rPr>
              <a:t>  arquivo.tar.gz  -C  /</a:t>
            </a:r>
            <a:r>
              <a:rPr lang="pt-BR" dirty="0" err="1">
                <a:solidFill>
                  <a:srgbClr val="0070C0"/>
                </a:solidFill>
              </a:rPr>
              <a:t>diretorio</a:t>
            </a:r>
            <a:r>
              <a:rPr lang="pt-BR" dirty="0">
                <a:solidFill>
                  <a:srgbClr val="0070C0"/>
                </a:solidFill>
              </a:rPr>
              <a:t>/destino/desejado/</a:t>
            </a:r>
          </a:p>
          <a:p>
            <a:pPr lvl="2"/>
            <a:r>
              <a:rPr lang="pt-BR" dirty="0"/>
              <a:t>Descompacta o conteúdo do “</a:t>
            </a:r>
            <a:r>
              <a:rPr lang="pt-BR" dirty="0">
                <a:solidFill>
                  <a:srgbClr val="C00000"/>
                </a:solidFill>
              </a:rPr>
              <a:t>arquivo.tar.gz</a:t>
            </a:r>
            <a:r>
              <a:rPr lang="pt-BR" dirty="0"/>
              <a:t>” no diretório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51836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4DA1-0828-5711-5E11-FAEF5EDB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– Compactadores e Compressores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76D6-A5BA-B7EE-42D9-C6A3EAC35D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10000"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Acesse o seu diretório pessoal (vamos criar novos arquivos nele).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Certifique-se de estar logado com a conta “root” (ou com privilégios de “root”).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Verifique o espaço em disco que está sendo consumido com 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Agora, vamos comparar a eficiência de cada compactador, realizando a compactação do diretório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 e todo o seu conteúdo, gerando um arquivo no diretório pessoal. Para isso, observe os seguintes padrões abaixo:</a:t>
            </a:r>
            <a:endParaRPr lang="pt-BR" dirty="0"/>
          </a:p>
          <a:p>
            <a:pPr marL="914400" lvl="1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pt-BR" sz="1400" dirty="0"/>
              <a:t>Compacte com o padrão “</a:t>
            </a:r>
            <a:r>
              <a:rPr lang="pt-BR" sz="1400" dirty="0">
                <a:solidFill>
                  <a:srgbClr val="0070C0"/>
                </a:solidFill>
              </a:rPr>
              <a:t>PKZIP</a:t>
            </a:r>
            <a:r>
              <a:rPr lang="pt-BR" sz="1400" dirty="0"/>
              <a:t>” gerando um arquivo com o nome “</a:t>
            </a:r>
            <a:r>
              <a:rPr lang="pt-BR" sz="1400" dirty="0">
                <a:solidFill>
                  <a:srgbClr val="0070C0"/>
                </a:solidFill>
              </a:rPr>
              <a:t>backup-etc.zip</a:t>
            </a:r>
            <a:r>
              <a:rPr lang="pt-BR" sz="1400" dirty="0"/>
              <a:t>”.</a:t>
            </a:r>
            <a:endParaRPr lang="pt-BR" dirty="0"/>
          </a:p>
          <a:p>
            <a:pPr marL="914400" lvl="1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pt-BR" sz="1400" dirty="0"/>
              <a:t>Compacte com o padrão “</a:t>
            </a:r>
            <a:r>
              <a:rPr lang="pt-BR" sz="1400" dirty="0">
                <a:solidFill>
                  <a:srgbClr val="0070C0"/>
                </a:solidFill>
              </a:rPr>
              <a:t>GZIP</a:t>
            </a:r>
            <a:r>
              <a:rPr lang="pt-BR" sz="1400" dirty="0"/>
              <a:t>” gerando um arquivo com o nome “</a:t>
            </a:r>
            <a:r>
              <a:rPr lang="pt-BR" sz="1400" dirty="0">
                <a:solidFill>
                  <a:srgbClr val="0070C0"/>
                </a:solidFill>
              </a:rPr>
              <a:t>backup-etc.tar.gz</a:t>
            </a:r>
            <a:r>
              <a:rPr lang="pt-BR" sz="1400" dirty="0"/>
              <a:t>”.</a:t>
            </a:r>
            <a:endParaRPr lang="pt-BR" dirty="0"/>
          </a:p>
          <a:p>
            <a:pPr marL="914400" lvl="1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pt-BR" sz="1400" dirty="0"/>
              <a:t>Compacte com o padrão “</a:t>
            </a:r>
            <a:r>
              <a:rPr lang="pt-BR" sz="1400" dirty="0">
                <a:solidFill>
                  <a:srgbClr val="0070C0"/>
                </a:solidFill>
              </a:rPr>
              <a:t>BZIP</a:t>
            </a:r>
            <a:r>
              <a:rPr lang="pt-BR" sz="1400" dirty="0"/>
              <a:t>” gerando um arquivo com o nome “</a:t>
            </a:r>
            <a:r>
              <a:rPr lang="pt-BR" sz="1400" dirty="0">
                <a:solidFill>
                  <a:srgbClr val="0070C0"/>
                </a:solidFill>
              </a:rPr>
              <a:t>backup-etc.tar.bz2</a:t>
            </a:r>
            <a:r>
              <a:rPr lang="pt-BR" sz="1400" dirty="0"/>
              <a:t>”.</a:t>
            </a:r>
            <a:endParaRPr lang="pt-BR" dirty="0"/>
          </a:p>
          <a:p>
            <a:pPr marL="914400" lvl="1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pt-BR" sz="1400" dirty="0"/>
              <a:t>Ao invés de compactar, apenas “</a:t>
            </a:r>
            <a:r>
              <a:rPr lang="pt-BR" sz="1400" dirty="0">
                <a:solidFill>
                  <a:srgbClr val="0070C0"/>
                </a:solidFill>
              </a:rPr>
              <a:t>empacote</a:t>
            </a:r>
            <a:r>
              <a:rPr lang="pt-BR" sz="1400" dirty="0"/>
              <a:t>” (sem compressão) gerando um arquivo de nome “</a:t>
            </a:r>
            <a:r>
              <a:rPr lang="pt-BR" sz="1400" dirty="0">
                <a:solidFill>
                  <a:srgbClr val="0070C0"/>
                </a:solidFill>
              </a:rPr>
              <a:t>backup-etc.tar</a:t>
            </a:r>
            <a:r>
              <a:rPr lang="pt-BR" sz="1400" dirty="0"/>
              <a:t>”</a:t>
            </a:r>
            <a:endParaRPr lang="pt-BR" dirty="0"/>
          </a:p>
          <a:p>
            <a:pPr marL="914400" lvl="1" indent="-432117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pt-BR" sz="1400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Qual dos padrões de compactação foi o mais eficiente? (Qual arquivo ficou menor)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Exclua os arquivos gerados que tiveram a compactação menos eficiente e mantenha apenas o que ficou com o menor tamanho.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Crie um diretório com o nome “</a:t>
            </a:r>
            <a:r>
              <a:rPr lang="pt-BR" sz="1600" dirty="0" err="1">
                <a:solidFill>
                  <a:srgbClr val="0070C0"/>
                </a:solidFill>
              </a:rPr>
              <a:t>restore</a:t>
            </a:r>
            <a:r>
              <a:rPr lang="pt-BR" sz="1600" dirty="0"/>
              <a:t>” dentro do diretório pessoal.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Descompacte o arquivo remanescente, extraindo seus arquivos dentro do diretório “</a:t>
            </a:r>
            <a:r>
              <a:rPr lang="pt-BR" sz="1600" dirty="0" err="1">
                <a:solidFill>
                  <a:srgbClr val="0070C0"/>
                </a:solidFill>
              </a:rPr>
              <a:t>restore</a:t>
            </a:r>
            <a:r>
              <a:rPr lang="pt-BR" sz="1600" dirty="0"/>
              <a:t>”.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Acesse o diretório “</a:t>
            </a:r>
            <a:r>
              <a:rPr lang="pt-BR" sz="1600" dirty="0" err="1">
                <a:solidFill>
                  <a:srgbClr val="0070C0"/>
                </a:solidFill>
              </a:rPr>
              <a:t>restore</a:t>
            </a:r>
            <a:r>
              <a:rPr lang="pt-BR" sz="1600" dirty="0"/>
              <a:t>” e verifique a data de modificação dos arquivos, eles estão com a mesma data dos arquivos de origem dentro do diretório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28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334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Dominar comandos de criação, remoção e movimentação</a:t>
            </a:r>
          </a:p>
        </p:txBody>
      </p:sp>
      <p:pic>
        <p:nvPicPr>
          <p:cNvPr id="4" name="Google Shape;123;p20" descr="A group of penguins in the snow&#10;&#10;Description automatically generated">
            <a:extLst>
              <a:ext uri="{FF2B5EF4-FFF2-40B4-BE49-F238E27FC236}">
                <a16:creationId xmlns:a16="http://schemas.microsoft.com/office/drawing/2014/main" id="{4CA5D610-0664-BB6C-839C-01B7528DEB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3917" y="2945243"/>
            <a:ext cx="5756166" cy="3237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3C7A-DC88-2C32-0F8D-34003CF5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navegação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9F44-616C-E152-39E0-3F85363296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Mostra a estrutura de diretórios e subdiretórios em formato de “árvore”: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tree</a:t>
            </a:r>
            <a:r>
              <a:rPr lang="pt-BR" dirty="0"/>
              <a:t>  &lt;caminho&gt;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tree</a:t>
            </a:r>
            <a:r>
              <a:rPr lang="pt-BR" dirty="0">
                <a:solidFill>
                  <a:srgbClr val="0070C0"/>
                </a:solidFill>
              </a:rPr>
              <a:t>  /home</a:t>
            </a:r>
            <a:r>
              <a:rPr lang="pt-BR" dirty="0"/>
              <a:t>  </a:t>
            </a:r>
          </a:p>
          <a:p>
            <a:pPr lvl="3"/>
            <a:r>
              <a:rPr lang="pt-BR" dirty="0"/>
              <a:t>Exibe a estrutura de diretórios e subdiretórios existentes dentro de “/home”.</a:t>
            </a:r>
          </a:p>
          <a:p>
            <a:pPr lvl="2"/>
            <a:r>
              <a:rPr lang="pt-BR" dirty="0"/>
              <a:t>OBS.: Comando não disponível por padrão no DEBIAN e no </a:t>
            </a:r>
            <a:r>
              <a:rPr lang="pt-BR" dirty="0" err="1"/>
              <a:t>CentOS</a:t>
            </a:r>
            <a:r>
              <a:rPr lang="pt-BR" dirty="0"/>
              <a:t>, porém, pode ser instalado.</a:t>
            </a:r>
          </a:p>
          <a:p>
            <a:pPr lvl="2"/>
            <a:r>
              <a:rPr lang="pt-BR" dirty="0"/>
              <a:t>OBS.: Para instalar, execute um dos comandos a seguir, conforme a distribuição:</a:t>
            </a:r>
          </a:p>
          <a:p>
            <a:pPr lvl="3"/>
            <a:r>
              <a:rPr lang="pt-BR" dirty="0" err="1"/>
              <a:t>CentOS</a:t>
            </a:r>
            <a:r>
              <a:rPr lang="pt-BR" dirty="0"/>
              <a:t>: </a:t>
            </a:r>
            <a:r>
              <a:rPr lang="pt-BR" dirty="0" err="1">
                <a:solidFill>
                  <a:srgbClr val="0070C0"/>
                </a:solidFill>
              </a:rPr>
              <a:t>yum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install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tree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Debian: </a:t>
            </a:r>
            <a:r>
              <a:rPr lang="pt-BR" dirty="0" err="1">
                <a:solidFill>
                  <a:srgbClr val="0070C0"/>
                </a:solidFill>
              </a:rPr>
              <a:t>apt-get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install</a:t>
            </a:r>
            <a:r>
              <a:rPr lang="pt-BR" dirty="0">
                <a:solidFill>
                  <a:srgbClr val="0070C0"/>
                </a:solidFill>
              </a:rPr>
              <a:t>  </a:t>
            </a:r>
            <a:r>
              <a:rPr lang="pt-BR" dirty="0" err="1">
                <a:solidFill>
                  <a:srgbClr val="0070C0"/>
                </a:solidFill>
              </a:rPr>
              <a:t>tree</a:t>
            </a:r>
            <a:endParaRPr lang="pt-BR" dirty="0">
              <a:solidFill>
                <a:srgbClr val="0070C0"/>
              </a:solidFill>
            </a:endParaRPr>
          </a:p>
          <a:p>
            <a:pPr lvl="3"/>
            <a:r>
              <a:rPr lang="pt-BR" dirty="0"/>
              <a:t>Posteriormente, haverá uma aula descrevendo em detalhes sobre a instalação de pacotes.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1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E19A-2D45-B665-AB54-67D19A84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</a:t>
            </a:r>
            <a:r>
              <a:rPr lang="en-US" sz="3200" dirty="0" err="1"/>
              <a:t>manipulação</a:t>
            </a:r>
            <a:br>
              <a:rPr lang="en-US" sz="3200" dirty="0"/>
            </a:br>
            <a:r>
              <a:rPr lang="en-US" sz="3200" dirty="0"/>
              <a:t>de </a:t>
            </a:r>
            <a:r>
              <a:rPr lang="en-US" sz="3200" dirty="0" err="1"/>
              <a:t>arquivos</a:t>
            </a:r>
            <a:r>
              <a:rPr lang="en-US" sz="3200" dirty="0"/>
              <a:t> e </a:t>
            </a:r>
            <a:r>
              <a:rPr lang="en-US" sz="3200" dirty="0" err="1"/>
              <a:t>diretórios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3A05-9373-6A81-9ED2-117437C092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Cria um novo diretório.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mkdir</a:t>
            </a:r>
            <a:r>
              <a:rPr lang="pt-BR" dirty="0"/>
              <a:t>  [</a:t>
            </a:r>
            <a:r>
              <a:rPr lang="pt-BR" dirty="0" err="1"/>
              <a:t>nome_do_diretório</a:t>
            </a:r>
            <a:r>
              <a:rPr lang="pt-BR" dirty="0"/>
              <a:t>];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mkdir</a:t>
            </a:r>
            <a:r>
              <a:rPr lang="pt-BR" dirty="0">
                <a:solidFill>
                  <a:srgbClr val="0070C0"/>
                </a:solidFill>
              </a:rPr>
              <a:t>  /root/dir01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Cria o diretório “dir01” dentro do diretório “/root”.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mkdir</a:t>
            </a:r>
            <a:r>
              <a:rPr lang="pt-BR" dirty="0">
                <a:solidFill>
                  <a:srgbClr val="0070C0"/>
                </a:solidFill>
              </a:rPr>
              <a:t>  -p  /root/dir02/subdir01/sub02 ... </a:t>
            </a:r>
          </a:p>
          <a:p>
            <a:pPr lvl="3"/>
            <a:r>
              <a:rPr lang="pt-BR" dirty="0"/>
              <a:t>Cria uma estrutura de subdiretórios de forma recursiva.</a:t>
            </a:r>
          </a:p>
          <a:p>
            <a:endParaRPr lang="pt-BR" dirty="0"/>
          </a:p>
          <a:p>
            <a:r>
              <a:rPr lang="pt-BR" dirty="0" err="1"/>
              <a:t>rmdir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Apaga diretórios vazios.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rmdir</a:t>
            </a:r>
            <a:r>
              <a:rPr lang="pt-BR" dirty="0"/>
              <a:t>  [diretório]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rmdir</a:t>
            </a:r>
            <a:r>
              <a:rPr lang="pt-BR" dirty="0">
                <a:solidFill>
                  <a:srgbClr val="0070C0"/>
                </a:solidFill>
              </a:rPr>
              <a:t>  /root/dir01</a:t>
            </a:r>
            <a:endParaRPr lang="pt-BR" dirty="0"/>
          </a:p>
          <a:p>
            <a:pPr lvl="3"/>
            <a:r>
              <a:rPr lang="pt-BR" dirty="0"/>
              <a:t>Remove o diretório vazio “dir01” que está dentro do diretório “/root”.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3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17A-9235-5DEF-0468-8933D545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</a:t>
            </a:r>
            <a:r>
              <a:rPr lang="en-US" sz="3200" dirty="0" err="1"/>
              <a:t>manipulação</a:t>
            </a:r>
            <a:br>
              <a:rPr lang="en-US" sz="3200" dirty="0"/>
            </a:br>
            <a:r>
              <a:rPr lang="en-US" sz="3200" dirty="0"/>
              <a:t>de </a:t>
            </a:r>
            <a:r>
              <a:rPr lang="en-US" sz="3200" dirty="0" err="1"/>
              <a:t>arquivos</a:t>
            </a:r>
            <a:r>
              <a:rPr lang="en-US" sz="3200" dirty="0"/>
              <a:t> e </a:t>
            </a:r>
            <a:r>
              <a:rPr lang="en-US" sz="3200" dirty="0" err="1"/>
              <a:t>diretórios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0D35-3DB0-1119-C271-3255BF5786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rm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Apaga arquivos ou diretórios com conteúdo.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rm</a:t>
            </a:r>
            <a:r>
              <a:rPr lang="pt-BR" dirty="0"/>
              <a:t>  [arquivo]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rm</a:t>
            </a:r>
            <a:r>
              <a:rPr lang="pt-BR" dirty="0">
                <a:solidFill>
                  <a:srgbClr val="0070C0"/>
                </a:solidFill>
              </a:rPr>
              <a:t>  arq01</a:t>
            </a:r>
          </a:p>
          <a:p>
            <a:pPr lvl="3"/>
            <a:r>
              <a:rPr lang="pt-BR" dirty="0"/>
              <a:t>Sem utilizar parâmetros, remove apenas arquivos.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rm</a:t>
            </a:r>
            <a:r>
              <a:rPr lang="pt-BR" dirty="0">
                <a:solidFill>
                  <a:srgbClr val="0070C0"/>
                </a:solidFill>
              </a:rPr>
              <a:t>  -r  dir02/subdir01/</a:t>
            </a:r>
          </a:p>
          <a:p>
            <a:pPr lvl="3"/>
            <a:r>
              <a:rPr lang="pt-BR" dirty="0"/>
              <a:t>O parâmetro “-r” possibilita remover diretórios com conteúdo, no exemplo acima, será removido apenas o “subdir01”.</a:t>
            </a:r>
          </a:p>
          <a:p>
            <a:endParaRPr lang="pt-BR" dirty="0"/>
          </a:p>
          <a:p>
            <a:r>
              <a:rPr lang="pt-BR" dirty="0" err="1"/>
              <a:t>mv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move ou renomeia arquivos.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mv</a:t>
            </a:r>
            <a:r>
              <a:rPr lang="pt-BR" dirty="0"/>
              <a:t>  [origem]  [destino]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mv</a:t>
            </a:r>
            <a:r>
              <a:rPr lang="pt-BR" dirty="0">
                <a:solidFill>
                  <a:srgbClr val="0070C0"/>
                </a:solidFill>
              </a:rPr>
              <a:t>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/arq01  /root/arq01 </a:t>
            </a:r>
          </a:p>
          <a:p>
            <a:pPr lvl="3"/>
            <a:r>
              <a:rPr lang="pt-BR" dirty="0"/>
              <a:t>O arquivo “arq01” será movido do diretório “/</a:t>
            </a:r>
            <a:r>
              <a:rPr lang="pt-BR" dirty="0" err="1"/>
              <a:t>etc</a:t>
            </a:r>
            <a:r>
              <a:rPr lang="pt-BR" dirty="0"/>
              <a:t>” para o diretório “/root”.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mv</a:t>
            </a:r>
            <a:r>
              <a:rPr lang="pt-BR" dirty="0">
                <a:solidFill>
                  <a:srgbClr val="0070C0"/>
                </a:solidFill>
              </a:rPr>
              <a:t>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/arq01  /root/arq02 </a:t>
            </a:r>
          </a:p>
          <a:p>
            <a:pPr lvl="3"/>
            <a:r>
              <a:rPr lang="pt-BR" dirty="0"/>
              <a:t>O arquivo “arq01” será movido do diretório “/</a:t>
            </a:r>
            <a:r>
              <a:rPr lang="pt-BR" dirty="0" err="1"/>
              <a:t>etc</a:t>
            </a:r>
            <a:r>
              <a:rPr lang="pt-BR" dirty="0"/>
              <a:t>” para o diretório “/root” e renomeado para “arq02”.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03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391E-78AE-E5B7-5A1A-970F6A5A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EDD5-A39B-C9C2-38AA-CFDEC18A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</a:t>
            </a:r>
            <a:r>
              <a:rPr lang="en-US" sz="3200" dirty="0" err="1"/>
              <a:t>manipulação</a:t>
            </a:r>
            <a:br>
              <a:rPr lang="en-US" sz="3200" dirty="0"/>
            </a:br>
            <a:r>
              <a:rPr lang="en-US" sz="3200" dirty="0"/>
              <a:t>de </a:t>
            </a:r>
            <a:r>
              <a:rPr lang="en-US" sz="3200" dirty="0" err="1"/>
              <a:t>arquivos</a:t>
            </a:r>
            <a:r>
              <a:rPr lang="en-US" sz="3200" dirty="0"/>
              <a:t> e </a:t>
            </a:r>
            <a:r>
              <a:rPr lang="en-US" sz="3200" dirty="0" err="1"/>
              <a:t>diretórios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9D32-027E-806E-5D11-F99D2B215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cp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Copia arquivos e diretórios: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cp</a:t>
            </a:r>
            <a:r>
              <a:rPr lang="pt-BR" dirty="0"/>
              <a:t>  &lt;opção&gt;  [origem]  [destino]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cp</a:t>
            </a:r>
            <a:r>
              <a:rPr lang="pt-BR" dirty="0">
                <a:solidFill>
                  <a:srgbClr val="0070C0"/>
                </a:solidFill>
              </a:rPr>
              <a:t>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passwd</a:t>
            </a:r>
            <a:r>
              <a:rPr lang="pt-BR" dirty="0">
                <a:solidFill>
                  <a:srgbClr val="0070C0"/>
                </a:solidFill>
              </a:rPr>
              <a:t>  /root/backup/ </a:t>
            </a:r>
          </a:p>
          <a:p>
            <a:pPr lvl="3"/>
            <a:r>
              <a:rPr lang="pt-BR" dirty="0"/>
              <a:t>Realiza uma cópia do arquivo “</a:t>
            </a:r>
            <a:r>
              <a:rPr lang="pt-BR" dirty="0" err="1"/>
              <a:t>passwd</a:t>
            </a:r>
            <a:r>
              <a:rPr lang="pt-BR" dirty="0"/>
              <a:t>” para o diretório “/root/backup/”.</a:t>
            </a:r>
          </a:p>
          <a:p>
            <a:pPr lvl="2"/>
            <a:r>
              <a:rPr lang="pt-BR" dirty="0"/>
              <a:t>Ex.2: </a:t>
            </a:r>
            <a:r>
              <a:rPr lang="pt-BR" dirty="0" err="1">
                <a:solidFill>
                  <a:srgbClr val="0070C0"/>
                </a:solidFill>
              </a:rPr>
              <a:t>cp</a:t>
            </a:r>
            <a:r>
              <a:rPr lang="pt-BR" dirty="0">
                <a:solidFill>
                  <a:srgbClr val="0070C0"/>
                </a:solidFill>
              </a:rPr>
              <a:t>  -a  arq1  arq2</a:t>
            </a:r>
          </a:p>
          <a:p>
            <a:pPr lvl="3"/>
            <a:r>
              <a:rPr lang="pt-BR" dirty="0"/>
              <a:t>Realiza uma cópia mantendo as permissões do arquivo de origem     (parâmetro “-a”), além de alterar o nome para “arq2”.</a:t>
            </a:r>
          </a:p>
          <a:p>
            <a:pPr lvl="2"/>
            <a:r>
              <a:rPr lang="pt-BR" dirty="0"/>
              <a:t>Ex.3: </a:t>
            </a:r>
            <a:r>
              <a:rPr lang="pt-BR" dirty="0" err="1">
                <a:solidFill>
                  <a:srgbClr val="0070C0"/>
                </a:solidFill>
              </a:rPr>
              <a:t>cp</a:t>
            </a:r>
            <a:r>
              <a:rPr lang="pt-BR" dirty="0">
                <a:solidFill>
                  <a:srgbClr val="0070C0"/>
                </a:solidFill>
              </a:rPr>
              <a:t>  -r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  /var/</a:t>
            </a:r>
            <a:r>
              <a:rPr lang="pt-BR" dirty="0" err="1">
                <a:solidFill>
                  <a:srgbClr val="0070C0"/>
                </a:solidFill>
              </a:rPr>
              <a:t>etc-bkp</a:t>
            </a:r>
            <a:r>
              <a:rPr lang="pt-BR" dirty="0">
                <a:solidFill>
                  <a:srgbClr val="0070C0"/>
                </a:solidFill>
              </a:rPr>
              <a:t>/</a:t>
            </a:r>
          </a:p>
          <a:p>
            <a:pPr lvl="3"/>
            <a:r>
              <a:rPr lang="pt-BR" dirty="0"/>
              <a:t>Realiza uma cópia de todo o diretório “/</a:t>
            </a:r>
            <a:r>
              <a:rPr lang="pt-BR" dirty="0" err="1"/>
              <a:t>etc</a:t>
            </a:r>
            <a:r>
              <a:rPr lang="pt-BR" dirty="0"/>
              <a:t>” e sua estrutura de subdiretórios (parâmetro “-r”) além de alterar o nome da cópia para “</a:t>
            </a:r>
            <a:r>
              <a:rPr lang="pt-BR" dirty="0" err="1"/>
              <a:t>etc-bkp</a:t>
            </a:r>
            <a:r>
              <a:rPr lang="pt-BR" dirty="0"/>
              <a:t>”.</a:t>
            </a:r>
          </a:p>
          <a:p>
            <a:endParaRPr lang="pt-BR" dirty="0"/>
          </a:p>
          <a:p>
            <a:r>
              <a:rPr lang="pt-BR" dirty="0" err="1"/>
              <a:t>touch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Cria arquivos de texto puro.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touch</a:t>
            </a:r>
            <a:r>
              <a:rPr lang="pt-BR" dirty="0"/>
              <a:t>  [</a:t>
            </a:r>
            <a:r>
              <a:rPr lang="pt-BR" dirty="0" err="1"/>
              <a:t>nome_do_arquivo</a:t>
            </a:r>
            <a:r>
              <a:rPr lang="pt-BR" dirty="0"/>
              <a:t>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touch</a:t>
            </a:r>
            <a:r>
              <a:rPr lang="pt-BR" dirty="0">
                <a:solidFill>
                  <a:srgbClr val="0070C0"/>
                </a:solidFill>
              </a:rPr>
              <a:t>  /root/arquivo01</a:t>
            </a:r>
          </a:p>
          <a:p>
            <a:pPr lvl="3"/>
            <a:r>
              <a:rPr lang="pt-BR" dirty="0"/>
              <a:t>Cria um arquivo texto de nome “arquivo01” dentro do diretório “/root”.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C94D2-211A-4A72-7FEB-E3E66E35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91B-BD90-4785-7729-2B68855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</a:t>
            </a:r>
            <a:r>
              <a:rPr lang="en-US" sz="3200" dirty="0" err="1"/>
              <a:t>manipulação</a:t>
            </a:r>
            <a:br>
              <a:rPr lang="en-US" sz="3200" dirty="0"/>
            </a:br>
            <a:r>
              <a:rPr lang="en-US" sz="3200" dirty="0"/>
              <a:t>de </a:t>
            </a:r>
            <a:r>
              <a:rPr lang="en-US" sz="3200" dirty="0" err="1"/>
              <a:t>arquivos</a:t>
            </a:r>
            <a:r>
              <a:rPr lang="en-US" sz="3200" dirty="0"/>
              <a:t> e </a:t>
            </a:r>
            <a:r>
              <a:rPr lang="en-US" sz="3200" dirty="0" err="1"/>
              <a:t>diretórios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8813-9C36-5BF3-A11C-F850E1A2C1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ln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Cria Links simbólicos (atalhos) ou “rígidos” (Hard Link)</a:t>
            </a:r>
          </a:p>
          <a:p>
            <a:pPr lvl="1"/>
            <a:r>
              <a:rPr lang="pt-BR" sz="2000" dirty="0"/>
              <a:t>Sintaxe: </a:t>
            </a:r>
            <a:r>
              <a:rPr lang="pt-BR" sz="2000" dirty="0" err="1"/>
              <a:t>ln</a:t>
            </a:r>
            <a:r>
              <a:rPr lang="pt-BR" sz="2000" dirty="0"/>
              <a:t>  [origem]  [</a:t>
            </a:r>
            <a:r>
              <a:rPr lang="pt-BR" sz="2000" dirty="0" err="1"/>
              <a:t>link_destino</a:t>
            </a:r>
            <a:r>
              <a:rPr lang="pt-BR" sz="2000" dirty="0"/>
              <a:t>]</a:t>
            </a:r>
          </a:p>
          <a:p>
            <a:pPr lvl="2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ln</a:t>
            </a:r>
            <a:r>
              <a:rPr lang="pt-BR" sz="1800" dirty="0">
                <a:solidFill>
                  <a:srgbClr val="0070C0"/>
                </a:solidFill>
              </a:rPr>
              <a:t>  -s  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/hosts  /home/</a:t>
            </a:r>
            <a:r>
              <a:rPr lang="pt-BR" sz="1800" dirty="0" err="1">
                <a:solidFill>
                  <a:srgbClr val="0070C0"/>
                </a:solidFill>
              </a:rPr>
              <a:t>lista_hosts.link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pt-BR" sz="1600" dirty="0"/>
              <a:t>Cria um Link Simbólico do arquivo “hosts” no diretório “/home”, com o nome “</a:t>
            </a:r>
            <a:r>
              <a:rPr lang="pt-BR" sz="1600" dirty="0" err="1"/>
              <a:t>lista_hosts.link</a:t>
            </a:r>
            <a:r>
              <a:rPr lang="pt-BR" sz="1600" dirty="0"/>
              <a:t>”</a:t>
            </a:r>
          </a:p>
          <a:p>
            <a:endParaRPr lang="pt-BR" sz="2400" dirty="0"/>
          </a:p>
          <a:p>
            <a:r>
              <a:rPr lang="pt-BR" sz="2400" dirty="0" err="1"/>
              <a:t>find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Procura arquivos no sistema de arquivos ou em um diretório específico.</a:t>
            </a:r>
          </a:p>
          <a:p>
            <a:pPr lvl="1"/>
            <a:r>
              <a:rPr lang="pt-BR" sz="2000" dirty="0"/>
              <a:t>Sintaxe: </a:t>
            </a:r>
            <a:r>
              <a:rPr lang="pt-BR" sz="2000" dirty="0" err="1"/>
              <a:t>find</a:t>
            </a:r>
            <a:r>
              <a:rPr lang="pt-BR" sz="2000" dirty="0"/>
              <a:t>  &lt;caminho&gt;  &lt;opção&gt;  [</a:t>
            </a:r>
            <a:r>
              <a:rPr lang="pt-BR" sz="2000" dirty="0" err="1"/>
              <a:t>nome_desejado</a:t>
            </a:r>
            <a:r>
              <a:rPr lang="pt-BR" sz="2000" dirty="0"/>
              <a:t>]</a:t>
            </a:r>
          </a:p>
          <a:p>
            <a:pPr lvl="2"/>
            <a:r>
              <a:rPr lang="pt-BR" sz="1800" dirty="0" err="1"/>
              <a:t>Ex</a:t>
            </a:r>
            <a:r>
              <a:rPr lang="pt-BR" sz="1800" dirty="0"/>
              <a:t>: </a:t>
            </a:r>
            <a:r>
              <a:rPr lang="pt-BR" sz="1800" dirty="0" err="1">
                <a:solidFill>
                  <a:srgbClr val="0070C0"/>
                </a:solidFill>
              </a:rPr>
              <a:t>find</a:t>
            </a:r>
            <a:r>
              <a:rPr lang="pt-BR" sz="1800" dirty="0">
                <a:solidFill>
                  <a:srgbClr val="0070C0"/>
                </a:solidFill>
              </a:rPr>
              <a:t>  /  -</a:t>
            </a:r>
            <a:r>
              <a:rPr lang="pt-BR" sz="1800" dirty="0" err="1">
                <a:solidFill>
                  <a:srgbClr val="0070C0"/>
                </a:solidFill>
              </a:rPr>
              <a:t>name</a:t>
            </a:r>
            <a:r>
              <a:rPr lang="pt-BR" sz="1800" dirty="0">
                <a:solidFill>
                  <a:srgbClr val="0070C0"/>
                </a:solidFill>
              </a:rPr>
              <a:t>  </a:t>
            </a:r>
            <a:r>
              <a:rPr lang="pt-BR" sz="1800" dirty="0" err="1">
                <a:solidFill>
                  <a:srgbClr val="0070C0"/>
                </a:solidFill>
              </a:rPr>
              <a:t>passwd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pt-BR" sz="1600" dirty="0"/>
              <a:t>Procura pelo arquivo de nome “</a:t>
            </a:r>
            <a:r>
              <a:rPr lang="pt-BR" sz="1600" dirty="0" err="1"/>
              <a:t>passwd</a:t>
            </a:r>
            <a:r>
              <a:rPr lang="pt-BR" sz="1600" dirty="0"/>
              <a:t>” em todo o sistema de arquivos a partir da raiz do sistema “/”.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823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FF4C-7BBE-A47C-B434-D75809E6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5347-79A1-6441-8F76-E3DDC1E8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/>
              <a:t>Comandos</a:t>
            </a:r>
            <a:r>
              <a:rPr lang="en-US" sz="3200" dirty="0"/>
              <a:t> de </a:t>
            </a:r>
            <a:r>
              <a:rPr lang="en-US" sz="3200" dirty="0" err="1"/>
              <a:t>manipulação</a:t>
            </a:r>
            <a:br>
              <a:rPr lang="en-US" sz="3200" dirty="0"/>
            </a:br>
            <a:r>
              <a:rPr lang="en-US" sz="3200" dirty="0"/>
              <a:t>de </a:t>
            </a:r>
            <a:r>
              <a:rPr lang="en-US" sz="3200" dirty="0" err="1"/>
              <a:t>arquivos</a:t>
            </a:r>
            <a:r>
              <a:rPr lang="en-US" sz="3200" dirty="0"/>
              <a:t> e </a:t>
            </a:r>
            <a:r>
              <a:rPr lang="en-US" sz="3200" dirty="0" err="1"/>
              <a:t>diretórios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156D-4A9E-0910-9969-036925E5F4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du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Mostra o quanto de espaço em disco que está sendo utilizado por um arquivo ou diretório:</a:t>
            </a:r>
          </a:p>
          <a:p>
            <a:pPr lvl="1"/>
            <a:r>
              <a:rPr lang="pt-BR" dirty="0"/>
              <a:t>Sintaxe: </a:t>
            </a:r>
            <a:r>
              <a:rPr lang="pt-BR" dirty="0" err="1"/>
              <a:t>du</a:t>
            </a:r>
            <a:r>
              <a:rPr lang="pt-BR" dirty="0"/>
              <a:t>  &lt;opção&gt;  &lt;caminho&gt;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du</a:t>
            </a:r>
            <a:r>
              <a:rPr lang="pt-BR" dirty="0">
                <a:solidFill>
                  <a:srgbClr val="0070C0"/>
                </a:solidFill>
              </a:rPr>
              <a:t>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services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pt-BR" dirty="0"/>
              <a:t>Exibe o espaço utilizado pelo arquivo em KB.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du</a:t>
            </a:r>
            <a:r>
              <a:rPr lang="pt-BR" dirty="0">
                <a:solidFill>
                  <a:srgbClr val="0070C0"/>
                </a:solidFill>
              </a:rPr>
              <a:t>  -h  /var/ </a:t>
            </a:r>
          </a:p>
          <a:p>
            <a:pPr lvl="3"/>
            <a:r>
              <a:rPr lang="pt-BR" dirty="0"/>
              <a:t>Exibe o espaço utilizado por cada arquivo contido no diretório “/var” de forma inteligível – parâmetro “-h” , ou seja, KB, MB, GB (bem como a soma de todos os arquivos do diretório no final do processo).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du</a:t>
            </a:r>
            <a:r>
              <a:rPr lang="pt-BR" dirty="0">
                <a:solidFill>
                  <a:srgbClr val="0070C0"/>
                </a:solidFill>
              </a:rPr>
              <a:t>  -</a:t>
            </a:r>
            <a:r>
              <a:rPr lang="pt-BR" dirty="0" err="1">
                <a:solidFill>
                  <a:srgbClr val="0070C0"/>
                </a:solidFill>
              </a:rPr>
              <a:t>hs</a:t>
            </a:r>
            <a:r>
              <a:rPr lang="pt-BR" dirty="0">
                <a:solidFill>
                  <a:srgbClr val="0070C0"/>
                </a:solidFill>
              </a:rPr>
              <a:t>  /var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Exibe apenas o espaço em disco ocupado pelo diretório “/var” e seu conteúdo (parâmetro “-s” = Sumarizado).</a:t>
            </a:r>
          </a:p>
        </p:txBody>
      </p:sp>
    </p:spTree>
    <p:extLst>
      <p:ext uri="{BB962C8B-B14F-4D97-AF65-F5344CB8AC3E}">
        <p14:creationId xmlns:p14="http://schemas.microsoft.com/office/powerpoint/2010/main" val="6028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0B73-4A17-DF08-FEB3-E0E52DB9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–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(</a:t>
            </a:r>
            <a:r>
              <a:rPr lang="en-US" dirty="0" err="1"/>
              <a:t>parte</a:t>
            </a:r>
            <a:r>
              <a:rPr lang="en-US" dirty="0"/>
              <a:t> 2)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BBF7D-95C1-6F97-B434-C2463F56A1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a seguir e descreva o resultado (qual estrutura de diretórios foi criada):	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mkdir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-p {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teste,docs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/{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listas,rh,pub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},slides/{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Linux,Windows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}}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Com uma única linha de comando, crie a seguinte estrutura de diretórios dentro do seu diretório pessoal: </a:t>
            </a:r>
            <a:r>
              <a:rPr lang="pt-BR" sz="1600" dirty="0">
                <a:solidFill>
                  <a:srgbClr val="0070C0"/>
                </a:solidFill>
              </a:rPr>
              <a:t>continente/pais/estado/cidade/bairro/rua/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Dentro do diretório “</a:t>
            </a:r>
            <a:r>
              <a:rPr lang="pt-BR" sz="1600" dirty="0">
                <a:solidFill>
                  <a:srgbClr val="0070C0"/>
                </a:solidFill>
              </a:rPr>
              <a:t>bairro</a:t>
            </a:r>
            <a:r>
              <a:rPr lang="pt-BR" sz="1600" dirty="0"/>
              <a:t>”, crie um diretório com o nome “</a:t>
            </a:r>
            <a:r>
              <a:rPr lang="pt-BR" sz="1600" dirty="0">
                <a:solidFill>
                  <a:srgbClr val="0070C0"/>
                </a:solidFill>
              </a:rPr>
              <a:t>avenida</a:t>
            </a:r>
            <a:r>
              <a:rPr lang="pt-BR" sz="1600" dirty="0"/>
              <a:t>” e dentro dele, crie um arquivo com o nome “</a:t>
            </a:r>
            <a:r>
              <a:rPr lang="pt-BR" sz="1600" dirty="0">
                <a:solidFill>
                  <a:srgbClr val="0070C0"/>
                </a:solidFill>
              </a:rPr>
              <a:t>Paulista.txt</a:t>
            </a:r>
            <a:r>
              <a:rPr lang="pt-BR" sz="1600" dirty="0"/>
              <a:t>”.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Altere a estrutura de diretórios para: </a:t>
            </a:r>
            <a:r>
              <a:rPr lang="pt-BR" sz="1600" dirty="0">
                <a:solidFill>
                  <a:srgbClr val="FF0000"/>
                </a:solidFill>
              </a:rPr>
              <a:t>planeta</a:t>
            </a:r>
            <a:r>
              <a:rPr lang="pt-BR" sz="1600" dirty="0">
                <a:solidFill>
                  <a:srgbClr val="0070C0"/>
                </a:solidFill>
              </a:rPr>
              <a:t>/continente/pais/</a:t>
            </a:r>
            <a:r>
              <a:rPr lang="pt-BR" sz="1600" dirty="0" err="1">
                <a:solidFill>
                  <a:srgbClr val="FF0000"/>
                </a:solidFill>
              </a:rPr>
              <a:t>regiao</a:t>
            </a:r>
            <a:r>
              <a:rPr lang="pt-BR" sz="1600" dirty="0">
                <a:solidFill>
                  <a:srgbClr val="0070C0"/>
                </a:solidFill>
              </a:rPr>
              <a:t>/estado/cidade/bairro/rua/</a:t>
            </a:r>
            <a:r>
              <a:rPr lang="pt-BR" sz="1600" dirty="0"/>
              <a:t>. OBS.: Sem recriar os diretórios já existentes.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Utilize 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ln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-s</a:t>
            </a:r>
            <a:r>
              <a:rPr lang="pt-BR" sz="1600" dirty="0"/>
              <a:t>” para criar um link simbólico com o nome “</a:t>
            </a:r>
            <a:r>
              <a:rPr lang="pt-BR" sz="1600" dirty="0" err="1">
                <a:solidFill>
                  <a:srgbClr val="0070C0"/>
                </a:solidFill>
              </a:rPr>
              <a:t>fiap</a:t>
            </a:r>
            <a:r>
              <a:rPr lang="pt-BR" sz="1600" dirty="0"/>
              <a:t>” em seu diretório pessoal, apontando para o diretório “avenida”. Em seguida, execute os comandos “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˜/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fiap</a:t>
            </a:r>
            <a:r>
              <a:rPr lang="pt-BR" sz="1600" dirty="0"/>
              <a:t>” e o “</a:t>
            </a:r>
            <a:r>
              <a:rPr lang="pt-BR" sz="1600" dirty="0" err="1">
                <a:solidFill>
                  <a:srgbClr val="0070C0"/>
                </a:solidFill>
              </a:rPr>
              <a:t>pwd</a:t>
            </a:r>
            <a:r>
              <a:rPr lang="pt-BR" sz="1600" dirty="0"/>
              <a:t>”. O que ocorreu?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Qual comando pode ser utilizado para excluir o diretório “</a:t>
            </a:r>
            <a:r>
              <a:rPr lang="pt-BR" sz="1600" dirty="0">
                <a:solidFill>
                  <a:srgbClr val="0070C0"/>
                </a:solidFill>
              </a:rPr>
              <a:t>cidade</a:t>
            </a:r>
            <a:r>
              <a:rPr lang="pt-BR" sz="1600" dirty="0"/>
              <a:t>” e todo o seu conteúdo? Analise a função e as diferenças dos seguintes comandos (crie arquivos e diretórios em sua VM para testar):</a:t>
            </a:r>
            <a:endParaRPr lang="pt-BR" dirty="0"/>
          </a:p>
          <a:p>
            <a:pPr marL="914400" lvl="1" indent="-51438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300" dirty="0" err="1"/>
              <a:t>rm</a:t>
            </a:r>
            <a:r>
              <a:rPr lang="pt-BR" sz="1300" dirty="0"/>
              <a:t>   /   </a:t>
            </a:r>
            <a:r>
              <a:rPr lang="pt-BR" sz="1300" dirty="0" err="1"/>
              <a:t>rm</a:t>
            </a:r>
            <a:r>
              <a:rPr lang="pt-BR" sz="1300" dirty="0"/>
              <a:t> –r   /   </a:t>
            </a:r>
            <a:r>
              <a:rPr lang="pt-BR" sz="1300" dirty="0" err="1"/>
              <a:t>rmdir</a:t>
            </a:r>
            <a:endParaRPr lang="pt-BR" sz="1300" dirty="0"/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Dentro do diretório de configurações do sistema Linux, encontre os seguintes arquivos e copie-os para o diretório “</a:t>
            </a:r>
            <a:r>
              <a:rPr lang="pt-BR" sz="1600" dirty="0">
                <a:solidFill>
                  <a:srgbClr val="0070C0"/>
                </a:solidFill>
              </a:rPr>
              <a:t>pais</a:t>
            </a:r>
            <a:r>
              <a:rPr lang="pt-BR" sz="1600" dirty="0"/>
              <a:t>”.</a:t>
            </a:r>
            <a:endParaRPr lang="pt-BR" dirty="0"/>
          </a:p>
          <a:p>
            <a:pPr marL="914400" lvl="1" indent="-51438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300" dirty="0" err="1"/>
              <a:t>fstab</a:t>
            </a:r>
            <a:r>
              <a:rPr lang="pt-BR" sz="1300" dirty="0"/>
              <a:t>   /   </a:t>
            </a:r>
            <a:r>
              <a:rPr lang="pt-BR" sz="1300" dirty="0" err="1"/>
              <a:t>group</a:t>
            </a:r>
            <a:r>
              <a:rPr lang="pt-BR" sz="1300" dirty="0"/>
              <a:t>   /   hosts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Com o comando “</a:t>
            </a:r>
            <a:r>
              <a:rPr lang="pt-BR" sz="1600" dirty="0" err="1">
                <a:solidFill>
                  <a:srgbClr val="0070C0"/>
                </a:solidFill>
              </a:rPr>
              <a:t>du</a:t>
            </a:r>
            <a:r>
              <a:rPr lang="pt-BR" sz="1600" dirty="0"/>
              <a:t>”, verifique quanto espaço em disco o diretório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 está consumindo.</a:t>
            </a:r>
            <a:endParaRPr lang="pt-BR" dirty="0"/>
          </a:p>
        </p:txBody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FC793B2B-9D5E-BE2A-C699-C0262F53EA70}"/>
              </a:ext>
            </a:extLst>
          </p:cNvPr>
          <p:cNvSpPr txBox="1"/>
          <p:nvPr/>
        </p:nvSpPr>
        <p:spPr>
          <a:xfrm>
            <a:off x="611560" y="6373439"/>
            <a:ext cx="51280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OBS.: Caso tenha alguma dúvida, por favor, entre em contato.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628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3871</TotalTime>
  <Words>2234</Words>
  <Application>Microsoft Office PowerPoint</Application>
  <PresentationFormat>On-screen Show (4:3)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Droid Sans Mono</vt:lpstr>
      <vt:lpstr>Wingdings</vt:lpstr>
      <vt:lpstr>Wingdings 3</vt:lpstr>
      <vt:lpstr>Origem</vt:lpstr>
      <vt:lpstr># CLI (Linha de Comando – pt.2)</vt:lpstr>
      <vt:lpstr>Conteúdo do Slide</vt:lpstr>
      <vt:lpstr>Comandos de navegação</vt:lpstr>
      <vt:lpstr>Comandos de manipulação de arquivos e diretórios</vt:lpstr>
      <vt:lpstr>Comandos de manipulação de arquivos e diretórios</vt:lpstr>
      <vt:lpstr>Comandos de manipulação de arquivos e diretórios</vt:lpstr>
      <vt:lpstr>Comandos de manipulação de arquivos e diretórios</vt:lpstr>
      <vt:lpstr>Comandos de manipulação de arquivos e diretórios</vt:lpstr>
      <vt:lpstr>Atividade – Comandos Básicos (parte 2)</vt:lpstr>
      <vt:lpstr>Compactadores e Compressores</vt:lpstr>
      <vt:lpstr>Compactadores</vt:lpstr>
      <vt:lpstr>Compactadores</vt:lpstr>
      <vt:lpstr>Compactadores</vt:lpstr>
      <vt:lpstr>Compactadores</vt:lpstr>
      <vt:lpstr>Compactadores</vt:lpstr>
      <vt:lpstr>Compactadores</vt:lpstr>
      <vt:lpstr>Atividade – Compactadores e Compressores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18</cp:revision>
  <dcterms:created xsi:type="dcterms:W3CDTF">2012-01-22T15:35:55Z</dcterms:created>
  <dcterms:modified xsi:type="dcterms:W3CDTF">2025-09-24T17:57:21Z</dcterms:modified>
</cp:coreProperties>
</file>