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6" r:id="rId4"/>
    <p:sldId id="279" r:id="rId5"/>
    <p:sldId id="290" r:id="rId6"/>
    <p:sldId id="293" r:id="rId7"/>
    <p:sldId id="294" r:id="rId8"/>
    <p:sldId id="295" r:id="rId9"/>
    <p:sldId id="296" r:id="rId10"/>
    <p:sldId id="297" r:id="rId11"/>
    <p:sldId id="284" r:id="rId12"/>
    <p:sldId id="291" r:id="rId13"/>
    <p:sldId id="292" r:id="rId14"/>
    <p:sldId id="277" r:id="rId15"/>
    <p:sldId id="285" r:id="rId16"/>
    <p:sldId id="286" r:id="rId17"/>
    <p:sldId id="289" r:id="rId18"/>
    <p:sldId id="287" r:id="rId19"/>
    <p:sldId id="288" r:id="rId20"/>
    <p:sldId id="298" r:id="rId21"/>
    <p:sldId id="299" r:id="rId22"/>
    <p:sldId id="300" r:id="rId23"/>
    <p:sldId id="301" r:id="rId24"/>
    <p:sldId id="283" r:id="rId25"/>
    <p:sldId id="282" r:id="rId2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iafoca.org/" TargetMode="External"/><Relationship Id="rId2" Type="http://schemas.openxmlformats.org/officeDocument/2006/relationships/hyperlink" Target="https://www.udemy.com/course/adm-so-gnulinux/?referralCode=58F8BE46FFB066C7811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Gerenciamento de Usuários e Grupos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DCB47-B617-8FD4-6B68-65D7A40A3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4644E-B38A-DD22-20EB-25E1283B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Gerenciamento de Usuários e Grupos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8FC4-7663-E8FD-A499-B13348500A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passwd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Define a senha de acesso de um usuário: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passwd</a:t>
            </a:r>
            <a:r>
              <a:rPr lang="pt-BR" dirty="0">
                <a:solidFill>
                  <a:srgbClr val="0070C0"/>
                </a:solidFill>
              </a:rPr>
              <a:t>  &lt;</a:t>
            </a:r>
            <a:r>
              <a:rPr lang="pt-BR" dirty="0" err="1">
                <a:solidFill>
                  <a:srgbClr val="0070C0"/>
                </a:solidFill>
              </a:rPr>
              <a:t>nome_usuario</a:t>
            </a:r>
            <a:r>
              <a:rPr lang="pt-BR" dirty="0">
                <a:solidFill>
                  <a:srgbClr val="0070C0"/>
                </a:solidFill>
              </a:rPr>
              <a:t>&gt;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OBS.: Caso não seja informado o nome do usuário, será solicitada uma nova senha para a conta que estiver “logada” no momento.</a:t>
            </a:r>
          </a:p>
          <a:p>
            <a:endParaRPr lang="pt-BR" dirty="0"/>
          </a:p>
          <a:p>
            <a:r>
              <a:rPr lang="pt-BR" dirty="0"/>
              <a:t>Falando em senhas, qual a finalidade dos arquivos a seguir?</a:t>
            </a:r>
          </a:p>
          <a:p>
            <a:pPr lvl="1"/>
            <a:r>
              <a:rPr lang="pt-BR" dirty="0"/>
              <a:t>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passwd</a:t>
            </a:r>
            <a:endParaRPr lang="pt-BR" dirty="0"/>
          </a:p>
          <a:p>
            <a:pPr lvl="1"/>
            <a:r>
              <a:rPr lang="pt-BR" dirty="0"/>
              <a:t>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group</a:t>
            </a:r>
            <a:endParaRPr lang="pt-BR" dirty="0"/>
          </a:p>
          <a:p>
            <a:pPr lvl="1"/>
            <a:r>
              <a:rPr lang="pt-BR" dirty="0"/>
              <a:t>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shadow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oogle Shape;199;p30">
            <a:extLst>
              <a:ext uri="{FF2B5EF4-FFF2-40B4-BE49-F238E27FC236}">
                <a16:creationId xmlns:a16="http://schemas.microsoft.com/office/drawing/2014/main" id="{781DFD1B-1824-C94F-86C4-06D4775D4BF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4400" y="2037222"/>
            <a:ext cx="7999093" cy="131977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5" name="Google Shape;200;p30">
            <a:extLst>
              <a:ext uri="{FF2B5EF4-FFF2-40B4-BE49-F238E27FC236}">
                <a16:creationId xmlns:a16="http://schemas.microsoft.com/office/drawing/2014/main" id="{0D85E8E7-4B28-DA6B-456B-BD17F06018D4}"/>
              </a:ext>
            </a:extLst>
          </p:cNvPr>
          <p:cNvSpPr/>
          <p:nvPr/>
        </p:nvSpPr>
        <p:spPr>
          <a:xfrm>
            <a:off x="2843808" y="5184684"/>
            <a:ext cx="881177" cy="90823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34286" y="41289"/>
                </a:moveTo>
                <a:cubicBezTo>
                  <a:pt x="34286" y="27510"/>
                  <a:pt x="45798" y="16340"/>
                  <a:pt x="60000" y="16340"/>
                </a:cubicBezTo>
                <a:cubicBezTo>
                  <a:pt x="74202" y="16340"/>
                  <a:pt x="85714" y="27510"/>
                  <a:pt x="85714" y="41289"/>
                </a:cubicBezTo>
                <a:lnTo>
                  <a:pt x="85714" y="41289"/>
                </a:lnTo>
                <a:cubicBezTo>
                  <a:pt x="85714" y="51623"/>
                  <a:pt x="79958" y="60000"/>
                  <a:pt x="72857" y="60000"/>
                </a:cubicBezTo>
                <a:cubicBezTo>
                  <a:pt x="69307" y="60000"/>
                  <a:pt x="66429" y="64189"/>
                  <a:pt x="66429" y="69356"/>
                </a:cubicBezTo>
                <a:lnTo>
                  <a:pt x="66429" y="81830"/>
                </a:lnTo>
                <a:lnTo>
                  <a:pt x="53571" y="81830"/>
                </a:lnTo>
                <a:lnTo>
                  <a:pt x="53571" y="69356"/>
                </a:lnTo>
                <a:lnTo>
                  <a:pt x="53571" y="69356"/>
                </a:lnTo>
                <a:cubicBezTo>
                  <a:pt x="53571" y="59022"/>
                  <a:pt x="59328" y="50644"/>
                  <a:pt x="66429" y="50644"/>
                </a:cubicBezTo>
                <a:cubicBezTo>
                  <a:pt x="69979" y="50644"/>
                  <a:pt x="72857" y="46456"/>
                  <a:pt x="72857" y="41289"/>
                </a:cubicBezTo>
                <a:cubicBezTo>
                  <a:pt x="72857" y="34399"/>
                  <a:pt x="67101" y="28815"/>
                  <a:pt x="60000" y="28815"/>
                </a:cubicBezTo>
                <a:cubicBezTo>
                  <a:pt x="52899" y="28815"/>
                  <a:pt x="47143" y="34399"/>
                  <a:pt x="47143" y="41289"/>
                </a:cubicBezTo>
                <a:close/>
                <a:moveTo>
                  <a:pt x="60000" y="84948"/>
                </a:moveTo>
                <a:lnTo>
                  <a:pt x="60000" y="84948"/>
                </a:lnTo>
                <a:cubicBezTo>
                  <a:pt x="65326" y="84948"/>
                  <a:pt x="69643" y="89137"/>
                  <a:pt x="69643" y="94304"/>
                </a:cubicBezTo>
                <a:cubicBezTo>
                  <a:pt x="69643" y="99471"/>
                  <a:pt x="65326" y="103660"/>
                  <a:pt x="60000" y="103660"/>
                </a:cubicBezTo>
                <a:cubicBezTo>
                  <a:pt x="54674" y="103660"/>
                  <a:pt x="50357" y="99471"/>
                  <a:pt x="50357" y="94304"/>
                </a:cubicBezTo>
                <a:cubicBezTo>
                  <a:pt x="50357" y="89137"/>
                  <a:pt x="54674" y="84948"/>
                  <a:pt x="60000" y="84948"/>
                </a:cubicBezTo>
                <a:close/>
              </a:path>
              <a:path w="120000" h="120000" fill="darken" extrusionOk="0">
                <a:moveTo>
                  <a:pt x="34286" y="41289"/>
                </a:moveTo>
                <a:cubicBezTo>
                  <a:pt x="34286" y="27510"/>
                  <a:pt x="45798" y="16340"/>
                  <a:pt x="60000" y="16340"/>
                </a:cubicBezTo>
                <a:cubicBezTo>
                  <a:pt x="74202" y="16340"/>
                  <a:pt x="85714" y="27510"/>
                  <a:pt x="85714" y="41289"/>
                </a:cubicBezTo>
                <a:lnTo>
                  <a:pt x="85714" y="41289"/>
                </a:lnTo>
                <a:cubicBezTo>
                  <a:pt x="85714" y="51623"/>
                  <a:pt x="79958" y="60000"/>
                  <a:pt x="72857" y="60000"/>
                </a:cubicBezTo>
                <a:cubicBezTo>
                  <a:pt x="69307" y="60000"/>
                  <a:pt x="66429" y="64189"/>
                  <a:pt x="66429" y="69356"/>
                </a:cubicBezTo>
                <a:lnTo>
                  <a:pt x="66429" y="81830"/>
                </a:lnTo>
                <a:lnTo>
                  <a:pt x="53571" y="81830"/>
                </a:lnTo>
                <a:lnTo>
                  <a:pt x="53571" y="69356"/>
                </a:lnTo>
                <a:lnTo>
                  <a:pt x="53571" y="69356"/>
                </a:lnTo>
                <a:cubicBezTo>
                  <a:pt x="53571" y="59022"/>
                  <a:pt x="59328" y="50644"/>
                  <a:pt x="66429" y="50644"/>
                </a:cubicBezTo>
                <a:cubicBezTo>
                  <a:pt x="69979" y="50644"/>
                  <a:pt x="72857" y="46456"/>
                  <a:pt x="72857" y="41289"/>
                </a:cubicBezTo>
                <a:cubicBezTo>
                  <a:pt x="72857" y="34399"/>
                  <a:pt x="67101" y="28815"/>
                  <a:pt x="60000" y="28815"/>
                </a:cubicBezTo>
                <a:cubicBezTo>
                  <a:pt x="52899" y="28815"/>
                  <a:pt x="47143" y="34399"/>
                  <a:pt x="47143" y="41289"/>
                </a:cubicBezTo>
                <a:close/>
                <a:moveTo>
                  <a:pt x="60000" y="84948"/>
                </a:moveTo>
                <a:lnTo>
                  <a:pt x="60000" y="84948"/>
                </a:lnTo>
                <a:cubicBezTo>
                  <a:pt x="65326" y="84948"/>
                  <a:pt x="69643" y="89137"/>
                  <a:pt x="69643" y="94304"/>
                </a:cubicBezTo>
                <a:cubicBezTo>
                  <a:pt x="69643" y="99471"/>
                  <a:pt x="65326" y="103660"/>
                  <a:pt x="60000" y="103660"/>
                </a:cubicBezTo>
                <a:cubicBezTo>
                  <a:pt x="54674" y="103660"/>
                  <a:pt x="50357" y="99471"/>
                  <a:pt x="50357" y="94304"/>
                </a:cubicBezTo>
                <a:cubicBezTo>
                  <a:pt x="50357" y="89137"/>
                  <a:pt x="54674" y="84948"/>
                  <a:pt x="60000" y="84948"/>
                </a:cubicBezTo>
                <a:close/>
              </a:path>
              <a:path w="120000" h="120000" fill="none" extrusionOk="0">
                <a:moveTo>
                  <a:pt x="34286" y="41289"/>
                </a:moveTo>
                <a:cubicBezTo>
                  <a:pt x="34286" y="27510"/>
                  <a:pt x="45798" y="16340"/>
                  <a:pt x="60000" y="16340"/>
                </a:cubicBezTo>
                <a:cubicBezTo>
                  <a:pt x="74202" y="16340"/>
                  <a:pt x="85714" y="27510"/>
                  <a:pt x="85714" y="41289"/>
                </a:cubicBezTo>
                <a:lnTo>
                  <a:pt x="85714" y="41289"/>
                </a:lnTo>
                <a:cubicBezTo>
                  <a:pt x="85714" y="51623"/>
                  <a:pt x="79958" y="60000"/>
                  <a:pt x="72857" y="60000"/>
                </a:cubicBezTo>
                <a:cubicBezTo>
                  <a:pt x="69307" y="60000"/>
                  <a:pt x="66429" y="64189"/>
                  <a:pt x="66429" y="69356"/>
                </a:cubicBezTo>
                <a:lnTo>
                  <a:pt x="66429" y="81830"/>
                </a:lnTo>
                <a:lnTo>
                  <a:pt x="53571" y="81830"/>
                </a:lnTo>
                <a:lnTo>
                  <a:pt x="53571" y="69356"/>
                </a:lnTo>
                <a:lnTo>
                  <a:pt x="53571" y="69356"/>
                </a:lnTo>
                <a:cubicBezTo>
                  <a:pt x="53571" y="59022"/>
                  <a:pt x="59328" y="50644"/>
                  <a:pt x="66429" y="50644"/>
                </a:cubicBezTo>
                <a:cubicBezTo>
                  <a:pt x="69979" y="50644"/>
                  <a:pt x="72857" y="46456"/>
                  <a:pt x="72857" y="41289"/>
                </a:cubicBezTo>
                <a:cubicBezTo>
                  <a:pt x="72857" y="34399"/>
                  <a:pt x="67101" y="28815"/>
                  <a:pt x="60000" y="28815"/>
                </a:cubicBezTo>
                <a:cubicBezTo>
                  <a:pt x="52899" y="28815"/>
                  <a:pt x="47143" y="34399"/>
                  <a:pt x="47143" y="41289"/>
                </a:cubicBezTo>
                <a:close/>
                <a:moveTo>
                  <a:pt x="60000" y="84948"/>
                </a:moveTo>
                <a:lnTo>
                  <a:pt x="60000" y="84948"/>
                </a:lnTo>
                <a:cubicBezTo>
                  <a:pt x="65326" y="84948"/>
                  <a:pt x="69643" y="89137"/>
                  <a:pt x="69643" y="94304"/>
                </a:cubicBezTo>
                <a:cubicBezTo>
                  <a:pt x="69643" y="99471"/>
                  <a:pt x="65326" y="103660"/>
                  <a:pt x="60000" y="103660"/>
                </a:cubicBezTo>
                <a:cubicBezTo>
                  <a:pt x="54674" y="103660"/>
                  <a:pt x="50357" y="99471"/>
                  <a:pt x="50357" y="94304"/>
                </a:cubicBezTo>
                <a:cubicBezTo>
                  <a:pt x="50357" y="89137"/>
                  <a:pt x="54674" y="84948"/>
                  <a:pt x="60000" y="84948"/>
                </a:cubicBezTo>
                <a:close/>
              </a:path>
              <a:path w="120000" h="120000" fill="none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5A2C64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264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57A27-F900-3A5D-DA56-8F7747E32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1902BB-3DB2-8425-9434-CFC29F640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Arquivos de Administração de</a:t>
            </a:r>
            <a:br>
              <a:rPr lang="pt-BR" dirty="0"/>
            </a:br>
            <a:r>
              <a:rPr lang="pt-BR" dirty="0"/>
              <a:t>Usuários e Grupos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885D3B-34EA-B07D-8A37-F0F4B06FC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Gerenciamento de Usuários e Grupos</a:t>
            </a:r>
          </a:p>
        </p:txBody>
      </p:sp>
    </p:spTree>
    <p:extLst>
      <p:ext uri="{BB962C8B-B14F-4D97-AF65-F5344CB8AC3E}">
        <p14:creationId xmlns:p14="http://schemas.microsoft.com/office/powerpoint/2010/main" val="915513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A3045-194B-A310-A11B-3DB24C1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Arquivos (Adm. </a:t>
            </a:r>
            <a:r>
              <a:rPr lang="pt-BR" sz="3200" dirty="0" err="1"/>
              <a:t>Users</a:t>
            </a:r>
            <a:r>
              <a:rPr lang="pt-BR" sz="3200" dirty="0"/>
              <a:t> &amp; </a:t>
            </a:r>
            <a:r>
              <a:rPr lang="pt-BR" sz="3200" dirty="0" err="1"/>
              <a:t>Groups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365DE-DB3A-F4BB-E695-E20DCA1EC0C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Arquivo “/</a:t>
            </a:r>
            <a:r>
              <a:rPr lang="pt-BR" sz="2000" dirty="0" err="1"/>
              <a:t>etc</a:t>
            </a:r>
            <a:r>
              <a:rPr lang="pt-BR" sz="2000" dirty="0"/>
              <a:t>/</a:t>
            </a:r>
            <a:r>
              <a:rPr lang="pt-BR" sz="2000" dirty="0" err="1"/>
              <a:t>passwd</a:t>
            </a:r>
            <a:r>
              <a:rPr lang="pt-BR" sz="2000" dirty="0"/>
              <a:t>” </a:t>
            </a:r>
          </a:p>
          <a:p>
            <a:pPr lvl="1"/>
            <a:r>
              <a:rPr lang="pt-BR" sz="1800" dirty="0"/>
              <a:t>Contém as contas de usuários e suas propriedades: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100" dirty="0"/>
              <a:t>Cada linha possui até 7 informações referentes a um usuário, sendo:</a:t>
            </a:r>
          </a:p>
          <a:p>
            <a:pPr lvl="1"/>
            <a:r>
              <a:rPr lang="pt-BR" sz="1800" dirty="0"/>
              <a:t>1º Campo = Login (Nome da credencial/usuário utilizado para o </a:t>
            </a:r>
            <a:r>
              <a:rPr lang="pt-BR" sz="1800" dirty="0" err="1"/>
              <a:t>Logon</a:t>
            </a:r>
            <a:r>
              <a:rPr lang="pt-BR" sz="1800" dirty="0"/>
              <a:t>);</a:t>
            </a:r>
          </a:p>
          <a:p>
            <a:pPr lvl="1"/>
            <a:r>
              <a:rPr lang="pt-BR" sz="1800" dirty="0"/>
              <a:t>2º Campo = Representa a “senha” do usuário (leia o próximo slide);</a:t>
            </a:r>
          </a:p>
          <a:p>
            <a:pPr lvl="1"/>
            <a:r>
              <a:rPr lang="pt-BR" sz="1800" dirty="0"/>
              <a:t>3º Campo = UID (</a:t>
            </a:r>
            <a:r>
              <a:rPr lang="pt-BR" sz="1800" dirty="0" err="1"/>
              <a:t>User</a:t>
            </a:r>
            <a:r>
              <a:rPr lang="pt-BR" sz="1800" dirty="0"/>
              <a:t> </a:t>
            </a:r>
            <a:r>
              <a:rPr lang="pt-BR" sz="1800" dirty="0" err="1"/>
              <a:t>Identifier</a:t>
            </a:r>
            <a:r>
              <a:rPr lang="pt-BR" sz="1800" dirty="0"/>
              <a:t> – Número único para identificar o usuário);</a:t>
            </a:r>
          </a:p>
          <a:p>
            <a:pPr lvl="1"/>
            <a:r>
              <a:rPr lang="pt-BR" sz="1800" dirty="0"/>
              <a:t>4º Campo = GID (</a:t>
            </a:r>
            <a:r>
              <a:rPr lang="pt-BR" sz="1800" dirty="0" err="1"/>
              <a:t>Group</a:t>
            </a:r>
            <a:r>
              <a:rPr lang="pt-BR" sz="1800" dirty="0"/>
              <a:t> </a:t>
            </a:r>
            <a:r>
              <a:rPr lang="pt-BR" sz="1800" dirty="0" err="1"/>
              <a:t>Identifier</a:t>
            </a:r>
            <a:r>
              <a:rPr lang="pt-BR" sz="1800" dirty="0"/>
              <a:t> – Identificador numérico do grupo primário ao qual o usuário pertence);</a:t>
            </a:r>
          </a:p>
          <a:p>
            <a:pPr lvl="1"/>
            <a:r>
              <a:rPr lang="pt-BR" sz="1800" dirty="0"/>
              <a:t>5º Campo = Comentário (Aceita diversos tipos de caracteres e espaços, onde podemos informar o nome completo ou outras informações);</a:t>
            </a:r>
          </a:p>
          <a:p>
            <a:pPr lvl="1"/>
            <a:r>
              <a:rPr lang="pt-BR" sz="1800" dirty="0"/>
              <a:t>6º Campo = Diretório Home (Caminho do diretório padrão do usuário);</a:t>
            </a:r>
          </a:p>
          <a:p>
            <a:pPr lvl="1"/>
            <a:r>
              <a:rPr lang="pt-BR" sz="1800" dirty="0"/>
              <a:t>7º Campo = Shell (Define qual Shell será executado pelo usuário após o </a:t>
            </a:r>
            <a:r>
              <a:rPr lang="pt-BR" sz="1800" dirty="0" err="1"/>
              <a:t>logon</a:t>
            </a:r>
            <a:r>
              <a:rPr lang="pt-BR" sz="1800" dirty="0"/>
              <a:t>).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4" name="Google Shape;214;p32">
            <a:extLst>
              <a:ext uri="{FF2B5EF4-FFF2-40B4-BE49-F238E27FC236}">
                <a16:creationId xmlns:a16="http://schemas.microsoft.com/office/drawing/2014/main" id="{6DCFB9DC-7226-F800-8D89-496BC974E0E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2060848"/>
            <a:ext cx="6768688" cy="29752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62434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8518-8F6D-6214-0DCA-DAE913254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Arquivos (Adm. </a:t>
            </a:r>
            <a:r>
              <a:rPr lang="pt-BR" sz="3200" dirty="0" err="1"/>
              <a:t>Users</a:t>
            </a:r>
            <a:r>
              <a:rPr lang="pt-BR" sz="3200" dirty="0"/>
              <a:t> &amp; </a:t>
            </a:r>
            <a:r>
              <a:rPr lang="pt-BR" sz="3200" dirty="0" err="1"/>
              <a:t>Groups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22209-187F-3985-256E-8C52B5A256D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lnSpcReduction="10000"/>
          </a:bodyPr>
          <a:lstStyle/>
          <a:p>
            <a:r>
              <a:rPr lang="pt-BR" sz="2000" dirty="0"/>
              <a:t>Arquivo “/</a:t>
            </a:r>
            <a:r>
              <a:rPr lang="pt-BR" sz="2000" dirty="0" err="1"/>
              <a:t>etc</a:t>
            </a:r>
            <a:r>
              <a:rPr lang="pt-BR" sz="2000" dirty="0"/>
              <a:t>/</a:t>
            </a:r>
            <a:r>
              <a:rPr lang="pt-BR" sz="2000" dirty="0" err="1"/>
              <a:t>passwd</a:t>
            </a:r>
            <a:r>
              <a:rPr lang="pt-BR" sz="2000" dirty="0"/>
              <a:t>”</a:t>
            </a:r>
          </a:p>
          <a:p>
            <a:pPr lvl="1"/>
            <a:r>
              <a:rPr lang="pt-BR" sz="2000" dirty="0"/>
              <a:t>Continuação...:</a:t>
            </a:r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Curiosidades:</a:t>
            </a:r>
          </a:p>
          <a:p>
            <a:pPr lvl="1"/>
            <a:r>
              <a:rPr lang="pt-BR" sz="2000" dirty="0"/>
              <a:t>O Segundo campo (senha), pode possuir três caracteres, sendo o “x” para informar que a senha está contida no arquivo “/</a:t>
            </a:r>
            <a:r>
              <a:rPr lang="pt-BR" sz="2000" dirty="0" err="1"/>
              <a:t>etc</a:t>
            </a:r>
            <a:r>
              <a:rPr lang="pt-BR" sz="2000" dirty="0"/>
              <a:t>/</a:t>
            </a:r>
            <a:r>
              <a:rPr lang="pt-BR" sz="2000" dirty="0" err="1"/>
              <a:t>shadow</a:t>
            </a:r>
            <a:r>
              <a:rPr lang="pt-BR" sz="2000" dirty="0"/>
              <a:t>”, o “*” para informar que a conta está desabilitada, ou sem informações “::” para definir que a conta está “sem senha”;</a:t>
            </a:r>
          </a:p>
          <a:p>
            <a:pPr lvl="1"/>
            <a:r>
              <a:rPr lang="pt-BR" sz="2000" dirty="0"/>
              <a:t>O UID “0” representa o usuário “root” (porém, pode ser atribuído a outro usuário);</a:t>
            </a:r>
          </a:p>
          <a:p>
            <a:pPr lvl="1"/>
            <a:r>
              <a:rPr lang="pt-BR" sz="2000" dirty="0"/>
              <a:t>O intervalo de UID de 1-99 são reservados para contas pré-definidas;</a:t>
            </a:r>
          </a:p>
          <a:p>
            <a:pPr lvl="1"/>
            <a:r>
              <a:rPr lang="pt-BR" sz="2000" dirty="0"/>
              <a:t>O intervalo de UID de 100-999 (ou 100-499, dependendo da distribuição), são reservados para contas administrativas de usuários e grupos, portanto, ao criar uma conta, o sistema sempre utilizará um UID após este intervalo.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4" name="Google Shape;214;p32">
            <a:extLst>
              <a:ext uri="{FF2B5EF4-FFF2-40B4-BE49-F238E27FC236}">
                <a16:creationId xmlns:a16="http://schemas.microsoft.com/office/drawing/2014/main" id="{5E876FEB-E85B-7131-9409-59421493A14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2060848"/>
            <a:ext cx="6768688" cy="29752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9720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59EC-3BBB-AFEA-CA9D-1A985E16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Arquivos (Adm. </a:t>
            </a:r>
            <a:r>
              <a:rPr lang="pt-BR" sz="3200" dirty="0" err="1"/>
              <a:t>Users</a:t>
            </a:r>
            <a:r>
              <a:rPr lang="pt-BR" sz="3200" dirty="0"/>
              <a:t> &amp; </a:t>
            </a:r>
            <a:r>
              <a:rPr lang="pt-BR" sz="3200" dirty="0" err="1"/>
              <a:t>Groups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1DBC-F0BA-ADCD-294B-2BE2EE0911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Arquivo “/</a:t>
            </a:r>
            <a:r>
              <a:rPr lang="pt-BR" sz="2000" dirty="0" err="1"/>
              <a:t>etc</a:t>
            </a:r>
            <a:r>
              <a:rPr lang="pt-BR" sz="2000" dirty="0"/>
              <a:t>/</a:t>
            </a:r>
            <a:r>
              <a:rPr lang="pt-BR" sz="2000" dirty="0" err="1"/>
              <a:t>group</a:t>
            </a:r>
            <a:r>
              <a:rPr lang="pt-BR" sz="2000" dirty="0"/>
              <a:t>”</a:t>
            </a:r>
          </a:p>
          <a:p>
            <a:pPr lvl="1"/>
            <a:r>
              <a:rPr lang="pt-BR" sz="2000" dirty="0"/>
              <a:t>Contém as contas de grupo e quais os usuários são membros de cada um deles: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Cada linha possui até 4 informações referentes a um grupo, sendo:</a:t>
            </a:r>
          </a:p>
          <a:p>
            <a:pPr lvl="1"/>
            <a:r>
              <a:rPr lang="pt-BR" sz="2000" dirty="0"/>
              <a:t>1º Campo = Nome do grupo;</a:t>
            </a:r>
          </a:p>
          <a:p>
            <a:pPr lvl="1"/>
            <a:r>
              <a:rPr lang="pt-BR" sz="2000" dirty="0"/>
              <a:t>2º Campo = Representa a “senha” do grupo (pouco usual, armazenada no arquivo “/</a:t>
            </a:r>
            <a:r>
              <a:rPr lang="pt-BR" sz="2000" dirty="0" err="1"/>
              <a:t>etc</a:t>
            </a:r>
            <a:r>
              <a:rPr lang="pt-BR" sz="2000" dirty="0"/>
              <a:t>/</a:t>
            </a:r>
            <a:r>
              <a:rPr lang="pt-BR" sz="2000" dirty="0" err="1"/>
              <a:t>gshadow</a:t>
            </a:r>
            <a:r>
              <a:rPr lang="pt-BR" sz="2000" dirty="0"/>
              <a:t>”);</a:t>
            </a:r>
          </a:p>
          <a:p>
            <a:pPr lvl="1"/>
            <a:r>
              <a:rPr lang="pt-BR" sz="2000" dirty="0"/>
              <a:t>3º Campo = GID (</a:t>
            </a:r>
            <a:r>
              <a:rPr lang="pt-BR" sz="2000" dirty="0" err="1"/>
              <a:t>Group</a:t>
            </a:r>
            <a:r>
              <a:rPr lang="pt-BR" sz="2000" dirty="0"/>
              <a:t> </a:t>
            </a:r>
            <a:r>
              <a:rPr lang="pt-BR" sz="2000" dirty="0" err="1"/>
              <a:t>Identifier</a:t>
            </a:r>
            <a:r>
              <a:rPr lang="pt-BR" sz="2000" dirty="0"/>
              <a:t> – Identificador numérico do grupo);</a:t>
            </a:r>
          </a:p>
          <a:p>
            <a:pPr lvl="1"/>
            <a:r>
              <a:rPr lang="pt-BR" sz="2000" dirty="0"/>
              <a:t>4º Campo = Usuários membros do grupo (separados por vírgula).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4" name="Google Shape;228;p34">
            <a:extLst>
              <a:ext uri="{FF2B5EF4-FFF2-40B4-BE49-F238E27FC236}">
                <a16:creationId xmlns:a16="http://schemas.microsoft.com/office/drawing/2014/main" id="{CBB53E39-183F-7CBC-D3E7-222E1D9284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608" y="2402174"/>
            <a:ext cx="5794375" cy="103187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51852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97D73-94EF-19D6-E15B-BA4618AC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Arquivos (Adm. </a:t>
            </a:r>
            <a:r>
              <a:rPr lang="pt-BR" sz="3200" dirty="0" err="1"/>
              <a:t>Users</a:t>
            </a:r>
            <a:r>
              <a:rPr lang="pt-BR" sz="3200" dirty="0"/>
              <a:t> &amp; </a:t>
            </a:r>
            <a:r>
              <a:rPr lang="pt-BR" sz="3200" dirty="0" err="1"/>
              <a:t>Groups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53D62-D0C4-51A4-49D7-5B4030FBFBE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Arquivo “/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shadow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Contém as senhas criptografadas, após serem definidas </a:t>
            </a:r>
            <a:r>
              <a:rPr lang="pt-BR" sz="2100" dirty="0"/>
              <a:t>pelo</a:t>
            </a:r>
            <a:r>
              <a:rPr lang="pt-BR" dirty="0"/>
              <a:t> comando “</a:t>
            </a:r>
            <a:r>
              <a:rPr lang="pt-BR" dirty="0" err="1"/>
              <a:t>passwd</a:t>
            </a:r>
            <a:r>
              <a:rPr lang="pt-BR" dirty="0"/>
              <a:t>”:</a:t>
            </a:r>
          </a:p>
          <a:p>
            <a:pPr lvl="2"/>
            <a:r>
              <a:rPr lang="pt-BR" dirty="0"/>
              <a:t>Usuário criado, antes de definir a senha (observe o “!!” – 2º campo)</a:t>
            </a:r>
          </a:p>
          <a:p>
            <a:endParaRPr lang="pt-BR" dirty="0"/>
          </a:p>
          <a:p>
            <a:endParaRPr lang="pt-BR" dirty="0"/>
          </a:p>
          <a:p>
            <a:pPr lvl="2"/>
            <a:r>
              <a:rPr lang="pt-BR" dirty="0"/>
              <a:t>Usuário criado e senha definida.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linha possui até 8 informações referentes a um usuário, sendo:</a:t>
            </a:r>
          </a:p>
          <a:p>
            <a:pPr lvl="1"/>
            <a:r>
              <a:rPr lang="pt-BR" dirty="0"/>
              <a:t>1º Campo = Login (Nome do usuário utilizado para o </a:t>
            </a:r>
            <a:r>
              <a:rPr lang="pt-BR" dirty="0" err="1"/>
              <a:t>Logon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2º Campo = Senha criptografada (algoritmo “MD5-based” [$1], método “</a:t>
            </a:r>
            <a:r>
              <a:rPr lang="pt-BR" dirty="0" err="1"/>
              <a:t>salt</a:t>
            </a:r>
            <a:r>
              <a:rPr lang="pt-BR" dirty="0"/>
              <a:t>”);</a:t>
            </a:r>
          </a:p>
          <a:p>
            <a:pPr lvl="1"/>
            <a:r>
              <a:rPr lang="pt-BR" dirty="0"/>
              <a:t>3º Campo = Última mudança da senha (</a:t>
            </a:r>
            <a:r>
              <a:rPr lang="pt-BR" dirty="0" err="1"/>
              <a:t>Lastchanged</a:t>
            </a:r>
            <a:r>
              <a:rPr lang="pt-BR" dirty="0"/>
              <a:t> – Dia em que a senha foi alterada, considerando a quantidade de dias corridos a partir de 01/01/1970);</a:t>
            </a:r>
          </a:p>
          <a:p>
            <a:pPr lvl="1"/>
            <a:r>
              <a:rPr lang="pt-BR" dirty="0"/>
              <a:t>4º Campo = “</a:t>
            </a:r>
            <a:r>
              <a:rPr lang="pt-BR" dirty="0" err="1"/>
              <a:t>Minimum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 Age” (Tempo mínimo de dias em que o usuário deve aguardar pra mudar a senha, após uma alteração da mesma);</a:t>
            </a:r>
          </a:p>
          <a:p>
            <a:pPr lvl="1"/>
            <a:r>
              <a:rPr lang="pt-BR" dirty="0"/>
              <a:t>5º Campo = “</a:t>
            </a:r>
            <a:r>
              <a:rPr lang="pt-BR" dirty="0" err="1"/>
              <a:t>Maximum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 Age” (Tempo em dias que a senha será considerada válida - O valor 99999 representa que a senha não expira);</a:t>
            </a:r>
          </a:p>
          <a:p>
            <a:endParaRPr lang="pt-BR" dirty="0"/>
          </a:p>
        </p:txBody>
      </p:sp>
      <p:pic>
        <p:nvPicPr>
          <p:cNvPr id="4" name="Google Shape;235;p35">
            <a:extLst>
              <a:ext uri="{FF2B5EF4-FFF2-40B4-BE49-F238E27FC236}">
                <a16:creationId xmlns:a16="http://schemas.microsoft.com/office/drawing/2014/main" id="{9222EE66-DD0D-6B95-999F-E02CC3D8455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0089"/>
          <a:stretch/>
        </p:blipFill>
        <p:spPr>
          <a:xfrm>
            <a:off x="827584" y="2204864"/>
            <a:ext cx="4037330" cy="22608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36;p35">
            <a:extLst>
              <a:ext uri="{FF2B5EF4-FFF2-40B4-BE49-F238E27FC236}">
                <a16:creationId xmlns:a16="http://schemas.microsoft.com/office/drawing/2014/main" id="{87CFDDD2-3C8F-596A-FFE4-72C78E44283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518"/>
          <a:stretch/>
        </p:blipFill>
        <p:spPr>
          <a:xfrm>
            <a:off x="827584" y="3068960"/>
            <a:ext cx="7641590" cy="24547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660574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981D-FBC4-28A5-9D08-2320AC91D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Arquivos (Adm. </a:t>
            </a:r>
            <a:r>
              <a:rPr lang="pt-BR" sz="3200" dirty="0" err="1"/>
              <a:t>Users</a:t>
            </a:r>
            <a:r>
              <a:rPr lang="pt-BR" sz="3200" dirty="0"/>
              <a:t> &amp; </a:t>
            </a:r>
            <a:r>
              <a:rPr lang="pt-BR" sz="3200" dirty="0" err="1"/>
              <a:t>Groups</a:t>
            </a:r>
            <a:r>
              <a:rPr lang="pt-BR" sz="3200" dirty="0"/>
              <a:t>)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98962-DF7D-6255-138A-CBCD2D19E1F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Arquivo “/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shadow</a:t>
            </a:r>
            <a:r>
              <a:rPr lang="pt-BR" dirty="0"/>
              <a:t>”</a:t>
            </a:r>
          </a:p>
          <a:p>
            <a:pPr lvl="1"/>
            <a:r>
              <a:rPr lang="pt-BR" dirty="0"/>
              <a:t>Continuação...:</a:t>
            </a:r>
          </a:p>
          <a:p>
            <a:pPr lvl="2"/>
            <a:r>
              <a:rPr lang="pt-BR" dirty="0"/>
              <a:t>Usuário criado, antes de definir a senha (observe o “!!” – 2º campo)</a:t>
            </a:r>
          </a:p>
          <a:p>
            <a:endParaRPr lang="pt-BR" dirty="0"/>
          </a:p>
          <a:p>
            <a:endParaRPr lang="pt-BR" dirty="0"/>
          </a:p>
          <a:p>
            <a:pPr lvl="2"/>
            <a:r>
              <a:rPr lang="pt-BR" dirty="0"/>
              <a:t>Usuário criado e senha definida.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Cada linha possui até 8 informações referentes a um usuário, sendo:</a:t>
            </a:r>
          </a:p>
          <a:p>
            <a:pPr lvl="1"/>
            <a:r>
              <a:rPr lang="pt-BR" dirty="0"/>
              <a:t>6º Campo = </a:t>
            </a:r>
            <a:r>
              <a:rPr lang="pt-BR" dirty="0" err="1"/>
              <a:t>Warn</a:t>
            </a:r>
            <a:r>
              <a:rPr lang="pt-BR" dirty="0"/>
              <a:t> (Número de dias que antecede a expiração da senha, onde um alerta será enviado ao usuário durante o </a:t>
            </a:r>
            <a:r>
              <a:rPr lang="pt-BR" dirty="0" err="1"/>
              <a:t>Logon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7º Campo = </a:t>
            </a:r>
            <a:r>
              <a:rPr lang="pt-BR" dirty="0" err="1"/>
              <a:t>Inactive</a:t>
            </a:r>
            <a:r>
              <a:rPr lang="pt-BR" dirty="0"/>
              <a:t> (Informa que a conta será desativada após “X” dias em que a senha expirar);</a:t>
            </a:r>
          </a:p>
          <a:p>
            <a:pPr lvl="1"/>
            <a:r>
              <a:rPr lang="pt-BR" dirty="0"/>
              <a:t>8º Campo = Expire (Dia em que a senha será automaticamente expirada, considerando a quantidade de dias corridos a partir de 01/01/1970);</a:t>
            </a:r>
          </a:p>
          <a:p>
            <a:pPr lvl="1"/>
            <a:endParaRPr lang="pt-BR" dirty="0"/>
          </a:p>
          <a:p>
            <a:r>
              <a:rPr lang="pt-BR" dirty="0"/>
              <a:t>O comando “</a:t>
            </a:r>
            <a:r>
              <a:rPr lang="pt-BR" dirty="0" err="1"/>
              <a:t>chage</a:t>
            </a:r>
            <a:r>
              <a:rPr lang="pt-BR" dirty="0"/>
              <a:t>” pode ser utilizado para definir estas informações (contidos no arquivo “/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shadow</a:t>
            </a:r>
            <a:r>
              <a:rPr lang="pt-BR" dirty="0"/>
              <a:t>”) sobre as senhas dos usuários.</a:t>
            </a:r>
          </a:p>
          <a:p>
            <a:endParaRPr lang="pt-BR" dirty="0"/>
          </a:p>
        </p:txBody>
      </p:sp>
      <p:pic>
        <p:nvPicPr>
          <p:cNvPr id="4" name="Google Shape;244;p36">
            <a:extLst>
              <a:ext uri="{FF2B5EF4-FFF2-40B4-BE49-F238E27FC236}">
                <a16:creationId xmlns:a16="http://schemas.microsoft.com/office/drawing/2014/main" id="{AA75BE21-6E99-32CE-7AFD-F0239F4BCF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0089"/>
          <a:stretch/>
        </p:blipFill>
        <p:spPr>
          <a:xfrm>
            <a:off x="928581" y="2204864"/>
            <a:ext cx="4037330" cy="22608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45;p36">
            <a:extLst>
              <a:ext uri="{FF2B5EF4-FFF2-40B4-BE49-F238E27FC236}">
                <a16:creationId xmlns:a16="http://schemas.microsoft.com/office/drawing/2014/main" id="{0E49E454-4C60-9CCA-6EE4-75DEC647C8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7518"/>
          <a:stretch/>
        </p:blipFill>
        <p:spPr>
          <a:xfrm>
            <a:off x="928581" y="3051811"/>
            <a:ext cx="7641590" cy="24547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85369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E7690-55C9-9B7E-4994-DCDDDE0F2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60074ED-9309-BE14-5EF5-70EF3AF0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 de Elevação de Privilégio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F01505-1314-A454-F7ED-DD6768AD41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Gerenciamento de Usuários e Grupos</a:t>
            </a:r>
          </a:p>
        </p:txBody>
      </p:sp>
    </p:spTree>
    <p:extLst>
      <p:ext uri="{BB962C8B-B14F-4D97-AF65-F5344CB8AC3E}">
        <p14:creationId xmlns:p14="http://schemas.microsoft.com/office/powerpoint/2010/main" val="385489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548E-3F64-847E-A5D6-7C92BD69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Conceito de Elevação de Privilégio  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FF8D9-CE7B-8C22-CD22-EA1299DA6EA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Os identificadores UID e GID são tratados pelo sistema de forma transparente e atribuídos sequencialmente aos usuários e grupos criados;</a:t>
            </a:r>
          </a:p>
          <a:p>
            <a:r>
              <a:rPr lang="pt-BR" sz="2000" dirty="0"/>
              <a:t>Geralmente, ao criar uma conta de usuário, uma conta de grupo com o mesmo nome é criada e vinculada ao usuário (ambos com o mesmo número para UID e GID, caso disponível);</a:t>
            </a:r>
          </a:p>
          <a:p>
            <a:r>
              <a:rPr lang="pt-BR" sz="2000" dirty="0"/>
              <a:t>Em algumas distribuições, todas as contas de usuário criadas são vinculadas em um grupo de nome “</a:t>
            </a:r>
            <a:r>
              <a:rPr lang="pt-BR" sz="2000" dirty="0" err="1"/>
              <a:t>users</a:t>
            </a:r>
            <a:r>
              <a:rPr lang="pt-BR" sz="2000" dirty="0"/>
              <a:t>” de GID 500 ou 1000;</a:t>
            </a:r>
          </a:p>
          <a:p>
            <a:r>
              <a:rPr lang="pt-BR" sz="2000" dirty="0"/>
              <a:t>O comando “id” permite visualizar os grupos e o GID de todos os grupos vinculados a uma conta de usuário.</a:t>
            </a:r>
          </a:p>
          <a:p>
            <a:pPr lvl="1"/>
            <a:r>
              <a:rPr lang="pt-BR" sz="2000" dirty="0"/>
              <a:t>id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Exibe os grupos e GID vinculados a conta “logada” ou especificada:</a:t>
            </a:r>
          </a:p>
          <a:p>
            <a:pPr lvl="1"/>
            <a:r>
              <a:rPr lang="pt-BR" sz="2000" dirty="0"/>
              <a:t>Ex.: </a:t>
            </a:r>
            <a:r>
              <a:rPr lang="pt-BR" sz="2000" dirty="0">
                <a:solidFill>
                  <a:srgbClr val="0070C0"/>
                </a:solidFill>
              </a:rPr>
              <a:t>id  &lt;usuário&gt;</a:t>
            </a:r>
          </a:p>
          <a:p>
            <a:endParaRPr lang="pt-BR" sz="2000" dirty="0"/>
          </a:p>
        </p:txBody>
      </p:sp>
      <p:pic>
        <p:nvPicPr>
          <p:cNvPr id="4" name="Google Shape;260;p38">
            <a:extLst>
              <a:ext uri="{FF2B5EF4-FFF2-40B4-BE49-F238E27FC236}">
                <a16:creationId xmlns:a16="http://schemas.microsoft.com/office/drawing/2014/main" id="{5B47164C-CA85-16D2-157D-01D2264DD84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351" y="5220302"/>
            <a:ext cx="8607298" cy="584962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8587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FE654-4191-1F59-E48A-7AD18CA0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Conceito de Elevação de Privilégio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E2D39-AD42-6473-8EB0-89804DD5E9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Por razões de segurança, comandos mais “nocivos” de administração do sistema, não podem ser executados por um usuário comum no Linux.</a:t>
            </a:r>
          </a:p>
          <a:p>
            <a:pPr lvl="1"/>
            <a:r>
              <a:rPr lang="pt-BR" dirty="0"/>
              <a:t>Ex.: “shutdown”; “reboot”; “</a:t>
            </a:r>
            <a:r>
              <a:rPr lang="pt-BR" dirty="0" err="1"/>
              <a:t>init</a:t>
            </a:r>
            <a:r>
              <a:rPr lang="pt-BR" dirty="0"/>
              <a:t>”; “</a:t>
            </a:r>
            <a:r>
              <a:rPr lang="pt-BR" dirty="0" err="1">
                <a:solidFill>
                  <a:srgbClr val="FF0000"/>
                </a:solidFill>
              </a:rPr>
              <a:t>halt</a:t>
            </a:r>
            <a:r>
              <a:rPr lang="pt-BR" dirty="0"/>
              <a:t>” (exceto </a:t>
            </a:r>
            <a:r>
              <a:rPr lang="pt-BR" dirty="0" err="1">
                <a:solidFill>
                  <a:srgbClr val="FF0000"/>
                </a:solidFill>
              </a:rPr>
              <a:t>CentOS</a:t>
            </a:r>
            <a:r>
              <a:rPr lang="pt-BR" dirty="0"/>
              <a:t>); “</a:t>
            </a:r>
            <a:r>
              <a:rPr lang="pt-BR" dirty="0" err="1"/>
              <a:t>useradd</a:t>
            </a:r>
            <a:r>
              <a:rPr lang="pt-BR" dirty="0"/>
              <a:t>”; “</a:t>
            </a:r>
            <a:r>
              <a:rPr lang="pt-BR" dirty="0" err="1"/>
              <a:t>fdisk</a:t>
            </a:r>
            <a:r>
              <a:rPr lang="pt-BR" dirty="0"/>
              <a:t>”; entre outros.</a:t>
            </a:r>
          </a:p>
          <a:p>
            <a:pPr lvl="1"/>
            <a:endParaRPr lang="pt-BR" dirty="0"/>
          </a:p>
          <a:p>
            <a:r>
              <a:rPr lang="pt-BR" dirty="0"/>
              <a:t>Para prover maior segurança, alguns administradores não permitem que o usuário “</a:t>
            </a:r>
            <a:r>
              <a:rPr lang="pt-BR" b="1" dirty="0">
                <a:solidFill>
                  <a:srgbClr val="FF0000"/>
                </a:solidFill>
              </a:rPr>
              <a:t>root</a:t>
            </a:r>
            <a:r>
              <a:rPr lang="pt-BR" dirty="0"/>
              <a:t>” tenha permissões para </a:t>
            </a:r>
            <a:r>
              <a:rPr lang="pt-BR" dirty="0" err="1"/>
              <a:t>Logon</a:t>
            </a:r>
            <a:r>
              <a:rPr lang="pt-BR" dirty="0"/>
              <a:t> remoto;</a:t>
            </a:r>
          </a:p>
          <a:p>
            <a:pPr lvl="1"/>
            <a:endParaRPr lang="pt-BR" dirty="0"/>
          </a:p>
          <a:p>
            <a:r>
              <a:rPr lang="pt-BR" dirty="0"/>
              <a:t>Desta forma, precisamos acessar remotamente com um usuário comum e utilizar comandos para possibilitar a elevação de privilégios e consequentemente, administrar o sistema como se fosse o usuário “</a:t>
            </a:r>
            <a:r>
              <a:rPr lang="pt-BR" b="1" dirty="0">
                <a:solidFill>
                  <a:srgbClr val="FF0000"/>
                </a:solidFill>
              </a:rPr>
              <a:t>root</a:t>
            </a:r>
            <a:r>
              <a:rPr lang="pt-BR" dirty="0"/>
              <a:t>”;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134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Conteúdo </a:t>
            </a:r>
            <a:r>
              <a:rPr lang="pt-BR" dirty="0"/>
              <a:t>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Gerenciamento de Usuários e Grupos:</a:t>
            </a:r>
          </a:p>
          <a:p>
            <a:pPr lvl="1"/>
            <a:r>
              <a:rPr lang="pt-BR" dirty="0"/>
              <a:t>Comandos para Gerenciamento de usuários e grupos;</a:t>
            </a:r>
          </a:p>
          <a:p>
            <a:pPr lvl="1"/>
            <a:r>
              <a:rPr lang="pt-BR" dirty="0"/>
              <a:t>Arquivos de Administração de Usuários e Grupos;</a:t>
            </a:r>
          </a:p>
          <a:p>
            <a:pPr lvl="1"/>
            <a:r>
              <a:rPr lang="pt-BR" dirty="0"/>
              <a:t>Conceitos e Elevação de privilégios.</a:t>
            </a:r>
          </a:p>
        </p:txBody>
      </p:sp>
      <p:pic>
        <p:nvPicPr>
          <p:cNvPr id="4" name="Google Shape;123;p20" descr="A group of people in clothing&#10;&#10;Description automatically generated">
            <a:extLst>
              <a:ext uri="{FF2B5EF4-FFF2-40B4-BE49-F238E27FC236}">
                <a16:creationId xmlns:a16="http://schemas.microsoft.com/office/drawing/2014/main" id="{666952DC-CFE6-38F9-48FD-FD744082B8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2543"/>
          <a:stretch/>
        </p:blipFill>
        <p:spPr>
          <a:xfrm>
            <a:off x="1397000" y="3068960"/>
            <a:ext cx="6350000" cy="31321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B59D-2F90-6049-C607-2D13DA47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Elevação de Privilégio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6D257-81A9-0763-9019-27A1F6C73B8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/>
          </a:bodyPr>
          <a:lstStyle/>
          <a:p>
            <a:r>
              <a:rPr lang="pt-BR" sz="1800" dirty="0" err="1"/>
              <a:t>su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Possibilita que um usuário altere o UID e GID utilizado no momento para o UID e GID de um usuário a ser especificado:</a:t>
            </a:r>
          </a:p>
          <a:p>
            <a:pPr lvl="1"/>
            <a:r>
              <a:rPr lang="pt-BR" sz="1600" dirty="0"/>
              <a:t>Ex.: </a:t>
            </a:r>
            <a:r>
              <a:rPr lang="pt-BR" sz="1600" dirty="0" err="1">
                <a:solidFill>
                  <a:srgbClr val="0070C0"/>
                </a:solidFill>
              </a:rPr>
              <a:t>su</a:t>
            </a:r>
            <a:r>
              <a:rPr lang="pt-BR" sz="1600" dirty="0">
                <a:solidFill>
                  <a:srgbClr val="0070C0"/>
                </a:solidFill>
              </a:rPr>
              <a:t>  &lt;opções&gt;  &lt;usuário&gt;</a:t>
            </a:r>
          </a:p>
          <a:p>
            <a:endParaRPr lang="pt-BR" sz="1800" dirty="0"/>
          </a:p>
          <a:p>
            <a:endParaRPr lang="pt-BR" sz="1800" dirty="0"/>
          </a:p>
          <a:p>
            <a:endParaRPr lang="pt-BR" sz="1800" dirty="0"/>
          </a:p>
          <a:p>
            <a:pPr lvl="1"/>
            <a:endParaRPr lang="pt-BR" sz="1500" dirty="0"/>
          </a:p>
          <a:p>
            <a:pPr lvl="1"/>
            <a:endParaRPr lang="pt-BR" sz="1500" dirty="0"/>
          </a:p>
          <a:p>
            <a:pPr lvl="1"/>
            <a:endParaRPr lang="pt-BR" sz="1500" dirty="0"/>
          </a:p>
          <a:p>
            <a:pPr lvl="2"/>
            <a:r>
              <a:rPr lang="pt-BR" sz="1400" dirty="0"/>
              <a:t>OBS.: Caso não seja informado o nome do usuário, será considerado o “</a:t>
            </a:r>
            <a:r>
              <a:rPr lang="pt-BR" sz="1400" b="1" dirty="0">
                <a:solidFill>
                  <a:srgbClr val="FF0000"/>
                </a:solidFill>
              </a:rPr>
              <a:t>root</a:t>
            </a:r>
            <a:r>
              <a:rPr lang="pt-BR" sz="1400" dirty="0"/>
              <a:t>”.</a:t>
            </a:r>
          </a:p>
          <a:p>
            <a:pPr lvl="2"/>
            <a:r>
              <a:rPr lang="pt-BR" sz="1400" dirty="0"/>
              <a:t>OBS.: Podemos utilizar o comando “</a:t>
            </a:r>
            <a:r>
              <a:rPr lang="pt-BR" sz="1400" dirty="0" err="1"/>
              <a:t>su</a:t>
            </a:r>
            <a:r>
              <a:rPr lang="pt-BR" sz="1400" dirty="0"/>
              <a:t> –” para carregar todo o perfil do “</a:t>
            </a:r>
            <a:r>
              <a:rPr lang="pt-BR" sz="1400" b="1" dirty="0">
                <a:solidFill>
                  <a:srgbClr val="FF0000"/>
                </a:solidFill>
              </a:rPr>
              <a:t>root</a:t>
            </a:r>
            <a:r>
              <a:rPr lang="pt-BR" sz="1400" dirty="0"/>
              <a:t>”.</a:t>
            </a:r>
          </a:p>
          <a:p>
            <a:pPr lvl="3"/>
            <a:endParaRPr lang="pt-BR" sz="1200" dirty="0"/>
          </a:p>
          <a:p>
            <a:r>
              <a:rPr lang="pt-BR" sz="1800" dirty="0" err="1"/>
              <a:t>sudo</a:t>
            </a:r>
            <a:r>
              <a:rPr lang="pt-BR" sz="1800" dirty="0"/>
              <a:t> </a:t>
            </a:r>
            <a:r>
              <a:rPr lang="pt-BR" sz="1800" dirty="0">
                <a:sym typeface="Wingdings" panose="05000000000000000000" pitchFamily="2" charset="2"/>
              </a:rPr>
              <a:t></a:t>
            </a:r>
            <a:r>
              <a:rPr lang="pt-BR" sz="1800" dirty="0"/>
              <a:t> Permite ao usuário logado executar algum comando com privilégios de “</a:t>
            </a:r>
            <a:r>
              <a:rPr lang="pt-BR" sz="1800" b="1" dirty="0">
                <a:solidFill>
                  <a:srgbClr val="FF0000"/>
                </a:solidFill>
              </a:rPr>
              <a:t>root</a:t>
            </a:r>
            <a:r>
              <a:rPr lang="pt-BR" sz="1800" dirty="0"/>
              <a:t>” ou do usuário especificado (parâmetro “-u”):</a:t>
            </a:r>
          </a:p>
          <a:p>
            <a:pPr lvl="1"/>
            <a:r>
              <a:rPr lang="pt-BR" sz="1600" dirty="0"/>
              <a:t>Ex.: </a:t>
            </a:r>
            <a:r>
              <a:rPr lang="pt-BR" sz="1600" dirty="0" err="1">
                <a:solidFill>
                  <a:srgbClr val="0070C0"/>
                </a:solidFill>
              </a:rPr>
              <a:t>sudo</a:t>
            </a:r>
            <a:r>
              <a:rPr lang="pt-BR" sz="1600" dirty="0">
                <a:solidFill>
                  <a:srgbClr val="0070C0"/>
                </a:solidFill>
              </a:rPr>
              <a:t>  &lt;opções&gt;  &lt;usuário&gt;</a:t>
            </a:r>
          </a:p>
          <a:p>
            <a:pPr lvl="2"/>
            <a:r>
              <a:rPr lang="pt-BR" sz="1400" dirty="0"/>
              <a:t>OBS.: Podemos configurar no arquivo “/</a:t>
            </a:r>
            <a:r>
              <a:rPr lang="pt-BR" sz="1400" dirty="0" err="1"/>
              <a:t>etc</a:t>
            </a:r>
            <a:r>
              <a:rPr lang="pt-BR" sz="1400" dirty="0"/>
              <a:t>/</a:t>
            </a:r>
            <a:r>
              <a:rPr lang="pt-BR" sz="1400" dirty="0" err="1"/>
              <a:t>sudoers</a:t>
            </a:r>
            <a:r>
              <a:rPr lang="pt-BR" sz="1400" dirty="0"/>
              <a:t>” quais usuários possuem determinado nível de privilégios e quais comandos o mesmo poderá executar sem solicitar a senha do usuário “</a:t>
            </a:r>
            <a:r>
              <a:rPr lang="pt-BR" sz="1400" b="1" dirty="0">
                <a:solidFill>
                  <a:srgbClr val="FF0000"/>
                </a:solidFill>
              </a:rPr>
              <a:t>root</a:t>
            </a:r>
            <a:r>
              <a:rPr lang="pt-BR" sz="1400" dirty="0"/>
              <a:t>”.</a:t>
            </a:r>
          </a:p>
          <a:p>
            <a:endParaRPr lang="pt-BR" sz="1800" dirty="0"/>
          </a:p>
          <a:p>
            <a:endParaRPr lang="pt-BR" sz="1800" dirty="0"/>
          </a:p>
        </p:txBody>
      </p:sp>
      <p:pic>
        <p:nvPicPr>
          <p:cNvPr id="4" name="Google Shape;273;p40">
            <a:extLst>
              <a:ext uri="{FF2B5EF4-FFF2-40B4-BE49-F238E27FC236}">
                <a16:creationId xmlns:a16="http://schemas.microsoft.com/office/drawing/2014/main" id="{4A2832D8-072C-DB37-B7B9-BC322F518CC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7852"/>
          <a:stretch/>
        </p:blipFill>
        <p:spPr>
          <a:xfrm>
            <a:off x="677333" y="2227455"/>
            <a:ext cx="3133390" cy="653415"/>
          </a:xfrm>
          <a:prstGeom prst="rect">
            <a:avLst/>
          </a:prstGeom>
          <a:noFill/>
          <a:ln w="47625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74;p40">
            <a:extLst>
              <a:ext uri="{FF2B5EF4-FFF2-40B4-BE49-F238E27FC236}">
                <a16:creationId xmlns:a16="http://schemas.microsoft.com/office/drawing/2014/main" id="{73E67817-46F5-1E58-E6B7-708A84C03A4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33" y="3052946"/>
            <a:ext cx="3773805" cy="880110"/>
          </a:xfrm>
          <a:prstGeom prst="rect">
            <a:avLst/>
          </a:prstGeom>
          <a:noFill/>
          <a:ln w="47625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Google Shape;275;p40">
            <a:extLst>
              <a:ext uri="{FF2B5EF4-FFF2-40B4-BE49-F238E27FC236}">
                <a16:creationId xmlns:a16="http://schemas.microsoft.com/office/drawing/2014/main" id="{DF1BC117-C090-443F-3D97-BD4290FB2976}"/>
              </a:ext>
            </a:extLst>
          </p:cNvPr>
          <p:cNvSpPr txBox="1"/>
          <p:nvPr/>
        </p:nvSpPr>
        <p:spPr>
          <a:xfrm>
            <a:off x="4804942" y="2343775"/>
            <a:ext cx="3133390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que o usuário permanece no mesmo diretório que estava, porém, possui privilégio de root (está logado como se fosse o root).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9870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6884-9A97-0303-EDC0-AE0FEFD6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Comodidade?! – Comando “</a:t>
            </a:r>
            <a:r>
              <a:rPr lang="pt-BR" sz="3200" dirty="0" err="1"/>
              <a:t>adduser</a:t>
            </a:r>
            <a:r>
              <a:rPr lang="pt-BR" sz="3200" dirty="0"/>
              <a:t>”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EB86-96EC-FDBB-4EA1-C0EEDF50274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Em algumas distribuições Linux, temos um “</a:t>
            </a:r>
            <a:r>
              <a:rPr lang="pt-BR" sz="2400" dirty="0" err="1"/>
              <a:t>wizard</a:t>
            </a:r>
            <a:r>
              <a:rPr lang="pt-BR" sz="2400" dirty="0"/>
              <a:t>” para criação de usuários através do comando “</a:t>
            </a:r>
            <a:r>
              <a:rPr lang="pt-BR" sz="2400" dirty="0" err="1">
                <a:solidFill>
                  <a:srgbClr val="0070C0"/>
                </a:solidFill>
              </a:rPr>
              <a:t>adduser</a:t>
            </a:r>
            <a:r>
              <a:rPr lang="pt-BR" sz="2400" dirty="0"/>
              <a:t>”:</a:t>
            </a:r>
          </a:p>
          <a:p>
            <a:pPr lvl="1"/>
            <a:r>
              <a:rPr lang="pt-BR" sz="2100" dirty="0" err="1"/>
              <a:t>adduser</a:t>
            </a:r>
            <a:r>
              <a:rPr lang="pt-BR" sz="2100" dirty="0"/>
              <a:t> </a:t>
            </a:r>
            <a:r>
              <a:rPr lang="pt-BR" sz="2100" dirty="0">
                <a:sym typeface="Wingdings" panose="05000000000000000000" pitchFamily="2" charset="2"/>
              </a:rPr>
              <a:t></a:t>
            </a:r>
            <a:r>
              <a:rPr lang="pt-BR" sz="2100" dirty="0"/>
              <a:t> Inicia um “</a:t>
            </a:r>
            <a:r>
              <a:rPr lang="pt-BR" sz="2100" dirty="0" err="1"/>
              <a:t>wizard</a:t>
            </a:r>
            <a:r>
              <a:rPr lang="pt-BR" sz="2100" dirty="0"/>
              <a:t>” solicitando diversas informações do usuário a ser criado, como login, nome, senha, telefone, endereço, grupos, UID, </a:t>
            </a:r>
            <a:r>
              <a:rPr lang="pt-BR" sz="2100" dirty="0" err="1"/>
              <a:t>etc</a:t>
            </a:r>
            <a:r>
              <a:rPr lang="pt-BR" sz="2100" dirty="0"/>
              <a:t>:</a:t>
            </a:r>
          </a:p>
          <a:p>
            <a:endParaRPr lang="pt-BR" sz="2400" dirty="0"/>
          </a:p>
        </p:txBody>
      </p:sp>
      <p:pic>
        <p:nvPicPr>
          <p:cNvPr id="4" name="Google Shape;282;p41">
            <a:extLst>
              <a:ext uri="{FF2B5EF4-FFF2-40B4-BE49-F238E27FC236}">
                <a16:creationId xmlns:a16="http://schemas.microsoft.com/office/drawing/2014/main" id="{621D74A8-D2FA-A888-A4A2-5CC80690FD3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5420" y="3307312"/>
            <a:ext cx="5666740" cy="1705864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83;p41">
            <a:extLst>
              <a:ext uri="{FF2B5EF4-FFF2-40B4-BE49-F238E27FC236}">
                <a16:creationId xmlns:a16="http://schemas.microsoft.com/office/drawing/2014/main" id="{F5B3EE64-F256-9FA2-F598-53966317FCC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420" y="5244172"/>
            <a:ext cx="4276344" cy="99314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6" name="Google Shape;284;p41">
            <a:extLst>
              <a:ext uri="{FF2B5EF4-FFF2-40B4-BE49-F238E27FC236}">
                <a16:creationId xmlns:a16="http://schemas.microsoft.com/office/drawing/2014/main" id="{392C55F1-56FE-FCB6-C566-2995BA8FEF24}"/>
              </a:ext>
            </a:extLst>
          </p:cNvPr>
          <p:cNvSpPr txBox="1"/>
          <p:nvPr/>
        </p:nvSpPr>
        <p:spPr>
          <a:xfrm>
            <a:off x="6103768" y="3292529"/>
            <a:ext cx="2716703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OBS.: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Apenas o comando “</a:t>
            </a:r>
            <a:r>
              <a:rPr lang="pt-B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adduser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foi executado (primeira linha) e os demais itens foram solicitados para preenchimento, como um formulário.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OBS.2: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Basta pressiona [</a:t>
            </a:r>
            <a:r>
              <a:rPr lang="pt-BR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 para utilizar os valores padrão [descritos entre colchetes]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363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FF8A-4210-74BD-3439-4B540F27E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Comodidade?! – Comando “</a:t>
            </a:r>
            <a:r>
              <a:rPr lang="pt-BR" sz="3200" dirty="0" err="1"/>
              <a:t>adduser</a:t>
            </a:r>
            <a:r>
              <a:rPr lang="pt-BR" sz="3200" dirty="0"/>
              <a:t>”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5A5FB-0847-2FEA-BC1D-52F09C6917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 err="1"/>
              <a:t>adduser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continuação...: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pPr lvl="1"/>
            <a:r>
              <a:rPr lang="pt-BR" sz="2000" dirty="0"/>
              <a:t>OBS.: Conforme citado anteriormente, apenas algumas distribuições possuem este “</a:t>
            </a:r>
            <a:r>
              <a:rPr lang="pt-BR" sz="2000" dirty="0" err="1"/>
              <a:t>wizard</a:t>
            </a:r>
            <a:r>
              <a:rPr lang="pt-BR" sz="2000" dirty="0"/>
              <a:t>”, em outras distribuições, o “</a:t>
            </a:r>
            <a:r>
              <a:rPr lang="pt-BR" sz="2000" b="1" dirty="0" err="1">
                <a:solidFill>
                  <a:srgbClr val="0070C0"/>
                </a:solidFill>
              </a:rPr>
              <a:t>adduser</a:t>
            </a:r>
            <a:r>
              <a:rPr lang="pt-BR" sz="2000" dirty="0"/>
              <a:t>” é um link simbólico do convencional “</a:t>
            </a:r>
            <a:r>
              <a:rPr lang="pt-BR" sz="2000" b="1" dirty="0" err="1">
                <a:solidFill>
                  <a:srgbClr val="00B050"/>
                </a:solidFill>
              </a:rPr>
              <a:t>useradd</a:t>
            </a:r>
            <a:r>
              <a:rPr lang="pt-BR" sz="2000" dirty="0"/>
              <a:t>”:</a:t>
            </a:r>
          </a:p>
          <a:p>
            <a:endParaRPr lang="pt-BR" sz="2000" dirty="0"/>
          </a:p>
          <a:p>
            <a:endParaRPr lang="pt-BR" sz="2000" dirty="0"/>
          </a:p>
        </p:txBody>
      </p:sp>
      <p:pic>
        <p:nvPicPr>
          <p:cNvPr id="4" name="Google Shape;291;p42">
            <a:extLst>
              <a:ext uri="{FF2B5EF4-FFF2-40B4-BE49-F238E27FC236}">
                <a16:creationId xmlns:a16="http://schemas.microsoft.com/office/drawing/2014/main" id="{0A01E673-BCD0-6157-8086-C572AD8561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4802" y="5736749"/>
            <a:ext cx="7145148" cy="788595"/>
          </a:xfrm>
          <a:prstGeom prst="rect">
            <a:avLst/>
          </a:prstGeom>
          <a:noFill/>
          <a:ln w="508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292;p42">
            <a:extLst>
              <a:ext uri="{FF2B5EF4-FFF2-40B4-BE49-F238E27FC236}">
                <a16:creationId xmlns:a16="http://schemas.microsoft.com/office/drawing/2014/main" id="{2D398EE8-FFF8-D340-0521-81BAED2C6CB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802" y="1640404"/>
            <a:ext cx="5953125" cy="2868716"/>
          </a:xfrm>
          <a:prstGeom prst="rect">
            <a:avLst/>
          </a:prstGeom>
          <a:noFill/>
          <a:ln w="508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612506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C2-7138-D796-042F-9399B7FD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C56A-04CE-6602-9F12-B45EF682B20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Crie um usuário com o “</a:t>
            </a:r>
            <a:r>
              <a:rPr lang="pt-BR" sz="2000" dirty="0">
                <a:solidFill>
                  <a:srgbClr val="0070C0"/>
                </a:solidFill>
              </a:rPr>
              <a:t>seu nome</a:t>
            </a:r>
            <a:r>
              <a:rPr lang="pt-BR" sz="2000" dirty="0"/>
              <a:t>” (Ex.: “Guilherme”) e um com o nome “</a:t>
            </a:r>
            <a:r>
              <a:rPr lang="pt-BR" sz="2000" dirty="0">
                <a:solidFill>
                  <a:srgbClr val="0070C0"/>
                </a:solidFill>
              </a:rPr>
              <a:t>convidado</a:t>
            </a:r>
            <a:r>
              <a:rPr lang="pt-BR" sz="2000" dirty="0"/>
              <a:t>”.</a:t>
            </a:r>
          </a:p>
          <a:p>
            <a:r>
              <a:rPr lang="pt-BR" sz="2000" dirty="0"/>
              <a:t>Após criar os dois usuários, visualize os arquivos “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r>
              <a:rPr lang="pt-BR" sz="2000" dirty="0" err="1">
                <a:solidFill>
                  <a:srgbClr val="0070C0"/>
                </a:solidFill>
              </a:rPr>
              <a:t>etc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r>
              <a:rPr lang="pt-BR" sz="2000" dirty="0" err="1">
                <a:solidFill>
                  <a:srgbClr val="0070C0"/>
                </a:solidFill>
              </a:rPr>
              <a:t>passwd</a:t>
            </a:r>
            <a:r>
              <a:rPr lang="pt-BR" sz="2000" dirty="0"/>
              <a:t>” e “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r>
              <a:rPr lang="pt-BR" sz="2000" dirty="0" err="1">
                <a:solidFill>
                  <a:srgbClr val="0070C0"/>
                </a:solidFill>
              </a:rPr>
              <a:t>etc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r>
              <a:rPr lang="pt-BR" sz="2000" dirty="0" err="1">
                <a:solidFill>
                  <a:srgbClr val="0070C0"/>
                </a:solidFill>
              </a:rPr>
              <a:t>shadow</a:t>
            </a:r>
            <a:r>
              <a:rPr lang="pt-BR" sz="2000" dirty="0"/>
              <a:t>” e observe as suas características (observe as novas linhas referentes aos usuários criados e compare com a primeira linha, que contém o usuário “</a:t>
            </a:r>
            <a:r>
              <a:rPr lang="pt-BR" sz="2000" dirty="0">
                <a:solidFill>
                  <a:srgbClr val="0070C0"/>
                </a:solidFill>
              </a:rPr>
              <a:t>root</a:t>
            </a:r>
            <a:r>
              <a:rPr lang="pt-BR" sz="2000" dirty="0"/>
              <a:t>”). Explique a diferença existente.</a:t>
            </a:r>
          </a:p>
          <a:p>
            <a:r>
              <a:rPr lang="pt-BR" sz="2000" dirty="0"/>
              <a:t>Observe que no arquivo “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r>
              <a:rPr lang="pt-BR" sz="2000" dirty="0" err="1">
                <a:solidFill>
                  <a:srgbClr val="0070C0"/>
                </a:solidFill>
              </a:rPr>
              <a:t>etc</a:t>
            </a:r>
            <a:r>
              <a:rPr lang="pt-BR" sz="2000" dirty="0">
                <a:solidFill>
                  <a:srgbClr val="0070C0"/>
                </a:solidFill>
              </a:rPr>
              <a:t>/</a:t>
            </a:r>
            <a:r>
              <a:rPr lang="pt-BR" sz="2000" dirty="0" err="1">
                <a:solidFill>
                  <a:srgbClr val="0070C0"/>
                </a:solidFill>
              </a:rPr>
              <a:t>shadow</a:t>
            </a:r>
            <a:r>
              <a:rPr lang="pt-BR" sz="2000" dirty="0"/>
              <a:t>” existe o sinal de "</a:t>
            </a:r>
            <a:r>
              <a:rPr lang="pt-BR" sz="2000" b="1" dirty="0">
                <a:solidFill>
                  <a:srgbClr val="FF0000"/>
                </a:solidFill>
              </a:rPr>
              <a:t>!!</a:t>
            </a:r>
            <a:r>
              <a:rPr lang="pt-BR" sz="2000" dirty="0"/>
              <a:t>" no campo referente a senha dos usuários criados. Qual o significado do sinal de "</a:t>
            </a:r>
            <a:r>
              <a:rPr lang="pt-BR" sz="2000" b="1" dirty="0">
                <a:solidFill>
                  <a:srgbClr val="FF0000"/>
                </a:solidFill>
              </a:rPr>
              <a:t>!!</a:t>
            </a:r>
            <a:r>
              <a:rPr lang="pt-BR" sz="2000" dirty="0"/>
              <a:t>"?</a:t>
            </a:r>
          </a:p>
          <a:p>
            <a:r>
              <a:rPr lang="pt-BR" sz="2000" dirty="0"/>
              <a:t>Crie um grupo com o nome “</a:t>
            </a:r>
            <a:r>
              <a:rPr lang="pt-BR" sz="2000" dirty="0" err="1">
                <a:solidFill>
                  <a:srgbClr val="0070C0"/>
                </a:solidFill>
              </a:rPr>
              <a:t>fiap</a:t>
            </a:r>
            <a:r>
              <a:rPr lang="pt-BR" sz="2000" dirty="0"/>
              <a:t>” e adicione sua conta de usuário e a conta “</a:t>
            </a:r>
            <a:r>
              <a:rPr lang="pt-BR" sz="2000" dirty="0">
                <a:solidFill>
                  <a:srgbClr val="0070C0"/>
                </a:solidFill>
              </a:rPr>
              <a:t>convidado</a:t>
            </a:r>
            <a:r>
              <a:rPr lang="pt-BR" sz="2000" dirty="0"/>
              <a:t>” como membro do grupo “</a:t>
            </a:r>
            <a:r>
              <a:rPr lang="pt-BR" sz="2000" dirty="0" err="1">
                <a:solidFill>
                  <a:srgbClr val="0070C0"/>
                </a:solidFill>
              </a:rPr>
              <a:t>fiap</a:t>
            </a:r>
            <a:r>
              <a:rPr lang="pt-BR" sz="2000" dirty="0"/>
              <a:t>”.</a:t>
            </a:r>
          </a:p>
          <a:p>
            <a:r>
              <a:rPr lang="pt-BR" sz="2000" dirty="0"/>
              <a:t>Crie a seguinte estrutura de diretórios na raiz do Sistema. OBS.: Substitua o nome da pasta “</a:t>
            </a:r>
            <a:r>
              <a:rPr lang="pt-BR" sz="2000" dirty="0" err="1">
                <a:solidFill>
                  <a:srgbClr val="0070C0"/>
                </a:solidFill>
              </a:rPr>
              <a:t>seu_nome</a:t>
            </a:r>
            <a:r>
              <a:rPr lang="pt-BR" sz="2000" dirty="0"/>
              <a:t>” pelo nome do seu usuário – Ex.: “</a:t>
            </a:r>
            <a:r>
              <a:rPr lang="pt-BR" sz="2000" dirty="0">
                <a:solidFill>
                  <a:srgbClr val="0070C0"/>
                </a:solidFill>
              </a:rPr>
              <a:t>Guilherme</a:t>
            </a:r>
            <a:r>
              <a:rPr lang="pt-BR" sz="2000" dirty="0"/>
              <a:t>”):</a:t>
            </a:r>
          </a:p>
          <a:p>
            <a:endParaRPr lang="pt-BR" sz="2000" dirty="0"/>
          </a:p>
        </p:txBody>
      </p:sp>
      <p:pic>
        <p:nvPicPr>
          <p:cNvPr id="4" name="Google Shape;299;p43">
            <a:extLst>
              <a:ext uri="{FF2B5EF4-FFF2-40B4-BE49-F238E27FC236}">
                <a16:creationId xmlns:a16="http://schemas.microsoft.com/office/drawing/2014/main" id="{3CA64ABF-A730-65B0-7518-1DAB0771A9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3914"/>
          <a:stretch/>
        </p:blipFill>
        <p:spPr>
          <a:xfrm>
            <a:off x="600896" y="5391366"/>
            <a:ext cx="1772030" cy="77393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00;p43">
            <a:extLst>
              <a:ext uri="{FF2B5EF4-FFF2-40B4-BE49-F238E27FC236}">
                <a16:creationId xmlns:a16="http://schemas.microsoft.com/office/drawing/2014/main" id="{C62673C4-F1FC-FDFB-1756-AC361C78CB4D}"/>
              </a:ext>
            </a:extLst>
          </p:cNvPr>
          <p:cNvSpPr txBox="1"/>
          <p:nvPr/>
        </p:nvSpPr>
        <p:spPr>
          <a:xfrm>
            <a:off x="600896" y="6367046"/>
            <a:ext cx="8247899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OBS.: A parte 2 desta atividade será com o tema da próxima aula (Gerenciamento de Permissões).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176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BONAN, Adilson Rodrigues. </a:t>
            </a:r>
            <a:r>
              <a:rPr lang="pt-BR" sz="2400" b="1" dirty="0"/>
              <a:t>LINUX – Fundamentos, Prática &amp; Certificação LPI.</a:t>
            </a:r>
            <a:r>
              <a:rPr lang="pt-BR" sz="2400" dirty="0"/>
              <a:t> Editora: Alta Books. RJ. 2010;</a:t>
            </a:r>
          </a:p>
          <a:p>
            <a:endParaRPr lang="pt-BR" sz="2400" dirty="0"/>
          </a:p>
          <a:p>
            <a:r>
              <a:rPr lang="pt-BR" sz="2400" dirty="0"/>
              <a:t>PEREIRA, Guilherme. Slides para aula expositiva. </a:t>
            </a:r>
            <a:r>
              <a:rPr lang="pt-BR" sz="2400" dirty="0" err="1"/>
              <a:t>Udemy</a:t>
            </a:r>
            <a:r>
              <a:rPr lang="pt-BR" sz="2400" dirty="0"/>
              <a:t>.</a:t>
            </a:r>
          </a:p>
          <a:p>
            <a:pPr lvl="1"/>
            <a:r>
              <a:rPr lang="pt-BR" sz="2000" dirty="0">
                <a:hlinkClick r:id="rId2"/>
              </a:rPr>
              <a:t>https://www.udemy.com/course/adm-so-gnulinux/?referralCode=58F8BE46FFB066C7811A</a:t>
            </a:r>
            <a:r>
              <a:rPr lang="pt-BR" sz="2000" dirty="0"/>
              <a:t> </a:t>
            </a:r>
          </a:p>
          <a:p>
            <a:endParaRPr lang="pt-BR" sz="2400" dirty="0"/>
          </a:p>
          <a:p>
            <a:r>
              <a:rPr lang="pt-BR" sz="2400" dirty="0"/>
              <a:t>SILVA, </a:t>
            </a:r>
            <a:r>
              <a:rPr lang="pt-BR" sz="2400" dirty="0" err="1"/>
              <a:t>Gleydson</a:t>
            </a:r>
            <a:r>
              <a:rPr lang="pt-BR" sz="2400" dirty="0"/>
              <a:t> </a:t>
            </a:r>
            <a:r>
              <a:rPr lang="pt-BR" sz="2400" dirty="0" err="1"/>
              <a:t>Mazioli</a:t>
            </a:r>
            <a:r>
              <a:rPr lang="pt-BR" sz="2400" dirty="0"/>
              <a:t>. </a:t>
            </a:r>
            <a:r>
              <a:rPr lang="pt-BR" sz="2400" b="1" dirty="0"/>
              <a:t>Guia Foca GNU/Linux</a:t>
            </a:r>
            <a:r>
              <a:rPr lang="pt-BR" sz="2400" dirty="0"/>
              <a:t>. Disponível em:</a:t>
            </a:r>
          </a:p>
          <a:p>
            <a:pPr lvl="1"/>
            <a:r>
              <a:rPr lang="pt-BR" sz="2000" dirty="0">
                <a:hlinkClick r:id="rId3"/>
              </a:rPr>
              <a:t>https://www.guiafoca.org/</a:t>
            </a:r>
            <a:r>
              <a:rPr lang="pt-BR" sz="2000" dirty="0"/>
              <a:t> 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9334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para Gerenciamento de usuários e grupos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Tópico: Gerenciamento de Usuários e Grupos</a:t>
            </a:r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Gerenciamento de Usuários e Grupos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Da mesma forma que em um sistema operacional Microsoft, podemos administrar privilégios de usuários com a criação de usuários e grupos, nos sistemas GNU/Linux temos alguns comandos que permitem a administração de usuários e grupos de forma intuitiva:</a:t>
            </a:r>
          </a:p>
          <a:p>
            <a:pPr lvl="4"/>
            <a:endParaRPr lang="pt-BR" sz="1200" dirty="0"/>
          </a:p>
          <a:p>
            <a:r>
              <a:rPr lang="pt-BR" sz="2000" dirty="0" err="1"/>
              <a:t>useradd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Cria/adiciona um usuário ao sistema: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useradd</a:t>
            </a:r>
            <a:r>
              <a:rPr lang="pt-BR" sz="1800" dirty="0">
                <a:solidFill>
                  <a:srgbClr val="0070C0"/>
                </a:solidFill>
              </a:rPr>
              <a:t>  &lt;opções&gt;  [</a:t>
            </a:r>
            <a:r>
              <a:rPr lang="pt-BR" sz="1800" dirty="0" err="1">
                <a:solidFill>
                  <a:srgbClr val="0070C0"/>
                </a:solidFill>
              </a:rPr>
              <a:t>nome_usuário</a:t>
            </a:r>
            <a:r>
              <a:rPr lang="pt-BR" sz="1800" dirty="0">
                <a:solidFill>
                  <a:srgbClr val="0070C0"/>
                </a:solidFill>
              </a:rPr>
              <a:t>]</a:t>
            </a:r>
          </a:p>
          <a:p>
            <a:endParaRPr lang="pt-BR" sz="2000" dirty="0"/>
          </a:p>
          <a:p>
            <a:endParaRPr lang="pt-BR" sz="2000" dirty="0"/>
          </a:p>
          <a:p>
            <a:pPr lvl="1"/>
            <a:r>
              <a:rPr lang="pt-BR" sz="1800" dirty="0"/>
              <a:t>Observe que após criar o usuário, seu diretório pessoal foi criado em “/home”:</a:t>
            </a:r>
          </a:p>
          <a:p>
            <a:endParaRPr lang="pt-BR" sz="2000" dirty="0"/>
          </a:p>
          <a:p>
            <a:endParaRPr lang="pt-BR" sz="2000" dirty="0"/>
          </a:p>
          <a:p>
            <a:pPr lvl="1"/>
            <a:r>
              <a:rPr lang="pt-BR" sz="1800" dirty="0"/>
              <a:t>Observe a nova linha (com os dados do usuário) inserida no arquivo “/</a:t>
            </a:r>
            <a:r>
              <a:rPr lang="pt-BR" sz="1800" dirty="0" err="1"/>
              <a:t>etc</a:t>
            </a:r>
            <a:r>
              <a:rPr lang="pt-BR" sz="1800" dirty="0"/>
              <a:t>/</a:t>
            </a:r>
            <a:r>
              <a:rPr lang="pt-BR" sz="1800" dirty="0" err="1"/>
              <a:t>passwd</a:t>
            </a:r>
            <a:r>
              <a:rPr lang="pt-BR" sz="1800" dirty="0"/>
              <a:t>”:</a:t>
            </a:r>
          </a:p>
        </p:txBody>
      </p:sp>
      <p:pic>
        <p:nvPicPr>
          <p:cNvPr id="4" name="Google Shape;148;p24">
            <a:extLst>
              <a:ext uri="{FF2B5EF4-FFF2-40B4-BE49-F238E27FC236}">
                <a16:creationId xmlns:a16="http://schemas.microsoft.com/office/drawing/2014/main" id="{4922AB5D-A704-ABFE-6F28-9C914B6D82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608" y="3573016"/>
            <a:ext cx="4157391" cy="241885"/>
          </a:xfrm>
          <a:prstGeom prst="rect">
            <a:avLst/>
          </a:prstGeom>
          <a:noFill/>
          <a:ln w="34925" cap="sq" cmpd="thickThin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149;p24">
            <a:extLst>
              <a:ext uri="{FF2B5EF4-FFF2-40B4-BE49-F238E27FC236}">
                <a16:creationId xmlns:a16="http://schemas.microsoft.com/office/drawing/2014/main" id="{DDB167BD-6A54-C8D9-86C0-465F5A8364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4653136"/>
            <a:ext cx="3909234" cy="522226"/>
          </a:xfrm>
          <a:prstGeom prst="rect">
            <a:avLst/>
          </a:prstGeom>
          <a:noFill/>
          <a:ln w="34925" cap="sq" cmpd="thickThin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" name="Google Shape;150;p24">
            <a:extLst>
              <a:ext uri="{FF2B5EF4-FFF2-40B4-BE49-F238E27FC236}">
                <a16:creationId xmlns:a16="http://schemas.microsoft.com/office/drawing/2014/main" id="{7C06DD8C-C209-514E-D0AE-8368CE2E57A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3608" y="5978046"/>
            <a:ext cx="5803833" cy="255114"/>
          </a:xfrm>
          <a:prstGeom prst="rect">
            <a:avLst/>
          </a:prstGeom>
          <a:noFill/>
          <a:ln w="34925" cap="sq" cmpd="thickThin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4CD15-B6DE-386E-F8AA-97BD0D3B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Gerenciamento de Usuários e Grupos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72897-AB5D-172B-54D0-FAB18A76AA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000" dirty="0" err="1"/>
              <a:t>userdel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Remove um usuário do sistema: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userdel</a:t>
            </a:r>
            <a:r>
              <a:rPr lang="pt-BR" sz="1800" dirty="0">
                <a:solidFill>
                  <a:srgbClr val="0070C0"/>
                </a:solidFill>
              </a:rPr>
              <a:t>  &lt;opções&gt;  [</a:t>
            </a:r>
            <a:r>
              <a:rPr lang="pt-BR" sz="1800" dirty="0" err="1">
                <a:solidFill>
                  <a:srgbClr val="0070C0"/>
                </a:solidFill>
              </a:rPr>
              <a:t>nome_usuario</a:t>
            </a:r>
            <a:r>
              <a:rPr lang="pt-BR" sz="1800" dirty="0">
                <a:solidFill>
                  <a:srgbClr val="0070C0"/>
                </a:solidFill>
              </a:rPr>
              <a:t>]</a:t>
            </a:r>
          </a:p>
          <a:p>
            <a:endParaRPr lang="pt-BR" sz="2100" dirty="0"/>
          </a:p>
          <a:p>
            <a:endParaRPr lang="pt-BR" sz="2100" dirty="0"/>
          </a:p>
          <a:p>
            <a:pPr lvl="1"/>
            <a:r>
              <a:rPr lang="pt-BR" sz="1800" dirty="0"/>
              <a:t>OBS.: Ao excluir a conta, o diretório pessoal do mesmo não é excluído. Para esta finalidade devemos utilizar o parâmetro “-r” ou o “-f” (caso algum arquivo em seu diretório pessoal possua outra conta como proprietário)</a:t>
            </a:r>
          </a:p>
          <a:p>
            <a:endParaRPr lang="pt-BR" sz="2000" dirty="0"/>
          </a:p>
          <a:p>
            <a:r>
              <a:rPr lang="pt-BR" sz="2000" dirty="0" err="1"/>
              <a:t>usermod</a:t>
            </a:r>
            <a:r>
              <a:rPr lang="pt-BR" sz="2000" dirty="0"/>
              <a:t> </a:t>
            </a:r>
            <a:r>
              <a:rPr lang="pt-BR" sz="2000" dirty="0">
                <a:sym typeface="Wingdings" panose="05000000000000000000" pitchFamily="2" charset="2"/>
              </a:rPr>
              <a:t></a:t>
            </a:r>
            <a:r>
              <a:rPr lang="pt-BR" sz="2000" dirty="0"/>
              <a:t> Altera as propriedades de um usuário:</a:t>
            </a:r>
          </a:p>
          <a:p>
            <a:pPr lvl="1"/>
            <a:r>
              <a:rPr lang="pt-BR" sz="1800" dirty="0"/>
              <a:t>Ex.: </a:t>
            </a:r>
            <a:r>
              <a:rPr lang="pt-BR" sz="1800" dirty="0" err="1">
                <a:solidFill>
                  <a:srgbClr val="0070C0"/>
                </a:solidFill>
              </a:rPr>
              <a:t>usermod</a:t>
            </a:r>
            <a:r>
              <a:rPr lang="pt-BR" sz="1800" dirty="0">
                <a:solidFill>
                  <a:srgbClr val="0070C0"/>
                </a:solidFill>
              </a:rPr>
              <a:t>  &lt;opções&gt;  [usuário]</a:t>
            </a:r>
          </a:p>
          <a:p>
            <a:endParaRPr lang="pt-BR" sz="2100" dirty="0"/>
          </a:p>
          <a:p>
            <a:endParaRPr lang="pt-BR" sz="2100" dirty="0"/>
          </a:p>
          <a:p>
            <a:pPr lvl="1"/>
            <a:r>
              <a:rPr lang="pt-BR" sz="1800" dirty="0"/>
              <a:t>No exemplo acima, estamos adicionando o usuário em um grupo que possui o identificador 0. </a:t>
            </a:r>
          </a:p>
          <a:p>
            <a:pPr lvl="2"/>
            <a:r>
              <a:rPr lang="pt-BR" sz="1600" b="1" i="1" dirty="0">
                <a:solidFill>
                  <a:srgbClr val="7030A0"/>
                </a:solidFill>
              </a:rPr>
              <a:t>PERGUNTA: Qual grupo do sistema possui identificador 0?</a:t>
            </a:r>
          </a:p>
        </p:txBody>
      </p:sp>
      <p:pic>
        <p:nvPicPr>
          <p:cNvPr id="4" name="Google Shape;157;p25">
            <a:extLst>
              <a:ext uri="{FF2B5EF4-FFF2-40B4-BE49-F238E27FC236}">
                <a16:creationId xmlns:a16="http://schemas.microsoft.com/office/drawing/2014/main" id="{A62050FF-B264-5494-CEAD-011961412DC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356" y="2023236"/>
            <a:ext cx="4169223" cy="27289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158;p25">
            <a:extLst>
              <a:ext uri="{FF2B5EF4-FFF2-40B4-BE49-F238E27FC236}">
                <a16:creationId xmlns:a16="http://schemas.microsoft.com/office/drawing/2014/main" id="{7910070A-5ADD-0F8B-A69B-A9D028F27A2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3356" y="4581128"/>
            <a:ext cx="4882342" cy="24411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27652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EF180-5D4A-11DF-AC16-3B0851F2B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9213-9617-3933-3DFF-36F1EF78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Gerenciamento de Usuários e Grupos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992AD-0A43-7BE5-DE69-7007BCF5629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err="1"/>
              <a:t>usermod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Continuação... Com o “</a:t>
            </a:r>
            <a:r>
              <a:rPr lang="pt-BR" dirty="0" err="1"/>
              <a:t>usermod</a:t>
            </a:r>
            <a:r>
              <a:rPr lang="pt-BR" dirty="0"/>
              <a:t>” podemos:</a:t>
            </a:r>
          </a:p>
          <a:p>
            <a:pPr lvl="1"/>
            <a:r>
              <a:rPr lang="pt-BR" dirty="0"/>
              <a:t>Modificar o grupo primário do usuário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Ex.: </a:t>
            </a:r>
            <a:r>
              <a:rPr lang="pt-BR" dirty="0" err="1">
                <a:solidFill>
                  <a:srgbClr val="0070C0"/>
                </a:solidFill>
              </a:rPr>
              <a:t>usermod</a:t>
            </a:r>
            <a:r>
              <a:rPr lang="pt-BR" dirty="0">
                <a:solidFill>
                  <a:srgbClr val="0070C0"/>
                </a:solidFill>
              </a:rPr>
              <a:t>  -g  grupo  [usuário]</a:t>
            </a:r>
          </a:p>
          <a:p>
            <a:pPr lvl="1"/>
            <a:r>
              <a:rPr lang="pt-BR" dirty="0"/>
              <a:t>Inserir diversos grupos secundários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Ex.: </a:t>
            </a:r>
            <a:r>
              <a:rPr lang="pt-BR" dirty="0" err="1">
                <a:solidFill>
                  <a:srgbClr val="0070C0"/>
                </a:solidFill>
              </a:rPr>
              <a:t>usermod</a:t>
            </a:r>
            <a:r>
              <a:rPr lang="pt-BR" dirty="0">
                <a:solidFill>
                  <a:srgbClr val="0070C0"/>
                </a:solidFill>
              </a:rPr>
              <a:t>  -G  grupo  [usuário]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Modificar o </a:t>
            </a:r>
            <a:r>
              <a:rPr lang="pt-BR" dirty="0" err="1"/>
              <a:t>shell</a:t>
            </a:r>
            <a:r>
              <a:rPr lang="pt-BR" dirty="0"/>
              <a:t> padrão do usuário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Ex.: </a:t>
            </a:r>
            <a:r>
              <a:rPr lang="pt-BR" dirty="0" err="1">
                <a:solidFill>
                  <a:srgbClr val="0070C0"/>
                </a:solidFill>
              </a:rPr>
              <a:t>usermod</a:t>
            </a:r>
            <a:r>
              <a:rPr lang="pt-BR" dirty="0">
                <a:solidFill>
                  <a:srgbClr val="0070C0"/>
                </a:solidFill>
              </a:rPr>
              <a:t>  -s  /bin/false  [usuário]</a:t>
            </a:r>
          </a:p>
          <a:p>
            <a:pPr lvl="1"/>
            <a:r>
              <a:rPr lang="pt-BR" dirty="0"/>
              <a:t>Entre outras possibilidades...</a:t>
            </a:r>
          </a:p>
          <a:p>
            <a:pPr lvl="1"/>
            <a:endParaRPr lang="pt-BR" dirty="0"/>
          </a:p>
          <a:p>
            <a:r>
              <a:rPr lang="pt-BR" dirty="0"/>
              <a:t>No sistema Linux, podemos definir um grupo primário para um usuário e diversos grupos suplementares (característica dos sistemas POSIX). </a:t>
            </a:r>
          </a:p>
          <a:p>
            <a:pPr lvl="1"/>
            <a:r>
              <a:rPr lang="pt-BR" dirty="0"/>
              <a:t>Geralmente trabalhamos com diversos grupos para facilitar a atribuição de permissões no acesso a arquivos e outros recursos em rede.</a:t>
            </a:r>
          </a:p>
          <a:p>
            <a:pPr lvl="1"/>
            <a:r>
              <a:rPr lang="pt-BR" b="1" i="1" dirty="0">
                <a:solidFill>
                  <a:srgbClr val="00B050"/>
                </a:solidFill>
              </a:rPr>
              <a:t>“Permissões” será o próximo tema da disciplina.</a:t>
            </a:r>
          </a:p>
        </p:txBody>
      </p:sp>
      <p:pic>
        <p:nvPicPr>
          <p:cNvPr id="4" name="Google Shape;165;p26">
            <a:extLst>
              <a:ext uri="{FF2B5EF4-FFF2-40B4-BE49-F238E27FC236}">
                <a16:creationId xmlns:a16="http://schemas.microsoft.com/office/drawing/2014/main" id="{F40A71DA-DB1E-F5DA-550B-4C085C6C4E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608" y="2348880"/>
            <a:ext cx="6976531" cy="262029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29841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3CC90-80B3-6AFA-1EF0-CDC568B2E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ECDFE-0D8D-186E-1963-5C77F561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Gerenciamento de Usuários e Grupos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0893-9E78-E535-5900-BC76AB70414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err="1"/>
              <a:t>groupadd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Cria/Adiciona um grupo no sistema: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groupadd</a:t>
            </a:r>
            <a:r>
              <a:rPr lang="pt-BR" dirty="0">
                <a:solidFill>
                  <a:srgbClr val="0070C0"/>
                </a:solidFill>
              </a:rPr>
              <a:t>  &lt;opções&gt;  [</a:t>
            </a:r>
            <a:r>
              <a:rPr lang="pt-BR" dirty="0" err="1">
                <a:solidFill>
                  <a:srgbClr val="0070C0"/>
                </a:solidFill>
              </a:rPr>
              <a:t>nome_grupo</a:t>
            </a:r>
            <a:r>
              <a:rPr lang="pt-BR" dirty="0">
                <a:solidFill>
                  <a:srgbClr val="0070C0"/>
                </a:solidFill>
              </a:rPr>
              <a:t>]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Observe a nova linha no arquivo “/</a:t>
            </a:r>
            <a:r>
              <a:rPr lang="pt-BR" dirty="0" err="1"/>
              <a:t>etc</a:t>
            </a:r>
            <a:r>
              <a:rPr lang="pt-BR" dirty="0"/>
              <a:t>/</a:t>
            </a:r>
            <a:r>
              <a:rPr lang="pt-BR" dirty="0" err="1"/>
              <a:t>group</a:t>
            </a:r>
            <a:r>
              <a:rPr lang="pt-BR" dirty="0"/>
              <a:t>”: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groupdel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Remove um grupo no sistema: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groupdel</a:t>
            </a:r>
            <a:r>
              <a:rPr lang="pt-BR" dirty="0">
                <a:solidFill>
                  <a:srgbClr val="0070C0"/>
                </a:solidFill>
              </a:rPr>
              <a:t>  [</a:t>
            </a:r>
            <a:r>
              <a:rPr lang="pt-BR" dirty="0" err="1">
                <a:solidFill>
                  <a:srgbClr val="0070C0"/>
                </a:solidFill>
              </a:rPr>
              <a:t>nome_grupo</a:t>
            </a:r>
            <a:r>
              <a:rPr lang="pt-BR" dirty="0">
                <a:solidFill>
                  <a:srgbClr val="0070C0"/>
                </a:solidFill>
              </a:rPr>
              <a:t>]</a:t>
            </a:r>
          </a:p>
          <a:p>
            <a:endParaRPr lang="pt-BR" dirty="0"/>
          </a:p>
          <a:p>
            <a:endParaRPr lang="pt-BR" dirty="0"/>
          </a:p>
          <a:p>
            <a:pPr lvl="1"/>
            <a:r>
              <a:rPr lang="pt-BR" dirty="0"/>
              <a:t>OBS.1: Caso este grupo tenha algum usuário como membro, o grupo será removido da mesma forma.</a:t>
            </a:r>
          </a:p>
          <a:p>
            <a:pPr lvl="1"/>
            <a:r>
              <a:rPr lang="pt-BR" b="1" i="1" dirty="0">
                <a:solidFill>
                  <a:srgbClr val="7030A0"/>
                </a:solidFill>
              </a:rPr>
              <a:t>PERGUNTA: Caso o grupo seja “proprietário” de um determinado arquivo, o que acontece se o mesmo for excluído?</a:t>
            </a:r>
          </a:p>
        </p:txBody>
      </p:sp>
      <p:pic>
        <p:nvPicPr>
          <p:cNvPr id="4" name="Google Shape;172;p27">
            <a:extLst>
              <a:ext uri="{FF2B5EF4-FFF2-40B4-BE49-F238E27FC236}">
                <a16:creationId xmlns:a16="http://schemas.microsoft.com/office/drawing/2014/main" id="{23D6A265-A2C1-43F5-B83F-CBD5514EBE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3608" y="1988840"/>
            <a:ext cx="5005843" cy="297222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173;p27">
            <a:extLst>
              <a:ext uri="{FF2B5EF4-FFF2-40B4-BE49-F238E27FC236}">
                <a16:creationId xmlns:a16="http://schemas.microsoft.com/office/drawing/2014/main" id="{C439EC84-5A2E-3309-C9BE-311883F592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8721" y="2970138"/>
            <a:ext cx="2717992" cy="26197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" name="Google Shape;174;p27">
            <a:extLst>
              <a:ext uri="{FF2B5EF4-FFF2-40B4-BE49-F238E27FC236}">
                <a16:creationId xmlns:a16="http://schemas.microsoft.com/office/drawing/2014/main" id="{C9B69505-E054-734A-2226-1484516C76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8721" y="4372022"/>
            <a:ext cx="5169375" cy="281114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70896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09A92-133A-148C-2A29-5FAC7553C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A461-7AEF-222C-4F1C-B9A16974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Gerenciamento de Usuários e Grupos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45C75-1536-6831-489E-874761E5FC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 err="1"/>
              <a:t>groupdel</a:t>
            </a:r>
            <a:r>
              <a:rPr lang="pt-BR" sz="2400" dirty="0"/>
              <a:t>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continuação...</a:t>
            </a:r>
          </a:p>
          <a:p>
            <a:pPr lvl="1"/>
            <a:r>
              <a:rPr lang="pt-BR" sz="2000" b="1" i="1" dirty="0">
                <a:solidFill>
                  <a:srgbClr val="7030A0"/>
                </a:solidFill>
              </a:rPr>
              <a:t>PERGUNTA: O que acontece ao remover um usuário ou grupo que for “proprietário” de um determinado arquivo?</a:t>
            </a:r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r>
              <a:rPr lang="pt-BR" sz="2400" dirty="0"/>
              <a:t>Ocorre o mesmo na plataforma </a:t>
            </a:r>
            <a:r>
              <a:rPr lang="pt-BR" sz="2400" dirty="0" err="1">
                <a:solidFill>
                  <a:srgbClr val="FF0000"/>
                </a:solidFill>
              </a:rPr>
              <a:t>Micro$oft</a:t>
            </a:r>
            <a:r>
              <a:rPr lang="pt-BR" sz="2400" dirty="0"/>
              <a:t>...</a:t>
            </a:r>
          </a:p>
          <a:p>
            <a:endParaRPr lang="pt-BR" sz="2400" dirty="0"/>
          </a:p>
        </p:txBody>
      </p:sp>
      <p:pic>
        <p:nvPicPr>
          <p:cNvPr id="4" name="Google Shape;181;p28">
            <a:extLst>
              <a:ext uri="{FF2B5EF4-FFF2-40B4-BE49-F238E27FC236}">
                <a16:creationId xmlns:a16="http://schemas.microsoft.com/office/drawing/2014/main" id="{5B33B5D1-0DE5-D129-82FA-1525B5D1A86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834" y="2458179"/>
            <a:ext cx="8424637" cy="165252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182;p28">
            <a:extLst>
              <a:ext uri="{FF2B5EF4-FFF2-40B4-BE49-F238E27FC236}">
                <a16:creationId xmlns:a16="http://schemas.microsoft.com/office/drawing/2014/main" id="{C9F538B4-80F3-AAD1-43B7-14D0415C9B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288" y="4979776"/>
            <a:ext cx="7329496" cy="1545568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25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36CBE-07DD-55D9-3128-94DE2432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941A-7E20-7094-98B1-83D273B2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/>
              <a:t>Gerenciamento de Usuários e Grupos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574F-2283-45A4-6CA9-EA8EF8ED810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77500" lnSpcReduction="20000"/>
          </a:bodyPr>
          <a:lstStyle/>
          <a:p>
            <a:r>
              <a:rPr lang="pt-BR" dirty="0" err="1"/>
              <a:t>groupmod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Modifica um grupo no sistema: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groupmod</a:t>
            </a:r>
            <a:r>
              <a:rPr lang="pt-BR" dirty="0">
                <a:solidFill>
                  <a:srgbClr val="0070C0"/>
                </a:solidFill>
              </a:rPr>
              <a:t>  &lt;opções&gt;  [</a:t>
            </a:r>
            <a:r>
              <a:rPr lang="pt-BR" dirty="0" err="1">
                <a:solidFill>
                  <a:srgbClr val="0070C0"/>
                </a:solidFill>
              </a:rPr>
              <a:t>nome_grupo</a:t>
            </a:r>
            <a:r>
              <a:rPr lang="pt-BR" dirty="0">
                <a:solidFill>
                  <a:srgbClr val="0070C0"/>
                </a:solidFill>
              </a:rPr>
              <a:t>]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 err="1"/>
              <a:t>groups</a:t>
            </a:r>
            <a:r>
              <a:rPr lang="pt-BR" dirty="0"/>
              <a:t>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Exibe a lista de grupos que determinado usuário é membro:</a:t>
            </a:r>
          </a:p>
          <a:p>
            <a:pPr lvl="1"/>
            <a:r>
              <a:rPr lang="pt-BR" dirty="0"/>
              <a:t>Ex.: </a:t>
            </a:r>
            <a:r>
              <a:rPr lang="pt-BR" dirty="0" err="1">
                <a:solidFill>
                  <a:srgbClr val="0070C0"/>
                </a:solidFill>
              </a:rPr>
              <a:t>groups</a:t>
            </a:r>
            <a:r>
              <a:rPr lang="pt-BR" dirty="0">
                <a:solidFill>
                  <a:srgbClr val="0070C0"/>
                </a:solidFill>
              </a:rPr>
              <a:t>  &lt;usuário&gt;</a:t>
            </a:r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OBS.: Caso não seja informado o nome do usuário, será exibida a lista de grupos que o usuário “logado” pertence.</a:t>
            </a:r>
          </a:p>
          <a:p>
            <a:endParaRPr lang="pt-BR" dirty="0"/>
          </a:p>
        </p:txBody>
      </p:sp>
      <p:pic>
        <p:nvPicPr>
          <p:cNvPr id="4" name="Google Shape;189;p29">
            <a:extLst>
              <a:ext uri="{FF2B5EF4-FFF2-40B4-BE49-F238E27FC236}">
                <a16:creationId xmlns:a16="http://schemas.microsoft.com/office/drawing/2014/main" id="{AA6142BF-18C2-DFB2-ED5E-D1AF98FEA5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4065" y="1988840"/>
            <a:ext cx="5494020" cy="150685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5" name="Google Shape;190;p29">
            <a:extLst>
              <a:ext uri="{FF2B5EF4-FFF2-40B4-BE49-F238E27FC236}">
                <a16:creationId xmlns:a16="http://schemas.microsoft.com/office/drawing/2014/main" id="{A2F99755-2BBB-69B1-82F3-7671D08FD37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229" y="4861153"/>
            <a:ext cx="4253865" cy="44005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6" name="Google Shape;191;p29">
            <a:extLst>
              <a:ext uri="{FF2B5EF4-FFF2-40B4-BE49-F238E27FC236}">
                <a16:creationId xmlns:a16="http://schemas.microsoft.com/office/drawing/2014/main" id="{4DB8A834-F73E-997F-ACE7-AE3103E819A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73556" y="4861153"/>
            <a:ext cx="3640455" cy="44005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7" name="Google Shape;192;p29">
            <a:extLst>
              <a:ext uri="{FF2B5EF4-FFF2-40B4-BE49-F238E27FC236}">
                <a16:creationId xmlns:a16="http://schemas.microsoft.com/office/drawing/2014/main" id="{D5E3ED7C-387E-6A96-E3E2-B506D99AB158}"/>
              </a:ext>
            </a:extLst>
          </p:cNvPr>
          <p:cNvSpPr txBox="1"/>
          <p:nvPr/>
        </p:nvSpPr>
        <p:spPr>
          <a:xfrm>
            <a:off x="6038621" y="2142102"/>
            <a:ext cx="278185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parâmetro “-n” altera o nome do grupo.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Ex.: </a:t>
            </a:r>
            <a:r>
              <a:rPr lang="pt-BR" sz="1800" dirty="0" err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groupmod</a:t>
            </a:r>
            <a:r>
              <a:rPr lang="pt-BR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-n &lt;novo-nome&gt; &lt;antigo&gt;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249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4196</TotalTime>
  <Words>2285</Words>
  <Application>Microsoft Office PowerPoint</Application>
  <PresentationFormat>On-screen Show (4:3)</PresentationFormat>
  <Paragraphs>239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Wingdings</vt:lpstr>
      <vt:lpstr>Wingdings 3</vt:lpstr>
      <vt:lpstr>Origem</vt:lpstr>
      <vt:lpstr>Gerenciamento de Usuários e Grupos</vt:lpstr>
      <vt:lpstr>Conteúdo do Slide</vt:lpstr>
      <vt:lpstr>Comandos para Gerenciamento de usuários e grupos</vt:lpstr>
      <vt:lpstr>Gerenciamento de Usuários e Grupos</vt:lpstr>
      <vt:lpstr>Gerenciamento de Usuários e Grupos</vt:lpstr>
      <vt:lpstr>Gerenciamento de Usuários e Grupos</vt:lpstr>
      <vt:lpstr>Gerenciamento de Usuários e Grupos</vt:lpstr>
      <vt:lpstr>Gerenciamento de Usuários e Grupos</vt:lpstr>
      <vt:lpstr>Gerenciamento de Usuários e Grupos</vt:lpstr>
      <vt:lpstr>Gerenciamento de Usuários e Grupos</vt:lpstr>
      <vt:lpstr>Arquivos de Administração de Usuários e Grupos</vt:lpstr>
      <vt:lpstr>Arquivos (Adm. Users &amp; Groups)</vt:lpstr>
      <vt:lpstr>Arquivos (Adm. Users &amp; Groups)</vt:lpstr>
      <vt:lpstr>Arquivos (Adm. Users &amp; Groups)</vt:lpstr>
      <vt:lpstr>Arquivos (Adm. Users &amp; Groups)</vt:lpstr>
      <vt:lpstr>Arquivos (Adm. Users &amp; Groups)</vt:lpstr>
      <vt:lpstr>Conceito de Elevação de Privilégio</vt:lpstr>
      <vt:lpstr>Conceito de Elevação de Privilégio  </vt:lpstr>
      <vt:lpstr>Conceito de Elevação de Privilégio</vt:lpstr>
      <vt:lpstr>Elevação de Privilégio</vt:lpstr>
      <vt:lpstr>Comodidade?! – Comando “adduser”</vt:lpstr>
      <vt:lpstr>Comodidade?! – Comando “adduser”</vt:lpstr>
      <vt:lpstr>Atividade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24</cp:revision>
  <dcterms:created xsi:type="dcterms:W3CDTF">2012-01-22T15:35:55Z</dcterms:created>
  <dcterms:modified xsi:type="dcterms:W3CDTF">2025-09-24T17:59:36Z</dcterms:modified>
</cp:coreProperties>
</file>