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76" r:id="rId4"/>
    <p:sldId id="279" r:id="rId5"/>
    <p:sldId id="277" r:id="rId6"/>
    <p:sldId id="284" r:id="rId7"/>
    <p:sldId id="285" r:id="rId8"/>
    <p:sldId id="286" r:id="rId9"/>
    <p:sldId id="287" r:id="rId10"/>
    <p:sldId id="288" r:id="rId11"/>
    <p:sldId id="289" r:id="rId12"/>
    <p:sldId id="290" r:id="rId13"/>
    <p:sldId id="291" r:id="rId14"/>
    <p:sldId id="292" r:id="rId15"/>
    <p:sldId id="296" r:id="rId16"/>
    <p:sldId id="293" r:id="rId17"/>
    <p:sldId id="294" r:id="rId18"/>
    <p:sldId id="295" r:id="rId19"/>
    <p:sldId id="297" r:id="rId20"/>
    <p:sldId id="298" r:id="rId21"/>
    <p:sldId id="299" r:id="rId22"/>
    <p:sldId id="306" r:id="rId23"/>
    <p:sldId id="300" r:id="rId24"/>
    <p:sldId id="302" r:id="rId25"/>
    <p:sldId id="307" r:id="rId26"/>
    <p:sldId id="303" r:id="rId27"/>
    <p:sldId id="304" r:id="rId28"/>
    <p:sldId id="305" r:id="rId29"/>
    <p:sldId id="301" r:id="rId30"/>
    <p:sldId id="308" r:id="rId31"/>
    <p:sldId id="309" r:id="rId32"/>
    <p:sldId id="310" r:id="rId33"/>
    <p:sldId id="311" r:id="rId34"/>
    <p:sldId id="312" r:id="rId35"/>
    <p:sldId id="315" r:id="rId36"/>
    <p:sldId id="320" r:id="rId37"/>
    <p:sldId id="316" r:id="rId38"/>
    <p:sldId id="317" r:id="rId39"/>
    <p:sldId id="318" r:id="rId40"/>
    <p:sldId id="319" r:id="rId41"/>
    <p:sldId id="314" r:id="rId42"/>
    <p:sldId id="321" r:id="rId43"/>
    <p:sldId id="322" r:id="rId44"/>
    <p:sldId id="323" r:id="rId45"/>
    <p:sldId id="324" r:id="rId46"/>
    <p:sldId id="283" r:id="rId47"/>
    <p:sldId id="282" r:id="rId4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60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789040"/>
            <a:ext cx="6858000" cy="1087760"/>
          </a:xfrm>
        </p:spPr>
        <p:txBody>
          <a:bodyPr anchor="t" anchorCtr="0"/>
          <a:lstStyle>
            <a:lvl1pPr algn="r">
              <a:defRPr sz="3200">
                <a:solidFill>
                  <a:schemeClr val="tx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DDE2191A-D690-4B53-8433-7131D440F245}" type="datetimeFigureOut">
              <a:rPr lang="pt-BR" smtClean="0"/>
              <a:pPr/>
              <a:t>24/09/2025</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3DBD1892-086B-46A7-9C95-DCAD890F030A}" type="slidenum">
              <a:rPr lang="pt-BR" smtClean="0"/>
              <a:pPr/>
              <a:t>‹#›</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Google Shape;109;p13">
            <a:extLst>
              <a:ext uri="{FF2B5EF4-FFF2-40B4-BE49-F238E27FC236}">
                <a16:creationId xmlns:a16="http://schemas.microsoft.com/office/drawing/2014/main" id="{4A7E59BB-0694-EAF4-704F-480C70694023}"/>
              </a:ext>
            </a:extLst>
          </p:cNvPr>
          <p:cNvPicPr preferRelativeResize="0"/>
          <p:nvPr userDrawn="1"/>
        </p:nvPicPr>
        <p:blipFill rotWithShape="1">
          <a:blip r:embed="rId2">
            <a:alphaModFix/>
          </a:blip>
          <a:srcRect/>
          <a:stretch/>
        </p:blipFill>
        <p:spPr>
          <a:xfrm>
            <a:off x="971600" y="573297"/>
            <a:ext cx="2344082" cy="6305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BD1892-086B-46A7-9C95-DCAD890F030A}" type="slidenum">
              <a:rPr lang="pt-BR" smtClean="0"/>
              <a:pPr/>
              <a:t>‹#›</a:t>
            </a:fld>
            <a:endParaRPr lang="pt-BR"/>
          </a:p>
        </p:txBody>
      </p:sp>
      <p:pic>
        <p:nvPicPr>
          <p:cNvPr id="7" name="Google Shape;30;p3">
            <a:extLst>
              <a:ext uri="{FF2B5EF4-FFF2-40B4-BE49-F238E27FC236}">
                <a16:creationId xmlns:a16="http://schemas.microsoft.com/office/drawing/2014/main" id="{66F3051C-CCAF-2E3B-2407-FF1497E00159}"/>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BD1892-086B-46A7-9C95-DCAD890F030A}" type="slidenum">
              <a:rPr lang="pt-BR" smtClean="0"/>
              <a:pPr/>
              <a:t>‹#›</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4" name="Espaço Reservado para Data 3"/>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BD1892-086B-46A7-9C95-DCAD890F030A}" type="slidenum">
              <a:rPr lang="pt-BR" smtClean="0"/>
              <a:pPr/>
              <a:t>‹#›</a:t>
            </a:fld>
            <a:endParaRPr lang="pt-BR"/>
          </a:p>
        </p:txBody>
      </p:sp>
      <p:sp>
        <p:nvSpPr>
          <p:cNvPr id="8" name="Espaço Reservado para Conteúdo 7"/>
          <p:cNvSpPr>
            <a:spLocks noGrp="1"/>
          </p:cNvSpPr>
          <p:nvPr>
            <p:ph sz="quarter" idx="1"/>
          </p:nvPr>
        </p:nvSpPr>
        <p:spPr>
          <a:xfrm>
            <a:off x="457200" y="1219200"/>
            <a:ext cx="8229600" cy="493776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dirty="0"/>
              <a:t>Clique para editar os estilos do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pic>
        <p:nvPicPr>
          <p:cNvPr id="3" name="Google Shape;30;p3">
            <a:extLst>
              <a:ext uri="{FF2B5EF4-FFF2-40B4-BE49-F238E27FC236}">
                <a16:creationId xmlns:a16="http://schemas.microsoft.com/office/drawing/2014/main" id="{E8099970-C878-B4FB-2937-ED3700D74056}"/>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190453" y="2971801"/>
            <a:ext cx="6772446" cy="1066800"/>
          </a:xfrm>
        </p:spPr>
        <p:txBody>
          <a:bodyPr anchor="t" anchorCtr="0"/>
          <a:lstStyle>
            <a:lvl1pPr algn="ctr">
              <a:buNone/>
              <a:defRPr sz="3200" b="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1181099" y="4267199"/>
            <a:ext cx="6781800" cy="1143000"/>
          </a:xfrm>
        </p:spPr>
        <p:txBody>
          <a:bodyPr anchor="t" anchorCtr="0"/>
          <a:lstStyle>
            <a:lvl1pPr marL="0" indent="0" algn="ct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a:xfrm>
            <a:off x="6400800" y="6355080"/>
            <a:ext cx="2286000" cy="365760"/>
          </a:xfrm>
        </p:spPr>
        <p:txBody>
          <a:bodyPr/>
          <a:lstStyle/>
          <a:p>
            <a:fld id="{DDE2191A-D690-4B53-8433-7131D440F245}" type="datetimeFigureOut">
              <a:rPr lang="pt-BR" smtClean="0"/>
              <a:pPr/>
              <a:t>24/09/2025</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3DBD1892-086B-46A7-9C95-DCAD890F030A}" type="slidenum">
              <a:rPr lang="pt-BR" smtClean="0"/>
              <a:pPr/>
              <a:t>‹#›</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0" name="Google Shape;17;p2" descr="Resultado de imagem para lets rock the future fiap">
            <a:extLst>
              <a:ext uri="{FF2B5EF4-FFF2-40B4-BE49-F238E27FC236}">
                <a16:creationId xmlns:a16="http://schemas.microsoft.com/office/drawing/2014/main" id="{BC1C9607-B82C-4ABD-B295-C4C6A17DE52E}"/>
              </a:ext>
            </a:extLst>
          </p:cNvPr>
          <p:cNvPicPr preferRelativeResize="0">
            <a:picLocks noChangeAspect="1"/>
          </p:cNvPicPr>
          <p:nvPr userDrawn="1"/>
        </p:nvPicPr>
        <p:blipFill rotWithShape="1">
          <a:blip r:embed="rId2">
            <a:alphaModFix/>
          </a:blip>
          <a:srcRect/>
          <a:stretch/>
        </p:blipFill>
        <p:spPr>
          <a:xfrm>
            <a:off x="3586633" y="357051"/>
            <a:ext cx="1970734" cy="2008967"/>
          </a:xfrm>
          <a:prstGeom prst="rect">
            <a:avLst/>
          </a:prstGeom>
          <a:noFill/>
          <a:ln>
            <a:noFill/>
          </a:ln>
        </p:spPr>
      </p:pic>
      <p:pic>
        <p:nvPicPr>
          <p:cNvPr id="11" name="Google Shape;30;p3">
            <a:extLst>
              <a:ext uri="{FF2B5EF4-FFF2-40B4-BE49-F238E27FC236}">
                <a16:creationId xmlns:a16="http://schemas.microsoft.com/office/drawing/2014/main" id="{6AF3A560-5CBB-348C-78E8-03528449C41C}"/>
              </a:ext>
            </a:extLst>
          </p:cNvPr>
          <p:cNvPicPr preferRelativeResize="0"/>
          <p:nvPr userDrawn="1"/>
        </p:nvPicPr>
        <p:blipFill rotWithShape="1">
          <a:blip r:embed="rId3">
            <a:alphaModFix/>
          </a:blip>
          <a:srcRect/>
          <a:stretch/>
        </p:blipFill>
        <p:spPr>
          <a:xfrm>
            <a:off x="3973274" y="5721582"/>
            <a:ext cx="1197451" cy="322115"/>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BD1892-086B-46A7-9C95-DCAD890F030A}" type="slidenum">
              <a:rPr lang="pt-BR" smtClean="0"/>
              <a:pPr/>
              <a:t>‹#›</a:t>
            </a:fld>
            <a:endParaRPr lang="pt-BR"/>
          </a:p>
        </p:txBody>
      </p:sp>
      <p:sp>
        <p:nvSpPr>
          <p:cNvPr id="9" name="Espaço Reservado para Conteúdo 8"/>
          <p:cNvSpPr>
            <a:spLocks noGrp="1"/>
          </p:cNvSpPr>
          <p:nvPr>
            <p:ph sz="quarter" idx="1"/>
          </p:nvPr>
        </p:nvSpPr>
        <p:spPr>
          <a:xfrm>
            <a:off x="457200" y="1219200"/>
            <a:ext cx="4041648" cy="493776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pic>
        <p:nvPicPr>
          <p:cNvPr id="3" name="Google Shape;30;p3">
            <a:extLst>
              <a:ext uri="{FF2B5EF4-FFF2-40B4-BE49-F238E27FC236}">
                <a16:creationId xmlns:a16="http://schemas.microsoft.com/office/drawing/2014/main" id="{1DC885AE-A7AF-3980-DE70-0067409EA322}"/>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dirty="0"/>
              <a:t>Clique para editar o estilo do título mestre</a:t>
            </a:r>
            <a:endParaRPr kumimoji="0" lang="en-US" dirty="0"/>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dirty="0"/>
              <a:t>Clique para editar os estilos do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7" name="Espaço Reservado para Data 6"/>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DBD1892-086B-46A7-9C95-DCAD890F030A}" type="slidenum">
              <a:rPr lang="pt-BR" smtClean="0"/>
              <a:pPr/>
              <a:t>‹#›</a:t>
            </a:fld>
            <a:endParaRPr lang="pt-BR"/>
          </a:p>
        </p:txBody>
      </p:sp>
      <p:sp>
        <p:nvSpPr>
          <p:cNvPr id="11" name="Espaço Reservado para Conteúdo 10"/>
          <p:cNvSpPr>
            <a:spLocks noGrp="1"/>
          </p:cNvSpPr>
          <p:nvPr>
            <p:ph sz="quarter" idx="2"/>
          </p:nvPr>
        </p:nvSpPr>
        <p:spPr>
          <a:xfrm>
            <a:off x="457200" y="2133600"/>
            <a:ext cx="4038600" cy="403860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pic>
        <p:nvPicPr>
          <p:cNvPr id="5" name="Google Shape;30;p3">
            <a:extLst>
              <a:ext uri="{FF2B5EF4-FFF2-40B4-BE49-F238E27FC236}">
                <a16:creationId xmlns:a16="http://schemas.microsoft.com/office/drawing/2014/main" id="{7ECFB986-4BB2-F9D8-5E90-FEF3DF381226}"/>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DBD1892-086B-46A7-9C95-DCAD890F030A}" type="slidenum">
              <a:rPr lang="pt-BR" smtClean="0"/>
              <a:pPr/>
              <a:t>‹#›</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7" name="Google Shape;30;p3">
            <a:extLst>
              <a:ext uri="{FF2B5EF4-FFF2-40B4-BE49-F238E27FC236}">
                <a16:creationId xmlns:a16="http://schemas.microsoft.com/office/drawing/2014/main" id="{45A53097-D73F-D424-DE02-A5A64AFEBA89}"/>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DBD1892-086B-46A7-9C95-DCAD890F030A}" type="slidenum">
              <a:rPr lang="pt-BR" smtClean="0"/>
              <a:pPr/>
              <a:t>‹#›</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7" name="Google Shape;30;p3">
            <a:extLst>
              <a:ext uri="{FF2B5EF4-FFF2-40B4-BE49-F238E27FC236}">
                <a16:creationId xmlns:a16="http://schemas.microsoft.com/office/drawing/2014/main" id="{B90DDE7E-3BCD-D79D-B077-2438B13CCD99}"/>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BD1892-086B-46A7-9C95-DCAD890F030A}" type="slidenum">
              <a:rPr lang="pt-BR" smtClean="0"/>
              <a:pPr/>
              <a:t>‹#›</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lvl1pPr marL="274320" indent="-274320">
              <a:buFont typeface="Arial" panose="020B0604020202020204" pitchFamily="34" charset="0"/>
              <a:buChar char="•"/>
              <a:defRPr/>
            </a:lvl1pPr>
            <a:lvl2pPr marL="548640" indent="-274320">
              <a:buFont typeface="Arial" panose="020B0604020202020204" pitchFamily="34" charset="0"/>
              <a:buChar char="•"/>
              <a:defRPr/>
            </a:lvl2pPr>
            <a:lvl3pPr marL="822960" indent="-228600">
              <a:buFont typeface="Arial" panose="020B0604020202020204" pitchFamily="34" charset="0"/>
              <a:buChar char="•"/>
              <a:defRPr/>
            </a:lvl3pPr>
            <a:lvl4pPr marL="1097280" indent="-228600">
              <a:buFont typeface="Arial" panose="020B0604020202020204" pitchFamily="34" charset="0"/>
              <a:buChar char="•"/>
              <a:defRPr/>
            </a:lvl4pPr>
            <a:lvl5pPr marL="1371600" indent="-228600">
              <a:buFont typeface="Arial" panose="020B0604020202020204" pitchFamily="34" charset="0"/>
              <a:buChar char="•"/>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DDE2191A-D690-4B53-8433-7131D440F245}" type="datetimeFigureOut">
              <a:rPr lang="pt-BR" smtClean="0"/>
              <a:pPr/>
              <a:t>24/09/2025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BD1892-086B-46A7-9C95-DCAD890F030A}" type="slidenum">
              <a:rPr lang="pt-BR" smtClean="0"/>
              <a:pPr/>
              <a:t>‹#›</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Google Shape;30;p3">
            <a:extLst>
              <a:ext uri="{FF2B5EF4-FFF2-40B4-BE49-F238E27FC236}">
                <a16:creationId xmlns:a16="http://schemas.microsoft.com/office/drawing/2014/main" id="{3F41D69D-B674-EEED-B9B6-06C0A9C08D95}"/>
              </a:ext>
            </a:extLst>
          </p:cNvPr>
          <p:cNvPicPr preferRelativeResize="0">
            <a:picLocks noChangeAspect="1"/>
          </p:cNvPicPr>
          <p:nvPr userDrawn="1"/>
        </p:nvPicPr>
        <p:blipFill rotWithShape="1">
          <a:blip r:embed="rId2">
            <a:alphaModFix/>
          </a:blip>
          <a:srcRect/>
          <a:stretch/>
        </p:blipFill>
        <p:spPr>
          <a:xfrm>
            <a:off x="7956376" y="152400"/>
            <a:ext cx="1008112" cy="27118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DE2191A-D690-4B53-8433-7131D440F245}" type="datetimeFigureOut">
              <a:rPr lang="pt-BR" smtClean="0"/>
              <a:pPr/>
              <a:t>24/09/2025</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D1892-086B-46A7-9C95-DCAD890F030A}" type="slidenum">
              <a:rPr lang="pt-BR" smtClean="0"/>
              <a:pPr/>
              <a:t>‹#›</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Arial" panose="020B0604020202020204" pitchFamily="34" charset="0"/>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Arial" panose="020B0604020202020204" pitchFamily="34" charset="0"/>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Arial" panose="020B0604020202020204" pitchFamily="34" charset="0"/>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Arial" panose="020B0604020202020204" pitchFamily="34" charset="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Arial" panose="020B0604020202020204" pitchFamily="34" charset="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upositivo.com.br/doseujeito/dicas/diferenca-entre-mbr-e-gpt/" TargetMode="External"/><Relationship Id="rId2" Type="http://schemas.openxmlformats.org/officeDocument/2006/relationships/hyperlink" Target="https://www.howtogeek.com/193669/whats-the-difference-between-gpt-and-mbr-when-partitioning-a-driv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igitalocean.com/community/tutorials/how-to-create-raid-arrays-with-mdadm-on-ubuntu-22-0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uiafoca.org/" TargetMode="External"/><Relationship Id="rId2" Type="http://schemas.openxmlformats.org/officeDocument/2006/relationships/hyperlink" Target="https://www.udemy.com/course/adm-so-gnulinux/?referralCode=58F8BE46FFB066C7811A" TargetMode="External"/><Relationship Id="rId1" Type="http://schemas.openxmlformats.org/officeDocument/2006/relationships/slideLayout" Target="../slideLayouts/slideLayout2.xml"/><Relationship Id="rId4" Type="http://schemas.openxmlformats.org/officeDocument/2006/relationships/hyperlink" Target="https://www.datapacket.com/blog/advantages-disadvantages-various-raid-level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3717032"/>
            <a:ext cx="6858000" cy="630560"/>
          </a:xfrm>
        </p:spPr>
        <p:txBody>
          <a:bodyPr>
            <a:normAutofit/>
          </a:bodyPr>
          <a:lstStyle/>
          <a:p>
            <a:r>
              <a:rPr lang="pt-BR" dirty="0"/>
              <a:t>Sistemas de Arquivos e Armazenamento</a:t>
            </a:r>
          </a:p>
        </p:txBody>
      </p:sp>
      <p:sp>
        <p:nvSpPr>
          <p:cNvPr id="3" name="Subtítulo 2"/>
          <p:cNvSpPr>
            <a:spLocks noGrp="1"/>
          </p:cNvSpPr>
          <p:nvPr>
            <p:ph type="subTitle" idx="1"/>
          </p:nvPr>
        </p:nvSpPr>
        <p:spPr/>
        <p:txBody>
          <a:bodyPr/>
          <a:lstStyle/>
          <a:p>
            <a:r>
              <a:rPr lang="pt-BR" dirty="0"/>
              <a:t>Guilherme Rodrigues</a:t>
            </a:r>
          </a:p>
        </p:txBody>
      </p:sp>
      <p:sp>
        <p:nvSpPr>
          <p:cNvPr id="4" name="Subtítulo 2"/>
          <p:cNvSpPr txBox="1">
            <a:spLocks/>
          </p:cNvSpPr>
          <p:nvPr/>
        </p:nvSpPr>
        <p:spPr>
          <a:xfrm>
            <a:off x="1187624" y="4407768"/>
            <a:ext cx="6858000" cy="533400"/>
          </a:xfrm>
          <a:prstGeom prst="rect">
            <a:avLst/>
          </a:prstGeom>
        </p:spPr>
        <p:txBody>
          <a:bodyPr vert="horz">
            <a:normAutofit fontScale="70000" lnSpcReduction="20000"/>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pt-BR" sz="2000" b="0" i="0" u="none" strike="noStrike" kern="1200" cap="none" spc="0" normalizeH="0" baseline="0" noProof="0" dirty="0">
                <a:ln>
                  <a:noFill/>
                </a:ln>
                <a:solidFill>
                  <a:schemeClr val="tx2"/>
                </a:solidFill>
                <a:effectLst/>
                <a:uLnTx/>
                <a:uFillTx/>
                <a:latin typeface="+mj-lt"/>
                <a:ea typeface="+mj-ea"/>
                <a:cs typeface="+mj-cs"/>
              </a:rPr>
              <a:t>Linux Services </a:t>
            </a:r>
            <a:r>
              <a:rPr kumimoji="0" lang="pt-BR" sz="2000" b="0" i="0" u="none" strike="noStrike" kern="1200" cap="none" spc="0" normalizeH="0" baseline="0" noProof="0" dirty="0" err="1">
                <a:ln>
                  <a:noFill/>
                </a:ln>
                <a:solidFill>
                  <a:schemeClr val="tx2"/>
                </a:solidFill>
                <a:effectLst/>
                <a:uLnTx/>
                <a:uFillTx/>
                <a:latin typeface="+mj-lt"/>
                <a:ea typeface="+mj-ea"/>
                <a:cs typeface="+mj-cs"/>
              </a:rPr>
              <a:t>Applications</a:t>
            </a:r>
            <a:endParaRPr kumimoji="0" lang="pt-BR" sz="2000" b="0" i="0" u="none" strike="noStrike" kern="1200" cap="none" spc="0" normalizeH="0" baseline="0" noProof="0" dirty="0">
              <a:ln>
                <a:noFill/>
              </a:ln>
              <a:solidFill>
                <a:schemeClr val="tx2"/>
              </a:solidFill>
              <a:effectLst/>
              <a:uLnTx/>
              <a:uFillTx/>
              <a:latin typeface="+mj-lt"/>
              <a:ea typeface="+mj-ea"/>
              <a:cs typeface="+mj-cs"/>
            </a:endParaRPr>
          </a:p>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pt-BR" sz="2000" b="0" i="0" u="none" strike="noStrike" kern="1200" cap="none" spc="0" normalizeH="0" baseline="0" noProof="0" dirty="0">
                <a:ln>
                  <a:noFill/>
                </a:ln>
                <a:solidFill>
                  <a:schemeClr val="tx2"/>
                </a:solidFill>
                <a:effectLst/>
                <a:uLnTx/>
                <a:uFillTx/>
                <a:latin typeface="+mj-lt"/>
                <a:ea typeface="+mj-ea"/>
                <a:cs typeface="+mj-cs"/>
              </a:rPr>
              <a:t>FIAP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3BE9-C07A-CB2B-DC30-FA62E35ECE68}"/>
              </a:ext>
            </a:extLst>
          </p:cNvPr>
          <p:cNvSpPr>
            <a:spLocks noGrp="1"/>
          </p:cNvSpPr>
          <p:nvPr>
            <p:ph type="title"/>
          </p:nvPr>
        </p:nvSpPr>
        <p:spPr/>
        <p:txBody>
          <a:bodyPr/>
          <a:lstStyle/>
          <a:p>
            <a:r>
              <a:rPr lang="pt-BR" sz="3200" dirty="0"/>
              <a:t>Partições em disco – </a:t>
            </a:r>
            <a:r>
              <a:rPr lang="pt-BR" sz="3200" dirty="0">
                <a:solidFill>
                  <a:srgbClr val="FD8603"/>
                </a:solidFill>
              </a:rPr>
              <a:t>MBR</a:t>
            </a:r>
            <a:r>
              <a:rPr lang="pt-BR" sz="3200" dirty="0"/>
              <a:t> x </a:t>
            </a:r>
            <a:r>
              <a:rPr lang="pt-BR" sz="3200" dirty="0">
                <a:solidFill>
                  <a:srgbClr val="00B050"/>
                </a:solidFill>
              </a:rPr>
              <a:t>GPT</a:t>
            </a:r>
            <a:endParaRPr lang="pt-BR" dirty="0"/>
          </a:p>
        </p:txBody>
      </p:sp>
      <p:sp>
        <p:nvSpPr>
          <p:cNvPr id="3" name="Content Placeholder 2">
            <a:extLst>
              <a:ext uri="{FF2B5EF4-FFF2-40B4-BE49-F238E27FC236}">
                <a16:creationId xmlns:a16="http://schemas.microsoft.com/office/drawing/2014/main" id="{98E8A831-E159-A2F4-B8FE-20C22C59286D}"/>
              </a:ext>
            </a:extLst>
          </p:cNvPr>
          <p:cNvSpPr>
            <a:spLocks noGrp="1"/>
          </p:cNvSpPr>
          <p:nvPr>
            <p:ph sz="quarter" idx="1"/>
          </p:nvPr>
        </p:nvSpPr>
        <p:spPr/>
        <p:txBody>
          <a:bodyPr>
            <a:normAutofit fontScale="85000" lnSpcReduction="20000"/>
          </a:bodyPr>
          <a:lstStyle/>
          <a:p>
            <a:r>
              <a:rPr lang="pt-BR" dirty="0"/>
              <a:t>Existem duas formas de armazenar as informações de particionamento em um disco: </a:t>
            </a:r>
            <a:r>
              <a:rPr lang="pt-BR" dirty="0">
                <a:solidFill>
                  <a:srgbClr val="FD8603"/>
                </a:solidFill>
              </a:rPr>
              <a:t>MBR</a:t>
            </a:r>
            <a:r>
              <a:rPr lang="pt-BR" dirty="0"/>
              <a:t> (Master Boot Record) e </a:t>
            </a:r>
            <a:r>
              <a:rPr lang="pt-BR" dirty="0">
                <a:solidFill>
                  <a:srgbClr val="00B050"/>
                </a:solidFill>
              </a:rPr>
              <a:t>GPT</a:t>
            </a:r>
            <a:r>
              <a:rPr lang="pt-BR" dirty="0"/>
              <a:t> (GUID </a:t>
            </a:r>
            <a:r>
              <a:rPr lang="pt-BR" dirty="0" err="1"/>
              <a:t>Partition</a:t>
            </a:r>
            <a:r>
              <a:rPr lang="pt-BR" dirty="0"/>
              <a:t> </a:t>
            </a:r>
            <a:r>
              <a:rPr lang="pt-BR" dirty="0" err="1"/>
              <a:t>Table</a:t>
            </a:r>
            <a:r>
              <a:rPr lang="pt-BR" dirty="0"/>
              <a:t>).</a:t>
            </a:r>
          </a:p>
          <a:p>
            <a:endParaRPr lang="pt-BR" dirty="0"/>
          </a:p>
          <a:p>
            <a:r>
              <a:rPr lang="pt-BR" dirty="0"/>
              <a:t>O </a:t>
            </a:r>
            <a:r>
              <a:rPr lang="pt-BR" dirty="0">
                <a:solidFill>
                  <a:srgbClr val="00B050"/>
                </a:solidFill>
              </a:rPr>
              <a:t>GPT</a:t>
            </a:r>
            <a:r>
              <a:rPr lang="pt-BR" dirty="0"/>
              <a:t> vem substituindo o </a:t>
            </a:r>
            <a:r>
              <a:rPr lang="pt-BR" dirty="0">
                <a:solidFill>
                  <a:srgbClr val="FD8603"/>
                </a:solidFill>
              </a:rPr>
              <a:t>MBR</a:t>
            </a:r>
            <a:r>
              <a:rPr lang="pt-BR" dirty="0"/>
              <a:t> ao longo dos últimos anos, em especial, devido a limitação do tamanho máximo de </a:t>
            </a:r>
            <a:r>
              <a:rPr lang="pt-BR" dirty="0">
                <a:solidFill>
                  <a:srgbClr val="FD8603"/>
                </a:solidFill>
              </a:rPr>
              <a:t>2 TB</a:t>
            </a:r>
            <a:r>
              <a:rPr lang="pt-BR" dirty="0"/>
              <a:t> suportado em uma partição MBR. Enquanto que o limite de uma partição </a:t>
            </a:r>
            <a:r>
              <a:rPr lang="pt-BR" dirty="0">
                <a:solidFill>
                  <a:srgbClr val="00B050"/>
                </a:solidFill>
              </a:rPr>
              <a:t>GPT</a:t>
            </a:r>
            <a:r>
              <a:rPr lang="pt-BR" dirty="0"/>
              <a:t> é de </a:t>
            </a:r>
            <a:r>
              <a:rPr lang="pt-BR" dirty="0">
                <a:solidFill>
                  <a:srgbClr val="00B050"/>
                </a:solidFill>
              </a:rPr>
              <a:t>9,4 ZB</a:t>
            </a:r>
            <a:r>
              <a:rPr lang="pt-BR" dirty="0"/>
              <a:t> (Zeta Bytes).</a:t>
            </a:r>
          </a:p>
          <a:p>
            <a:endParaRPr lang="pt-BR" dirty="0"/>
          </a:p>
          <a:p>
            <a:r>
              <a:rPr lang="pt-BR" dirty="0"/>
              <a:t>Além disso, ao utilizar o </a:t>
            </a:r>
            <a:r>
              <a:rPr lang="pt-BR" dirty="0">
                <a:solidFill>
                  <a:srgbClr val="FD8603"/>
                </a:solidFill>
              </a:rPr>
              <a:t>MBR</a:t>
            </a:r>
            <a:r>
              <a:rPr lang="pt-BR" dirty="0"/>
              <a:t>, há uma limitação de </a:t>
            </a:r>
            <a:r>
              <a:rPr lang="pt-BR" dirty="0">
                <a:solidFill>
                  <a:srgbClr val="FD8603"/>
                </a:solidFill>
              </a:rPr>
              <a:t>4</a:t>
            </a:r>
            <a:r>
              <a:rPr lang="pt-BR" dirty="0"/>
              <a:t> partições primárias (podendo chegar a </a:t>
            </a:r>
            <a:r>
              <a:rPr lang="pt-BR" dirty="0">
                <a:solidFill>
                  <a:srgbClr val="FD8603"/>
                </a:solidFill>
              </a:rPr>
              <a:t>15</a:t>
            </a:r>
            <a:r>
              <a:rPr lang="pt-BR" dirty="0"/>
              <a:t> com partições lógicas). Enquanto que no </a:t>
            </a:r>
            <a:r>
              <a:rPr lang="pt-BR" dirty="0">
                <a:solidFill>
                  <a:srgbClr val="00B050"/>
                </a:solidFill>
              </a:rPr>
              <a:t>GPT</a:t>
            </a:r>
            <a:r>
              <a:rPr lang="pt-BR" dirty="0"/>
              <a:t>, o número é ilimitado (concepção da tecnologia), porém, Windows e Linux limitam em </a:t>
            </a:r>
            <a:r>
              <a:rPr lang="pt-BR" dirty="0">
                <a:solidFill>
                  <a:srgbClr val="00B050"/>
                </a:solidFill>
              </a:rPr>
              <a:t>128</a:t>
            </a:r>
            <a:r>
              <a:rPr lang="pt-BR" dirty="0"/>
              <a:t> partições.</a:t>
            </a:r>
          </a:p>
          <a:p>
            <a:endParaRPr lang="pt-BR" dirty="0"/>
          </a:p>
          <a:p>
            <a:pPr lvl="4"/>
            <a:r>
              <a:rPr lang="pt-BR" dirty="0"/>
              <a:t>Fonte: </a:t>
            </a:r>
            <a:r>
              <a:rPr lang="pt-BR" dirty="0">
                <a:hlinkClick r:id="rId2"/>
              </a:rPr>
              <a:t>https://www.howtogeek.com/193669/whats-the-difference-between-gpt-and-mbr-when-partitioning-a-drive/</a:t>
            </a:r>
            <a:r>
              <a:rPr lang="pt-BR" dirty="0"/>
              <a:t> </a:t>
            </a:r>
          </a:p>
          <a:p>
            <a:pPr lvl="4"/>
            <a:r>
              <a:rPr lang="pt-BR" dirty="0"/>
              <a:t>Fonte: </a:t>
            </a:r>
            <a:r>
              <a:rPr lang="pt-BR" dirty="0">
                <a:hlinkClick r:id="rId3"/>
              </a:rPr>
              <a:t>https://www.meupositivo.com.br/doseujeito/dicas/diferenca-entre-mbr-e-gpt/</a:t>
            </a:r>
            <a:r>
              <a:rPr lang="pt-BR" dirty="0"/>
              <a:t> </a:t>
            </a:r>
          </a:p>
          <a:p>
            <a:endParaRPr lang="pt-BR" dirty="0"/>
          </a:p>
          <a:p>
            <a:endParaRPr lang="pt-BR" dirty="0"/>
          </a:p>
        </p:txBody>
      </p:sp>
    </p:spTree>
    <p:extLst>
      <p:ext uri="{BB962C8B-B14F-4D97-AF65-F5344CB8AC3E}">
        <p14:creationId xmlns:p14="http://schemas.microsoft.com/office/powerpoint/2010/main" val="239494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E0E2-676F-F1EE-8F98-C2060F703B50}"/>
              </a:ext>
            </a:extLst>
          </p:cNvPr>
          <p:cNvSpPr>
            <a:spLocks noGrp="1"/>
          </p:cNvSpPr>
          <p:nvPr>
            <p:ph type="title"/>
          </p:nvPr>
        </p:nvSpPr>
        <p:spPr/>
        <p:txBody>
          <a:bodyPr/>
          <a:lstStyle/>
          <a:p>
            <a:r>
              <a:rPr lang="pt-BR" dirty="0"/>
              <a:t>Partições em disco</a:t>
            </a:r>
          </a:p>
        </p:txBody>
      </p:sp>
      <p:sp>
        <p:nvSpPr>
          <p:cNvPr id="3" name="Content Placeholder 2">
            <a:extLst>
              <a:ext uri="{FF2B5EF4-FFF2-40B4-BE49-F238E27FC236}">
                <a16:creationId xmlns:a16="http://schemas.microsoft.com/office/drawing/2014/main" id="{054B2FBD-3F33-BA77-039C-7F7F45515F37}"/>
              </a:ext>
            </a:extLst>
          </p:cNvPr>
          <p:cNvSpPr>
            <a:spLocks noGrp="1"/>
          </p:cNvSpPr>
          <p:nvPr>
            <p:ph sz="quarter" idx="1"/>
          </p:nvPr>
        </p:nvSpPr>
        <p:spPr>
          <a:xfrm>
            <a:off x="457200" y="1219200"/>
            <a:ext cx="8229600" cy="5090120"/>
          </a:xfrm>
        </p:spPr>
        <p:txBody>
          <a:bodyPr>
            <a:normAutofit/>
          </a:bodyPr>
          <a:lstStyle/>
          <a:p>
            <a:r>
              <a:rPr lang="pt-BR" sz="2000" dirty="0"/>
              <a:t>Podemos dividir o disco em várias partes de forma lógica, possibilitando a instalação de mais de um sistema no mesmo disco ou apenas separar uma parte para a instalação do sistema operacional e outra para dados.</a:t>
            </a:r>
          </a:p>
          <a:p>
            <a:pPr lvl="2"/>
            <a:endParaRPr lang="pt-BR" sz="1400" dirty="0"/>
          </a:p>
          <a:p>
            <a:r>
              <a:rPr lang="pt-BR" sz="2000" dirty="0"/>
              <a:t>Ao utilizar o </a:t>
            </a:r>
            <a:r>
              <a:rPr lang="pt-BR" sz="2000" dirty="0">
                <a:solidFill>
                  <a:srgbClr val="FD8603"/>
                </a:solidFill>
              </a:rPr>
              <a:t>MBR</a:t>
            </a:r>
            <a:r>
              <a:rPr lang="pt-BR" sz="2000" dirty="0"/>
              <a:t>, temos 4 tipos de partições (no </a:t>
            </a:r>
            <a:r>
              <a:rPr lang="pt-BR" sz="2000" dirty="0">
                <a:solidFill>
                  <a:srgbClr val="00B050"/>
                </a:solidFill>
              </a:rPr>
              <a:t>GPT</a:t>
            </a:r>
            <a:r>
              <a:rPr lang="pt-BR" sz="2000" dirty="0"/>
              <a:t> seriam apenas “</a:t>
            </a:r>
            <a:r>
              <a:rPr lang="pt-BR" sz="2000" dirty="0">
                <a:solidFill>
                  <a:srgbClr val="00B050"/>
                </a:solidFill>
              </a:rPr>
              <a:t>duas</a:t>
            </a:r>
            <a:r>
              <a:rPr lang="pt-BR" sz="2000" dirty="0"/>
              <a:t>”):</a:t>
            </a:r>
          </a:p>
          <a:p>
            <a:pPr lvl="1"/>
            <a:r>
              <a:rPr lang="pt-BR" sz="1800" b="1" dirty="0">
                <a:solidFill>
                  <a:srgbClr val="FF0000"/>
                </a:solidFill>
              </a:rPr>
              <a:t>Partição Primária:</a:t>
            </a:r>
            <a:r>
              <a:rPr lang="pt-BR" sz="1800" dirty="0"/>
              <a:t> todo disco deve conter pelo menos </a:t>
            </a:r>
            <a:r>
              <a:rPr lang="pt-BR" sz="1800" dirty="0">
                <a:solidFill>
                  <a:srgbClr val="FF0000"/>
                </a:solidFill>
              </a:rPr>
              <a:t>uma</a:t>
            </a:r>
            <a:r>
              <a:rPr lang="pt-BR" sz="1800" dirty="0"/>
              <a:t>, com sistema de arquivos, marcada como ativa para inicialização do sistema operacional. É possível definir no máximo </a:t>
            </a:r>
            <a:r>
              <a:rPr lang="pt-BR" sz="1800" dirty="0">
                <a:solidFill>
                  <a:srgbClr val="FF0000"/>
                </a:solidFill>
              </a:rPr>
              <a:t>4</a:t>
            </a:r>
            <a:r>
              <a:rPr lang="pt-BR" sz="1800" dirty="0"/>
              <a:t> partições primárias.</a:t>
            </a:r>
          </a:p>
          <a:p>
            <a:pPr lvl="1"/>
            <a:r>
              <a:rPr lang="pt-BR" sz="1800" b="1" dirty="0">
                <a:solidFill>
                  <a:srgbClr val="FD8603"/>
                </a:solidFill>
              </a:rPr>
              <a:t>Partição Estendida:</a:t>
            </a:r>
            <a:r>
              <a:rPr lang="pt-BR" sz="1800" dirty="0"/>
              <a:t> esse tipo de partição é um contêiner de partições lógicas; não suporta sistemas de arquivos e um disco pode possuir apenas </a:t>
            </a:r>
            <a:r>
              <a:rPr lang="pt-BR" sz="1800" dirty="0">
                <a:solidFill>
                  <a:srgbClr val="FF0000"/>
                </a:solidFill>
              </a:rPr>
              <a:t>uma</a:t>
            </a:r>
            <a:r>
              <a:rPr lang="pt-BR" sz="1800" dirty="0"/>
              <a:t>.</a:t>
            </a:r>
          </a:p>
          <a:p>
            <a:pPr lvl="1"/>
            <a:r>
              <a:rPr lang="pt-BR" sz="1800" b="1" dirty="0">
                <a:solidFill>
                  <a:srgbClr val="FD8603"/>
                </a:solidFill>
              </a:rPr>
              <a:t>Partições Lógicas:</a:t>
            </a:r>
            <a:r>
              <a:rPr lang="pt-BR" sz="1800" dirty="0"/>
              <a:t> são </a:t>
            </a:r>
            <a:r>
              <a:rPr lang="pt-BR" sz="1800" dirty="0" err="1"/>
              <a:t>subpartições</a:t>
            </a:r>
            <a:r>
              <a:rPr lang="pt-BR" sz="1800" dirty="0"/>
              <a:t> de uma partição estendida. Podem existir até </a:t>
            </a:r>
            <a:r>
              <a:rPr lang="pt-BR" sz="1800" dirty="0">
                <a:solidFill>
                  <a:srgbClr val="FF0000"/>
                </a:solidFill>
              </a:rPr>
              <a:t>12</a:t>
            </a:r>
            <a:r>
              <a:rPr lang="pt-BR" sz="1800" dirty="0"/>
              <a:t> partições lógicas em um disco (identificadas do número </a:t>
            </a:r>
            <a:r>
              <a:rPr lang="pt-BR" sz="1800" dirty="0">
                <a:solidFill>
                  <a:srgbClr val="FF0000"/>
                </a:solidFill>
              </a:rPr>
              <a:t>5</a:t>
            </a:r>
            <a:r>
              <a:rPr lang="pt-BR" sz="1800" dirty="0"/>
              <a:t> ao </a:t>
            </a:r>
            <a:r>
              <a:rPr lang="pt-BR" sz="1800" dirty="0">
                <a:solidFill>
                  <a:srgbClr val="FF0000"/>
                </a:solidFill>
              </a:rPr>
              <a:t>16</a:t>
            </a:r>
            <a:r>
              <a:rPr lang="pt-BR" sz="1800" dirty="0"/>
              <a:t>). </a:t>
            </a:r>
          </a:p>
          <a:p>
            <a:pPr lvl="1"/>
            <a:r>
              <a:rPr lang="pt-BR" sz="1800" b="1" dirty="0">
                <a:solidFill>
                  <a:srgbClr val="0070C0"/>
                </a:solidFill>
              </a:rPr>
              <a:t>Partições de SWAP:</a:t>
            </a:r>
            <a:r>
              <a:rPr lang="pt-BR" sz="1800" dirty="0"/>
              <a:t> tem o objetivo de aumentar a performance do sistema, possibilitando que o Linux tenha uma memória virtual em disco. A partição SWAP trabalha como um arquivo de troca de dados entre a RAM e o disco.</a:t>
            </a:r>
          </a:p>
          <a:p>
            <a:endParaRPr lang="pt-BR" sz="2000" dirty="0"/>
          </a:p>
          <a:p>
            <a:endParaRPr lang="pt-BR" sz="2000" dirty="0"/>
          </a:p>
          <a:p>
            <a:endParaRPr lang="pt-BR" sz="2000" dirty="0"/>
          </a:p>
        </p:txBody>
      </p:sp>
    </p:spTree>
    <p:extLst>
      <p:ext uri="{BB962C8B-B14F-4D97-AF65-F5344CB8AC3E}">
        <p14:creationId xmlns:p14="http://schemas.microsoft.com/office/powerpoint/2010/main" val="386613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C90A-96EB-3FAE-EA7F-E64C4352D026}"/>
              </a:ext>
            </a:extLst>
          </p:cNvPr>
          <p:cNvSpPr>
            <a:spLocks noGrp="1"/>
          </p:cNvSpPr>
          <p:nvPr>
            <p:ph type="title"/>
          </p:nvPr>
        </p:nvSpPr>
        <p:spPr/>
        <p:txBody>
          <a:bodyPr/>
          <a:lstStyle/>
          <a:p>
            <a:r>
              <a:rPr lang="pt-BR" dirty="0"/>
              <a:t>Partições em disco – MBR </a:t>
            </a:r>
          </a:p>
        </p:txBody>
      </p:sp>
      <p:sp>
        <p:nvSpPr>
          <p:cNvPr id="3" name="Content Placeholder 2">
            <a:extLst>
              <a:ext uri="{FF2B5EF4-FFF2-40B4-BE49-F238E27FC236}">
                <a16:creationId xmlns:a16="http://schemas.microsoft.com/office/drawing/2014/main" id="{C8679D69-AD5A-A78F-B3C4-A20E959350F4}"/>
              </a:ext>
            </a:extLst>
          </p:cNvPr>
          <p:cNvSpPr>
            <a:spLocks noGrp="1"/>
          </p:cNvSpPr>
          <p:nvPr>
            <p:ph sz="quarter" idx="1"/>
          </p:nvPr>
        </p:nvSpPr>
        <p:spPr/>
        <p:txBody>
          <a:bodyPr>
            <a:normAutofit/>
          </a:bodyPr>
          <a:lstStyle/>
          <a:p>
            <a:r>
              <a:rPr lang="pt-BR" sz="2000" dirty="0"/>
              <a:t>Cada disco pode possuir até </a:t>
            </a:r>
            <a:r>
              <a:rPr lang="pt-BR" sz="2000" dirty="0">
                <a:solidFill>
                  <a:srgbClr val="FF0000"/>
                </a:solidFill>
              </a:rPr>
              <a:t>16</a:t>
            </a:r>
            <a:r>
              <a:rPr lang="pt-BR" sz="2000" dirty="0"/>
              <a:t> partições, com as seguintes ressalvas:</a:t>
            </a:r>
          </a:p>
          <a:p>
            <a:pPr lvl="1"/>
            <a:r>
              <a:rPr lang="pt-BR" sz="2000" dirty="0"/>
              <a:t>Total de </a:t>
            </a:r>
            <a:r>
              <a:rPr lang="pt-BR" sz="2000" dirty="0">
                <a:solidFill>
                  <a:srgbClr val="FF0000"/>
                </a:solidFill>
              </a:rPr>
              <a:t>4</a:t>
            </a:r>
            <a:r>
              <a:rPr lang="pt-BR" sz="2000" dirty="0"/>
              <a:t> partições </a:t>
            </a:r>
            <a:r>
              <a:rPr lang="pt-BR" sz="2000" dirty="0">
                <a:solidFill>
                  <a:srgbClr val="0070C0"/>
                </a:solidFill>
              </a:rPr>
              <a:t>primárias</a:t>
            </a:r>
            <a:r>
              <a:rPr lang="pt-BR" sz="2000" dirty="0"/>
              <a:t>, com suporte a sistemas de arquivos, impossibilitando a criação de outras partições;</a:t>
            </a:r>
          </a:p>
          <a:p>
            <a:pPr lvl="1"/>
            <a:r>
              <a:rPr lang="pt-BR" sz="2000" dirty="0"/>
              <a:t>Total de </a:t>
            </a:r>
            <a:r>
              <a:rPr lang="pt-BR" sz="2000" dirty="0">
                <a:solidFill>
                  <a:srgbClr val="FF0000"/>
                </a:solidFill>
              </a:rPr>
              <a:t>15</a:t>
            </a:r>
            <a:r>
              <a:rPr lang="pt-BR" sz="2000" dirty="0"/>
              <a:t> partições com suporte a sistemas de arquivos, sendo:</a:t>
            </a:r>
          </a:p>
          <a:p>
            <a:pPr lvl="2"/>
            <a:r>
              <a:rPr lang="pt-BR" sz="1800" dirty="0">
                <a:solidFill>
                  <a:srgbClr val="FF0000"/>
                </a:solidFill>
              </a:rPr>
              <a:t>3</a:t>
            </a:r>
            <a:r>
              <a:rPr lang="pt-BR" sz="1800" dirty="0"/>
              <a:t> partições </a:t>
            </a:r>
            <a:r>
              <a:rPr lang="pt-BR" sz="1800" dirty="0">
                <a:solidFill>
                  <a:srgbClr val="0070C0"/>
                </a:solidFill>
              </a:rPr>
              <a:t>primárias</a:t>
            </a:r>
            <a:r>
              <a:rPr lang="pt-BR" sz="1800" dirty="0"/>
              <a:t> com sistemas de arquivos;</a:t>
            </a:r>
          </a:p>
          <a:p>
            <a:pPr lvl="2"/>
            <a:r>
              <a:rPr lang="pt-BR" sz="1800" dirty="0">
                <a:solidFill>
                  <a:srgbClr val="FF0000"/>
                </a:solidFill>
              </a:rPr>
              <a:t>1</a:t>
            </a:r>
            <a:r>
              <a:rPr lang="pt-BR" sz="1800" dirty="0"/>
              <a:t> partição </a:t>
            </a:r>
            <a:r>
              <a:rPr lang="pt-BR" sz="1800" dirty="0">
                <a:solidFill>
                  <a:srgbClr val="0070C0"/>
                </a:solidFill>
              </a:rPr>
              <a:t>estendida</a:t>
            </a:r>
            <a:r>
              <a:rPr lang="pt-BR" sz="1800" dirty="0"/>
              <a:t>, sem sistema de arquivos (</a:t>
            </a:r>
            <a:r>
              <a:rPr lang="pt-BR" sz="1800" dirty="0">
                <a:solidFill>
                  <a:srgbClr val="0070C0"/>
                </a:solidFill>
              </a:rPr>
              <a:t>estendida</a:t>
            </a:r>
            <a:r>
              <a:rPr lang="pt-BR" sz="1800" dirty="0"/>
              <a:t> = contêiner de partições </a:t>
            </a:r>
            <a:r>
              <a:rPr lang="pt-BR" sz="1800" dirty="0">
                <a:solidFill>
                  <a:srgbClr val="0070C0"/>
                </a:solidFill>
              </a:rPr>
              <a:t>lógicas</a:t>
            </a:r>
            <a:r>
              <a:rPr lang="pt-BR" sz="1800" dirty="0"/>
              <a:t>);</a:t>
            </a:r>
          </a:p>
          <a:p>
            <a:pPr lvl="2"/>
            <a:r>
              <a:rPr lang="pt-BR" sz="1800" dirty="0">
                <a:solidFill>
                  <a:srgbClr val="FF0000"/>
                </a:solidFill>
              </a:rPr>
              <a:t>12</a:t>
            </a:r>
            <a:r>
              <a:rPr lang="pt-BR" sz="1800" dirty="0"/>
              <a:t> partições </a:t>
            </a:r>
            <a:r>
              <a:rPr lang="pt-BR" sz="1800" dirty="0">
                <a:solidFill>
                  <a:srgbClr val="0070C0"/>
                </a:solidFill>
              </a:rPr>
              <a:t>lógicas</a:t>
            </a:r>
            <a:r>
              <a:rPr lang="pt-BR" sz="1800" dirty="0"/>
              <a:t>, com sistemas de arquivos, contidas na partição estendida.</a:t>
            </a:r>
          </a:p>
          <a:p>
            <a:pPr lvl="2"/>
            <a:endParaRPr lang="pt-BR" sz="1800" dirty="0"/>
          </a:p>
          <a:p>
            <a:r>
              <a:rPr lang="pt-BR" sz="2000" dirty="0"/>
              <a:t>Esta regra se aplica em qualquer plataforma (</a:t>
            </a:r>
            <a:r>
              <a:rPr lang="pt-BR" sz="2000" dirty="0" err="1">
                <a:solidFill>
                  <a:srgbClr val="0070C0"/>
                </a:solidFill>
              </a:rPr>
              <a:t>Micro$oft</a:t>
            </a:r>
            <a:r>
              <a:rPr lang="pt-BR" sz="2000" dirty="0"/>
              <a:t>, </a:t>
            </a:r>
            <a:r>
              <a:rPr lang="pt-BR" sz="2000" dirty="0">
                <a:solidFill>
                  <a:srgbClr val="FF0000"/>
                </a:solidFill>
              </a:rPr>
              <a:t>Linux</a:t>
            </a:r>
            <a:r>
              <a:rPr lang="pt-BR" sz="2000" dirty="0"/>
              <a:t>, </a:t>
            </a:r>
            <a:r>
              <a:rPr lang="pt-BR" sz="2000" dirty="0">
                <a:solidFill>
                  <a:srgbClr val="7030A0"/>
                </a:solidFill>
              </a:rPr>
              <a:t>MacOS</a:t>
            </a:r>
            <a:r>
              <a:rPr lang="pt-BR" sz="2000" dirty="0"/>
              <a:t>, etc...), pois estamos tratando de uma propriedade do Hardware.</a:t>
            </a:r>
          </a:p>
          <a:p>
            <a:endParaRPr lang="pt-BR" sz="2000" dirty="0"/>
          </a:p>
        </p:txBody>
      </p:sp>
    </p:spTree>
    <p:extLst>
      <p:ext uri="{BB962C8B-B14F-4D97-AF65-F5344CB8AC3E}">
        <p14:creationId xmlns:p14="http://schemas.microsoft.com/office/powerpoint/2010/main" val="1112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E018-D30B-8A07-C53A-506DBF813410}"/>
              </a:ext>
            </a:extLst>
          </p:cNvPr>
          <p:cNvSpPr>
            <a:spLocks noGrp="1"/>
          </p:cNvSpPr>
          <p:nvPr>
            <p:ph type="title"/>
          </p:nvPr>
        </p:nvSpPr>
        <p:spPr/>
        <p:txBody>
          <a:bodyPr/>
          <a:lstStyle/>
          <a:p>
            <a:r>
              <a:rPr lang="pt-BR" dirty="0"/>
              <a:t>Partições em disco</a:t>
            </a:r>
          </a:p>
        </p:txBody>
      </p:sp>
      <p:sp>
        <p:nvSpPr>
          <p:cNvPr id="3" name="Content Placeholder 2">
            <a:extLst>
              <a:ext uri="{FF2B5EF4-FFF2-40B4-BE49-F238E27FC236}">
                <a16:creationId xmlns:a16="http://schemas.microsoft.com/office/drawing/2014/main" id="{397C1AB2-8D42-9746-6811-47623A8EF935}"/>
              </a:ext>
            </a:extLst>
          </p:cNvPr>
          <p:cNvSpPr>
            <a:spLocks noGrp="1"/>
          </p:cNvSpPr>
          <p:nvPr>
            <p:ph sz="quarter" idx="1"/>
          </p:nvPr>
        </p:nvSpPr>
        <p:spPr/>
        <p:txBody>
          <a:bodyPr/>
          <a:lstStyle/>
          <a:p>
            <a:r>
              <a:rPr lang="pt-BR" dirty="0"/>
              <a:t>Para possibilitar o acesso as partições através do sistema, cada uma delas é representada por um número inteiro, conforme tabela a seguir:</a:t>
            </a:r>
          </a:p>
          <a:p>
            <a:endParaRPr lang="pt-BR" dirty="0"/>
          </a:p>
        </p:txBody>
      </p:sp>
      <p:pic>
        <p:nvPicPr>
          <p:cNvPr id="4" name="Google Shape;208;p33">
            <a:extLst>
              <a:ext uri="{FF2B5EF4-FFF2-40B4-BE49-F238E27FC236}">
                <a16:creationId xmlns:a16="http://schemas.microsoft.com/office/drawing/2014/main" id="{9DB7FB66-C0E6-C7CE-9F72-97CCA2C9F741}"/>
              </a:ext>
            </a:extLst>
          </p:cNvPr>
          <p:cNvPicPr preferRelativeResize="0"/>
          <p:nvPr/>
        </p:nvPicPr>
        <p:blipFill rotWithShape="1">
          <a:blip r:embed="rId2">
            <a:alphaModFix/>
          </a:blip>
          <a:srcRect/>
          <a:stretch/>
        </p:blipFill>
        <p:spPr>
          <a:xfrm>
            <a:off x="222426" y="2564904"/>
            <a:ext cx="8699147" cy="2987853"/>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350936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5952-8180-C738-A5FA-1547FBFC7A6D}"/>
              </a:ext>
            </a:extLst>
          </p:cNvPr>
          <p:cNvSpPr>
            <a:spLocks noGrp="1"/>
          </p:cNvSpPr>
          <p:nvPr>
            <p:ph type="title"/>
          </p:nvPr>
        </p:nvSpPr>
        <p:spPr/>
        <p:txBody>
          <a:bodyPr/>
          <a:lstStyle/>
          <a:p>
            <a:r>
              <a:rPr lang="pt-BR" dirty="0"/>
              <a:t>Partições em disco</a:t>
            </a:r>
          </a:p>
        </p:txBody>
      </p:sp>
      <p:sp>
        <p:nvSpPr>
          <p:cNvPr id="3" name="Content Placeholder 2">
            <a:extLst>
              <a:ext uri="{FF2B5EF4-FFF2-40B4-BE49-F238E27FC236}">
                <a16:creationId xmlns:a16="http://schemas.microsoft.com/office/drawing/2014/main" id="{927E13BB-E371-498C-DEC3-FFB34FCA69CC}"/>
              </a:ext>
            </a:extLst>
          </p:cNvPr>
          <p:cNvSpPr>
            <a:spLocks noGrp="1"/>
          </p:cNvSpPr>
          <p:nvPr>
            <p:ph sz="quarter" idx="1"/>
          </p:nvPr>
        </p:nvSpPr>
        <p:spPr/>
        <p:txBody>
          <a:bodyPr/>
          <a:lstStyle/>
          <a:p>
            <a:r>
              <a:rPr lang="pt-BR" dirty="0"/>
              <a:t>Talvez será possível assimilar melhor através das cores...</a:t>
            </a:r>
          </a:p>
          <a:p>
            <a:endParaRPr lang="pt-BR" dirty="0"/>
          </a:p>
          <a:p>
            <a:endParaRPr lang="pt-BR" dirty="0"/>
          </a:p>
        </p:txBody>
      </p:sp>
      <p:pic>
        <p:nvPicPr>
          <p:cNvPr id="4" name="Google Shape;215;p34">
            <a:extLst>
              <a:ext uri="{FF2B5EF4-FFF2-40B4-BE49-F238E27FC236}">
                <a16:creationId xmlns:a16="http://schemas.microsoft.com/office/drawing/2014/main" id="{E293A8CD-B877-307F-C974-0C9B6DAA26E0}"/>
              </a:ext>
            </a:extLst>
          </p:cNvPr>
          <p:cNvPicPr preferRelativeResize="0"/>
          <p:nvPr/>
        </p:nvPicPr>
        <p:blipFill rotWithShape="1">
          <a:blip r:embed="rId2">
            <a:alphaModFix/>
          </a:blip>
          <a:srcRect/>
          <a:stretch/>
        </p:blipFill>
        <p:spPr>
          <a:xfrm>
            <a:off x="222003" y="2564904"/>
            <a:ext cx="8699994" cy="2988144"/>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191217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2C36B-B01E-712A-3AD4-4BD6954ABD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8948C09-2116-75B3-6AE6-62C082DCA8A7}"/>
              </a:ext>
            </a:extLst>
          </p:cNvPr>
          <p:cNvSpPr>
            <a:spLocks noGrp="1"/>
          </p:cNvSpPr>
          <p:nvPr>
            <p:ph type="title"/>
          </p:nvPr>
        </p:nvSpPr>
        <p:spPr/>
        <p:txBody>
          <a:bodyPr>
            <a:normAutofit/>
          </a:bodyPr>
          <a:lstStyle/>
          <a:p>
            <a:r>
              <a:rPr lang="pt-BR" dirty="0"/>
              <a:t>Comandos para Gerenciamento de Disco e Sistemas de Arquivos</a:t>
            </a:r>
          </a:p>
        </p:txBody>
      </p:sp>
      <p:sp>
        <p:nvSpPr>
          <p:cNvPr id="5" name="Text Placeholder 4">
            <a:extLst>
              <a:ext uri="{FF2B5EF4-FFF2-40B4-BE49-F238E27FC236}">
                <a16:creationId xmlns:a16="http://schemas.microsoft.com/office/drawing/2014/main" id="{8B5C6C5A-CC3E-8F06-0992-EA3FB0DB8E37}"/>
              </a:ext>
            </a:extLst>
          </p:cNvPr>
          <p:cNvSpPr>
            <a:spLocks noGrp="1"/>
          </p:cNvSpPr>
          <p:nvPr>
            <p:ph type="body" idx="1"/>
          </p:nvPr>
        </p:nvSpPr>
        <p:spPr/>
        <p:txBody>
          <a:bodyPr/>
          <a:lstStyle/>
          <a:p>
            <a:r>
              <a:rPr lang="pt-BR" dirty="0"/>
              <a:t>Tópico: Sistemas de Arquivos e Armazenamento</a:t>
            </a:r>
          </a:p>
        </p:txBody>
      </p:sp>
    </p:spTree>
    <p:extLst>
      <p:ext uri="{BB962C8B-B14F-4D97-AF65-F5344CB8AC3E}">
        <p14:creationId xmlns:p14="http://schemas.microsoft.com/office/powerpoint/2010/main" val="362343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E0A-325D-CB7F-60AB-035A463B761E}"/>
              </a:ext>
            </a:extLst>
          </p:cNvPr>
          <p:cNvSpPr>
            <a:spLocks noGrp="1"/>
          </p:cNvSpPr>
          <p:nvPr>
            <p:ph type="title"/>
          </p:nvPr>
        </p:nvSpPr>
        <p:spPr/>
        <p:txBody>
          <a:bodyPr/>
          <a:lstStyle/>
          <a:p>
            <a:r>
              <a:rPr lang="pt-BR" sz="3200" dirty="0"/>
              <a:t>Partições em disco – </a:t>
            </a:r>
            <a:r>
              <a:rPr lang="pt-BR" sz="3200" dirty="0">
                <a:solidFill>
                  <a:srgbClr val="FD8603"/>
                </a:solidFill>
              </a:rPr>
              <a:t>MBR</a:t>
            </a:r>
            <a:r>
              <a:rPr lang="pt-BR" sz="3200" dirty="0"/>
              <a:t> x </a:t>
            </a:r>
            <a:r>
              <a:rPr lang="pt-BR" sz="3200" dirty="0">
                <a:solidFill>
                  <a:srgbClr val="00B050"/>
                </a:solidFill>
              </a:rPr>
              <a:t>GPT</a:t>
            </a:r>
            <a:endParaRPr lang="pt-BR" dirty="0"/>
          </a:p>
        </p:txBody>
      </p:sp>
      <p:sp>
        <p:nvSpPr>
          <p:cNvPr id="3" name="Content Placeholder 2">
            <a:extLst>
              <a:ext uri="{FF2B5EF4-FFF2-40B4-BE49-F238E27FC236}">
                <a16:creationId xmlns:a16="http://schemas.microsoft.com/office/drawing/2014/main" id="{83DE6401-BC18-A2F0-B497-DD4E70E55F24}"/>
              </a:ext>
            </a:extLst>
          </p:cNvPr>
          <p:cNvSpPr>
            <a:spLocks noGrp="1"/>
          </p:cNvSpPr>
          <p:nvPr>
            <p:ph sz="quarter" idx="1"/>
          </p:nvPr>
        </p:nvSpPr>
        <p:spPr>
          <a:xfrm>
            <a:off x="457200" y="1219200"/>
            <a:ext cx="8229600" cy="5167848"/>
          </a:xfrm>
        </p:spPr>
        <p:txBody>
          <a:bodyPr>
            <a:normAutofit/>
          </a:bodyPr>
          <a:lstStyle/>
          <a:p>
            <a:r>
              <a:rPr lang="pt-BR" sz="2000" dirty="0"/>
              <a:t>Para realizar o particionamento temos diversas ferramentas como o “</a:t>
            </a:r>
            <a:r>
              <a:rPr lang="pt-BR" sz="2000" dirty="0" err="1">
                <a:solidFill>
                  <a:srgbClr val="FD8603"/>
                </a:solidFill>
              </a:rPr>
              <a:t>fdisk</a:t>
            </a:r>
            <a:r>
              <a:rPr lang="pt-BR" sz="2000" dirty="0"/>
              <a:t>”, “</a:t>
            </a:r>
            <a:r>
              <a:rPr lang="pt-BR" sz="2000" dirty="0" err="1">
                <a:solidFill>
                  <a:srgbClr val="FD8603"/>
                </a:solidFill>
              </a:rPr>
              <a:t>cfdisk</a:t>
            </a:r>
            <a:r>
              <a:rPr lang="pt-BR" sz="2000" dirty="0"/>
              <a:t>”, “</a:t>
            </a:r>
            <a:r>
              <a:rPr lang="pt-BR" sz="2000" dirty="0" err="1">
                <a:solidFill>
                  <a:srgbClr val="00B050"/>
                </a:solidFill>
              </a:rPr>
              <a:t>gdisk</a:t>
            </a:r>
            <a:r>
              <a:rPr lang="pt-BR" sz="2000" dirty="0"/>
              <a:t>”, “</a:t>
            </a:r>
            <a:r>
              <a:rPr lang="pt-BR" sz="2000" dirty="0" err="1">
                <a:solidFill>
                  <a:srgbClr val="00B050"/>
                </a:solidFill>
              </a:rPr>
              <a:t>parted</a:t>
            </a:r>
            <a:r>
              <a:rPr lang="pt-BR" sz="2000" dirty="0"/>
              <a:t>”, “</a:t>
            </a:r>
            <a:r>
              <a:rPr lang="pt-BR" sz="2000" dirty="0" err="1">
                <a:solidFill>
                  <a:srgbClr val="00B050"/>
                </a:solidFill>
              </a:rPr>
              <a:t>gparted</a:t>
            </a:r>
            <a:r>
              <a:rPr lang="pt-BR" sz="2000" dirty="0"/>
              <a:t>”, “</a:t>
            </a:r>
            <a:r>
              <a:rPr lang="pt-BR" sz="2000" dirty="0" err="1">
                <a:solidFill>
                  <a:srgbClr val="00B050"/>
                </a:solidFill>
              </a:rPr>
              <a:t>partimage</a:t>
            </a:r>
            <a:r>
              <a:rPr lang="pt-BR" sz="2000" dirty="0"/>
              <a:t>”, (“</a:t>
            </a:r>
            <a:r>
              <a:rPr lang="pt-BR" sz="2000" dirty="0" err="1">
                <a:solidFill>
                  <a:srgbClr val="0070C0"/>
                </a:solidFill>
              </a:rPr>
              <a:t>diskpart</a:t>
            </a:r>
            <a:r>
              <a:rPr lang="pt-BR" sz="2000" dirty="0"/>
              <a:t>” - </a:t>
            </a:r>
            <a:r>
              <a:rPr lang="pt-BR" sz="2000" dirty="0" err="1">
                <a:solidFill>
                  <a:srgbClr val="0070C0"/>
                </a:solidFill>
              </a:rPr>
              <a:t>Micro$oft</a:t>
            </a:r>
            <a:r>
              <a:rPr lang="pt-BR" sz="2000" dirty="0"/>
              <a:t>);</a:t>
            </a:r>
          </a:p>
          <a:p>
            <a:pPr lvl="2"/>
            <a:endParaRPr lang="pt-BR" sz="1500" dirty="0"/>
          </a:p>
          <a:p>
            <a:r>
              <a:rPr lang="pt-BR" sz="2000" dirty="0"/>
              <a:t>É importante ressaltarmos que temos dois tipos de particionamento:</a:t>
            </a:r>
          </a:p>
          <a:p>
            <a:pPr lvl="1"/>
            <a:r>
              <a:rPr lang="pt-BR" sz="1800" dirty="0"/>
              <a:t>Destrutivo: Exclui todos os dados existentes ao remover e criar novas partições (mais comum e mais utilizado);</a:t>
            </a:r>
          </a:p>
          <a:p>
            <a:pPr lvl="2"/>
            <a:r>
              <a:rPr lang="pt-BR" sz="1600" dirty="0"/>
              <a:t>Ferramentas: “</a:t>
            </a:r>
            <a:r>
              <a:rPr lang="pt-BR" sz="1600" dirty="0" err="1">
                <a:solidFill>
                  <a:srgbClr val="FD8603"/>
                </a:solidFill>
              </a:rPr>
              <a:t>fdisk</a:t>
            </a:r>
            <a:r>
              <a:rPr lang="pt-BR" sz="1600" dirty="0"/>
              <a:t>”, “</a:t>
            </a:r>
            <a:r>
              <a:rPr lang="pt-BR" sz="1600" dirty="0" err="1">
                <a:solidFill>
                  <a:srgbClr val="FD8603"/>
                </a:solidFill>
              </a:rPr>
              <a:t>cfdisk</a:t>
            </a:r>
            <a:r>
              <a:rPr lang="pt-BR" sz="1600" dirty="0"/>
              <a:t>”, “</a:t>
            </a:r>
            <a:r>
              <a:rPr lang="pt-BR" sz="1600" dirty="0" err="1">
                <a:solidFill>
                  <a:srgbClr val="00B050"/>
                </a:solidFill>
              </a:rPr>
              <a:t>gdisk</a:t>
            </a:r>
            <a:r>
              <a:rPr lang="pt-BR" sz="1600" dirty="0"/>
              <a:t>”, “</a:t>
            </a:r>
            <a:r>
              <a:rPr lang="pt-BR" sz="1600" dirty="0" err="1">
                <a:solidFill>
                  <a:srgbClr val="0070C0"/>
                </a:solidFill>
              </a:rPr>
              <a:t>diskpart</a:t>
            </a:r>
            <a:r>
              <a:rPr lang="pt-BR" sz="1600" dirty="0"/>
              <a:t>”, “</a:t>
            </a:r>
            <a:r>
              <a:rPr lang="pt-BR" sz="1600" dirty="0">
                <a:solidFill>
                  <a:srgbClr val="0070C0"/>
                </a:solidFill>
              </a:rPr>
              <a:t>Gerenciador de disco</a:t>
            </a:r>
            <a:r>
              <a:rPr lang="pt-BR" sz="1600" dirty="0"/>
              <a:t>”, entre outros;</a:t>
            </a:r>
          </a:p>
          <a:p>
            <a:pPr lvl="2"/>
            <a:endParaRPr lang="pt-BR" sz="1500" dirty="0"/>
          </a:p>
          <a:p>
            <a:pPr lvl="1"/>
            <a:r>
              <a:rPr lang="pt-BR" sz="1800" dirty="0"/>
              <a:t>Não destrutivo (</a:t>
            </a:r>
            <a:r>
              <a:rPr lang="pt-BR" sz="1800" dirty="0" err="1"/>
              <a:t>redimensionador</a:t>
            </a:r>
            <a:r>
              <a:rPr lang="pt-BR" sz="1800" dirty="0"/>
              <a:t>): Modifica o tamanho de partições já existentes (mais complexo e de maior risco);</a:t>
            </a:r>
          </a:p>
          <a:p>
            <a:pPr lvl="2"/>
            <a:r>
              <a:rPr lang="pt-BR" sz="1600" dirty="0"/>
              <a:t>Ferramentas: “</a:t>
            </a:r>
            <a:r>
              <a:rPr lang="pt-BR" sz="1600" dirty="0" err="1">
                <a:solidFill>
                  <a:srgbClr val="00B050"/>
                </a:solidFill>
              </a:rPr>
              <a:t>parted</a:t>
            </a:r>
            <a:r>
              <a:rPr lang="pt-BR" sz="1600" dirty="0"/>
              <a:t>”, “</a:t>
            </a:r>
            <a:r>
              <a:rPr lang="pt-BR" sz="1600" dirty="0" err="1">
                <a:solidFill>
                  <a:srgbClr val="00B050"/>
                </a:solidFill>
              </a:rPr>
              <a:t>gparted</a:t>
            </a:r>
            <a:r>
              <a:rPr lang="pt-BR" sz="1600" dirty="0"/>
              <a:t>”, “</a:t>
            </a:r>
            <a:r>
              <a:rPr lang="pt-BR" sz="1600" dirty="0" err="1">
                <a:solidFill>
                  <a:srgbClr val="00B050"/>
                </a:solidFill>
              </a:rPr>
              <a:t>partimage</a:t>
            </a:r>
            <a:r>
              <a:rPr lang="pt-BR" sz="1600" dirty="0"/>
              <a:t>”, “</a:t>
            </a:r>
            <a:r>
              <a:rPr lang="pt-BR" sz="1600" dirty="0" err="1">
                <a:solidFill>
                  <a:srgbClr val="0070C0"/>
                </a:solidFill>
              </a:rPr>
              <a:t>Partition</a:t>
            </a:r>
            <a:r>
              <a:rPr lang="pt-BR" sz="1600" dirty="0">
                <a:solidFill>
                  <a:srgbClr val="0070C0"/>
                </a:solidFill>
              </a:rPr>
              <a:t> Magic</a:t>
            </a:r>
            <a:r>
              <a:rPr lang="pt-BR" sz="1600" dirty="0"/>
              <a:t>”, “</a:t>
            </a:r>
            <a:r>
              <a:rPr lang="pt-BR" sz="1600" dirty="0">
                <a:solidFill>
                  <a:srgbClr val="0070C0"/>
                </a:solidFill>
              </a:rPr>
              <a:t>Gerenciador de disco</a:t>
            </a:r>
            <a:r>
              <a:rPr lang="pt-BR" sz="1600" dirty="0"/>
              <a:t>”, entre outros;</a:t>
            </a:r>
          </a:p>
          <a:p>
            <a:pPr lvl="2"/>
            <a:endParaRPr lang="pt-BR" sz="1500" dirty="0"/>
          </a:p>
          <a:p>
            <a:pPr lvl="1"/>
            <a:r>
              <a:rPr lang="pt-BR" sz="1800" dirty="0"/>
              <a:t>OBS.: Neste momento o LVM (Linux Volume Manager) não será abordado, pois não se trata de particionamento.</a:t>
            </a:r>
          </a:p>
          <a:p>
            <a:endParaRPr lang="pt-BR" sz="2000" dirty="0"/>
          </a:p>
          <a:p>
            <a:endParaRPr lang="pt-BR" sz="2000" dirty="0"/>
          </a:p>
        </p:txBody>
      </p:sp>
      <p:sp>
        <p:nvSpPr>
          <p:cNvPr id="4" name="Google Shape;229;p36">
            <a:extLst>
              <a:ext uri="{FF2B5EF4-FFF2-40B4-BE49-F238E27FC236}">
                <a16:creationId xmlns:a16="http://schemas.microsoft.com/office/drawing/2014/main" id="{F42BF1F4-43AF-11C2-3902-B71262BADAA6}"/>
              </a:ext>
            </a:extLst>
          </p:cNvPr>
          <p:cNvSpPr txBox="1"/>
          <p:nvPr/>
        </p:nvSpPr>
        <p:spPr>
          <a:xfrm>
            <a:off x="4499992" y="6079271"/>
            <a:ext cx="43355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400" b="0" i="0" u="none" strike="noStrike" cap="none" dirty="0">
                <a:solidFill>
                  <a:schemeClr val="dk1"/>
                </a:solidFill>
                <a:latin typeface="Calibri"/>
                <a:ea typeface="Calibri"/>
                <a:cs typeface="Calibri"/>
                <a:sym typeface="Calibri"/>
              </a:rPr>
              <a:t>* = Suporta GPT em versões mais recentes do GNU/Linux</a:t>
            </a:r>
            <a:endParaRPr dirty="0"/>
          </a:p>
        </p:txBody>
      </p:sp>
    </p:spTree>
    <p:extLst>
      <p:ext uri="{BB962C8B-B14F-4D97-AF65-F5344CB8AC3E}">
        <p14:creationId xmlns:p14="http://schemas.microsoft.com/office/powerpoint/2010/main" val="283791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E640-2EF0-F381-9891-9B61E61C6684}"/>
              </a:ext>
            </a:extLst>
          </p:cNvPr>
          <p:cNvSpPr>
            <a:spLocks noGrp="1"/>
          </p:cNvSpPr>
          <p:nvPr>
            <p:ph type="title"/>
          </p:nvPr>
        </p:nvSpPr>
        <p:spPr/>
        <p:txBody>
          <a:bodyPr/>
          <a:lstStyle/>
          <a:p>
            <a:r>
              <a:rPr lang="pt-BR" dirty="0"/>
              <a:t>Partições em disco</a:t>
            </a:r>
          </a:p>
        </p:txBody>
      </p:sp>
      <p:sp>
        <p:nvSpPr>
          <p:cNvPr id="3" name="Content Placeholder 2">
            <a:extLst>
              <a:ext uri="{FF2B5EF4-FFF2-40B4-BE49-F238E27FC236}">
                <a16:creationId xmlns:a16="http://schemas.microsoft.com/office/drawing/2014/main" id="{DDCDBD7E-9CB1-39B8-33CE-17B1648EFEB0}"/>
              </a:ext>
            </a:extLst>
          </p:cNvPr>
          <p:cNvSpPr>
            <a:spLocks noGrp="1"/>
          </p:cNvSpPr>
          <p:nvPr>
            <p:ph sz="quarter" idx="1"/>
          </p:nvPr>
        </p:nvSpPr>
        <p:spPr/>
        <p:txBody>
          <a:bodyPr>
            <a:normAutofit/>
          </a:bodyPr>
          <a:lstStyle/>
          <a:p>
            <a:r>
              <a:rPr lang="pt-BR" sz="2000" dirty="0"/>
              <a:t>Agora que já sabemos identificar o dispositivo, podemos realizar o particionamento através do “</a:t>
            </a:r>
            <a:r>
              <a:rPr lang="pt-BR" sz="2000" dirty="0" err="1">
                <a:solidFill>
                  <a:srgbClr val="FD8603"/>
                </a:solidFill>
              </a:rPr>
              <a:t>fdisk</a:t>
            </a:r>
            <a:r>
              <a:rPr lang="pt-BR" sz="2000" dirty="0"/>
              <a:t>”, “</a:t>
            </a:r>
            <a:r>
              <a:rPr lang="pt-BR" sz="2000" dirty="0" err="1">
                <a:solidFill>
                  <a:srgbClr val="FD8603"/>
                </a:solidFill>
              </a:rPr>
              <a:t>cfdisk</a:t>
            </a:r>
            <a:r>
              <a:rPr lang="pt-BR" sz="2000" dirty="0"/>
              <a:t>” ou “</a:t>
            </a:r>
            <a:r>
              <a:rPr lang="pt-BR" sz="2000" dirty="0" err="1">
                <a:solidFill>
                  <a:srgbClr val="00B050"/>
                </a:solidFill>
              </a:rPr>
              <a:t>gdisk</a:t>
            </a:r>
            <a:r>
              <a:rPr lang="pt-BR" sz="2000" dirty="0"/>
              <a:t>”:</a:t>
            </a:r>
          </a:p>
          <a:p>
            <a:pPr lvl="1"/>
            <a:r>
              <a:rPr lang="pt-BR" sz="1800" dirty="0"/>
              <a:t>O comando “</a:t>
            </a:r>
            <a:r>
              <a:rPr lang="pt-BR" sz="1800" dirty="0" err="1">
                <a:solidFill>
                  <a:srgbClr val="FD8603"/>
                </a:solidFill>
              </a:rPr>
              <a:t>fdisk</a:t>
            </a:r>
            <a:r>
              <a:rPr lang="pt-BR" sz="1800" dirty="0">
                <a:solidFill>
                  <a:srgbClr val="FD8603"/>
                </a:solidFill>
              </a:rPr>
              <a:t> –l</a:t>
            </a:r>
            <a:r>
              <a:rPr lang="pt-BR" sz="1800" dirty="0"/>
              <a:t>” lista os dispositivos de armazenamento conectados:</a:t>
            </a:r>
          </a:p>
          <a:p>
            <a:endParaRPr lang="pt-BR" sz="2000" dirty="0"/>
          </a:p>
          <a:p>
            <a:endParaRPr lang="pt-BR" sz="2000" dirty="0"/>
          </a:p>
          <a:p>
            <a:endParaRPr lang="pt-BR" sz="2000" dirty="0"/>
          </a:p>
          <a:p>
            <a:endParaRPr lang="pt-BR" sz="2000" dirty="0"/>
          </a:p>
          <a:p>
            <a:endParaRPr lang="pt-BR" sz="2000" dirty="0"/>
          </a:p>
          <a:p>
            <a:endParaRPr lang="pt-BR" sz="2000" dirty="0"/>
          </a:p>
          <a:p>
            <a:endParaRPr lang="pt-BR" sz="2000" dirty="0"/>
          </a:p>
          <a:p>
            <a:endParaRPr lang="pt-BR" sz="2000" dirty="0"/>
          </a:p>
          <a:p>
            <a:pPr lvl="1"/>
            <a:r>
              <a:rPr lang="pt-BR" sz="1800" dirty="0"/>
              <a:t>Para iniciar o particionamento, devemos especificar o caminho do dispositivo, conforme abaixo:</a:t>
            </a:r>
          </a:p>
          <a:p>
            <a:endParaRPr lang="pt-BR" sz="2000" dirty="0"/>
          </a:p>
        </p:txBody>
      </p:sp>
      <p:pic>
        <p:nvPicPr>
          <p:cNvPr id="4" name="Google Shape;236;p37">
            <a:extLst>
              <a:ext uri="{FF2B5EF4-FFF2-40B4-BE49-F238E27FC236}">
                <a16:creationId xmlns:a16="http://schemas.microsoft.com/office/drawing/2014/main" id="{74399C85-4304-8494-26FF-6A4E82C317DF}"/>
              </a:ext>
            </a:extLst>
          </p:cNvPr>
          <p:cNvPicPr preferRelativeResize="0"/>
          <p:nvPr/>
        </p:nvPicPr>
        <p:blipFill rotWithShape="1">
          <a:blip r:embed="rId2">
            <a:alphaModFix/>
          </a:blip>
          <a:srcRect/>
          <a:stretch/>
        </p:blipFill>
        <p:spPr>
          <a:xfrm>
            <a:off x="917603" y="2348880"/>
            <a:ext cx="6789737" cy="2780231"/>
          </a:xfrm>
          <a:prstGeom prst="rect">
            <a:avLst/>
          </a:prstGeom>
          <a:noFill/>
          <a:ln w="88900" cap="sq" cmpd="thickThin">
            <a:solidFill>
              <a:srgbClr val="000000"/>
            </a:solidFill>
            <a:prstDash val="solid"/>
            <a:miter lim="800000"/>
            <a:headEnd type="none" w="sm" len="sm"/>
            <a:tailEnd type="none" w="sm" len="sm"/>
          </a:ln>
        </p:spPr>
      </p:pic>
      <p:pic>
        <p:nvPicPr>
          <p:cNvPr id="5" name="Google Shape;237;p37">
            <a:extLst>
              <a:ext uri="{FF2B5EF4-FFF2-40B4-BE49-F238E27FC236}">
                <a16:creationId xmlns:a16="http://schemas.microsoft.com/office/drawing/2014/main" id="{C1C92869-EC0D-8647-101D-7E14EEDE97BB}"/>
              </a:ext>
            </a:extLst>
          </p:cNvPr>
          <p:cNvPicPr preferRelativeResize="0"/>
          <p:nvPr/>
        </p:nvPicPr>
        <p:blipFill rotWithShape="1">
          <a:blip r:embed="rId3">
            <a:alphaModFix/>
          </a:blip>
          <a:srcRect r="3427"/>
          <a:stretch/>
        </p:blipFill>
        <p:spPr>
          <a:xfrm>
            <a:off x="536076" y="6004512"/>
            <a:ext cx="3777510" cy="215900"/>
          </a:xfrm>
          <a:prstGeom prst="rect">
            <a:avLst/>
          </a:prstGeom>
          <a:noFill/>
          <a:ln w="88900" cap="sq" cmpd="thickThin">
            <a:solidFill>
              <a:srgbClr val="000000"/>
            </a:solidFill>
            <a:prstDash val="solid"/>
            <a:miter lim="800000"/>
            <a:headEnd type="none" w="sm" len="sm"/>
            <a:tailEnd type="none" w="sm" len="sm"/>
          </a:ln>
        </p:spPr>
      </p:pic>
      <p:pic>
        <p:nvPicPr>
          <p:cNvPr id="6" name="Google Shape;238;p37">
            <a:extLst>
              <a:ext uri="{FF2B5EF4-FFF2-40B4-BE49-F238E27FC236}">
                <a16:creationId xmlns:a16="http://schemas.microsoft.com/office/drawing/2014/main" id="{5CD0D651-DBBB-74D3-7EDA-B141CAAED933}"/>
              </a:ext>
            </a:extLst>
          </p:cNvPr>
          <p:cNvPicPr preferRelativeResize="0"/>
          <p:nvPr/>
        </p:nvPicPr>
        <p:blipFill rotWithShape="1">
          <a:blip r:embed="rId4">
            <a:alphaModFix/>
          </a:blip>
          <a:srcRect/>
          <a:stretch/>
        </p:blipFill>
        <p:spPr>
          <a:xfrm>
            <a:off x="4747124" y="6004512"/>
            <a:ext cx="3860800" cy="215900"/>
          </a:xfrm>
          <a:prstGeom prst="rect">
            <a:avLst/>
          </a:prstGeom>
          <a:noFill/>
          <a:ln w="88900" cap="sq" cmpd="thickThin">
            <a:solidFill>
              <a:srgbClr val="000000"/>
            </a:solidFill>
            <a:prstDash val="solid"/>
            <a:miter lim="800000"/>
            <a:headEnd type="none" w="sm" len="sm"/>
            <a:tailEnd type="none" w="sm" len="sm"/>
          </a:ln>
        </p:spPr>
      </p:pic>
      <p:cxnSp>
        <p:nvCxnSpPr>
          <p:cNvPr id="7" name="Google Shape;239;p37">
            <a:extLst>
              <a:ext uri="{FF2B5EF4-FFF2-40B4-BE49-F238E27FC236}">
                <a16:creationId xmlns:a16="http://schemas.microsoft.com/office/drawing/2014/main" id="{57D696D9-DFC9-5976-6715-FFBC001AAFEC}"/>
              </a:ext>
            </a:extLst>
          </p:cNvPr>
          <p:cNvCxnSpPr/>
          <p:nvPr/>
        </p:nvCxnSpPr>
        <p:spPr>
          <a:xfrm>
            <a:off x="464108" y="5012706"/>
            <a:ext cx="338667" cy="0"/>
          </a:xfrm>
          <a:prstGeom prst="straightConnector1">
            <a:avLst/>
          </a:prstGeom>
          <a:solidFill>
            <a:schemeClr val="accent1"/>
          </a:solidFill>
          <a:ln w="28575" cap="flat" cmpd="sng">
            <a:solidFill>
              <a:srgbClr val="FF0000"/>
            </a:solidFill>
            <a:prstDash val="solid"/>
            <a:round/>
            <a:headEnd type="none" w="sm" len="sm"/>
            <a:tailEnd type="stealth" w="med" len="med"/>
          </a:ln>
        </p:spPr>
      </p:cxnSp>
    </p:spTree>
    <p:extLst>
      <p:ext uri="{BB962C8B-B14F-4D97-AF65-F5344CB8AC3E}">
        <p14:creationId xmlns:p14="http://schemas.microsoft.com/office/powerpoint/2010/main" val="2570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8FC1-9F70-10B1-6AD4-CE82CCD6D359}"/>
              </a:ext>
            </a:extLst>
          </p:cNvPr>
          <p:cNvSpPr>
            <a:spLocks noGrp="1"/>
          </p:cNvSpPr>
          <p:nvPr>
            <p:ph type="title"/>
          </p:nvPr>
        </p:nvSpPr>
        <p:spPr/>
        <p:txBody>
          <a:bodyPr/>
          <a:lstStyle/>
          <a:p>
            <a:r>
              <a:rPr lang="pt-BR" dirty="0"/>
              <a:t>Definição do tipo de partição</a:t>
            </a:r>
          </a:p>
        </p:txBody>
      </p:sp>
      <p:sp>
        <p:nvSpPr>
          <p:cNvPr id="3" name="Content Placeholder 2">
            <a:extLst>
              <a:ext uri="{FF2B5EF4-FFF2-40B4-BE49-F238E27FC236}">
                <a16:creationId xmlns:a16="http://schemas.microsoft.com/office/drawing/2014/main" id="{B6DF6A36-67A7-F2B7-D532-D01489BB16E1}"/>
              </a:ext>
            </a:extLst>
          </p:cNvPr>
          <p:cNvSpPr>
            <a:spLocks noGrp="1"/>
          </p:cNvSpPr>
          <p:nvPr>
            <p:ph sz="quarter" idx="1"/>
          </p:nvPr>
        </p:nvSpPr>
        <p:spPr/>
        <p:txBody>
          <a:bodyPr>
            <a:normAutofit/>
          </a:bodyPr>
          <a:lstStyle/>
          <a:p>
            <a:r>
              <a:rPr lang="pt-BR" sz="2200" dirty="0"/>
              <a:t>O sistema de arquivos a ser utilizado em uma nova partição é definido no momento da formatação, através do comando utilizado, porém, durante o particionamento, devemos “preparar” a partição, selecionando o tipo de sistema de arquivos que será utilizado:</a:t>
            </a:r>
          </a:p>
          <a:p>
            <a:endParaRPr lang="pt-BR" sz="2200" dirty="0"/>
          </a:p>
          <a:p>
            <a:endParaRPr lang="pt-BR" sz="2200" dirty="0"/>
          </a:p>
          <a:p>
            <a:endParaRPr lang="pt-BR" sz="2200" dirty="0"/>
          </a:p>
        </p:txBody>
      </p:sp>
      <p:pic>
        <p:nvPicPr>
          <p:cNvPr id="6" name="Google Shape;246;p38">
            <a:extLst>
              <a:ext uri="{FF2B5EF4-FFF2-40B4-BE49-F238E27FC236}">
                <a16:creationId xmlns:a16="http://schemas.microsoft.com/office/drawing/2014/main" id="{7FF52F7B-5E7F-F695-4E76-DF4BD7988E5B}"/>
              </a:ext>
            </a:extLst>
          </p:cNvPr>
          <p:cNvPicPr preferRelativeResize="0"/>
          <p:nvPr/>
        </p:nvPicPr>
        <p:blipFill rotWithShape="1">
          <a:blip r:embed="rId2">
            <a:alphaModFix/>
          </a:blip>
          <a:srcRect/>
          <a:stretch/>
        </p:blipFill>
        <p:spPr>
          <a:xfrm>
            <a:off x="339634" y="2924944"/>
            <a:ext cx="6766560" cy="3674618"/>
          </a:xfrm>
          <a:prstGeom prst="rect">
            <a:avLst/>
          </a:prstGeom>
          <a:noFill/>
          <a:ln w="50800" cap="sq" cmpd="thickThin">
            <a:solidFill>
              <a:srgbClr val="7F7F7F"/>
            </a:solidFill>
            <a:prstDash val="solid"/>
            <a:miter lim="800000"/>
            <a:headEnd type="none" w="sm" len="sm"/>
            <a:tailEnd type="none" w="sm" len="sm"/>
          </a:ln>
        </p:spPr>
      </p:pic>
      <p:sp>
        <p:nvSpPr>
          <p:cNvPr id="7" name="Google Shape;247;p38">
            <a:extLst>
              <a:ext uri="{FF2B5EF4-FFF2-40B4-BE49-F238E27FC236}">
                <a16:creationId xmlns:a16="http://schemas.microsoft.com/office/drawing/2014/main" id="{10C252C2-AA36-09A4-42BA-C0592CCEF841}"/>
              </a:ext>
            </a:extLst>
          </p:cNvPr>
          <p:cNvSpPr txBox="1"/>
          <p:nvPr/>
        </p:nvSpPr>
        <p:spPr>
          <a:xfrm>
            <a:off x="7346551" y="3786055"/>
            <a:ext cx="156622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OBS.:</a:t>
            </a:r>
            <a:endParaRPr/>
          </a:p>
          <a:p>
            <a:pPr marL="0" marR="0" lvl="0" indent="0" algn="l" rtl="0">
              <a:spcBef>
                <a:spcPts val="0"/>
              </a:spcBef>
              <a:spcAft>
                <a:spcPts val="0"/>
              </a:spcAft>
              <a:buNone/>
            </a:pPr>
            <a:r>
              <a:rPr lang="pt-BR" sz="1800">
                <a:solidFill>
                  <a:schemeClr val="dk1"/>
                </a:solidFill>
                <a:latin typeface="Calibri"/>
                <a:ea typeface="Calibri"/>
                <a:cs typeface="Calibri"/>
                <a:sym typeface="Calibri"/>
              </a:rPr>
              <a:t>Listagem do “</a:t>
            </a:r>
            <a:r>
              <a:rPr lang="pt-BR" sz="1800">
                <a:solidFill>
                  <a:srgbClr val="FD8603"/>
                </a:solidFill>
                <a:latin typeface="Calibri"/>
                <a:ea typeface="Calibri"/>
                <a:cs typeface="Calibri"/>
                <a:sym typeface="Calibri"/>
              </a:rPr>
              <a:t>fdisk</a:t>
            </a:r>
            <a:r>
              <a:rPr lang="pt-BR" sz="1800">
                <a:solidFill>
                  <a:schemeClr val="dk1"/>
                </a:solidFill>
                <a:latin typeface="Calibri"/>
                <a:ea typeface="Calibri"/>
                <a:cs typeface="Calibri"/>
                <a:sym typeface="Calibri"/>
              </a:rPr>
              <a:t>” (</a:t>
            </a:r>
            <a:r>
              <a:rPr lang="pt-BR" sz="1800">
                <a:solidFill>
                  <a:srgbClr val="FD8603"/>
                </a:solidFill>
                <a:latin typeface="Calibri"/>
                <a:ea typeface="Calibri"/>
                <a:cs typeface="Calibri"/>
                <a:sym typeface="Calibri"/>
              </a:rPr>
              <a:t>MBR</a:t>
            </a:r>
            <a:r>
              <a:rPr lang="pt-BR"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pt-BR" sz="1800">
                <a:solidFill>
                  <a:schemeClr val="dk1"/>
                </a:solidFill>
                <a:latin typeface="Calibri"/>
                <a:ea typeface="Calibri"/>
                <a:cs typeface="Calibri"/>
                <a:sym typeface="Calibri"/>
              </a:rPr>
              <a:t>82 = Swap</a:t>
            </a:r>
            <a:endParaRPr/>
          </a:p>
          <a:p>
            <a:pPr marL="0" marR="0" lvl="0" indent="0" algn="l" rtl="0">
              <a:spcBef>
                <a:spcPts val="0"/>
              </a:spcBef>
              <a:spcAft>
                <a:spcPts val="0"/>
              </a:spcAft>
              <a:buNone/>
            </a:pPr>
            <a:r>
              <a:rPr lang="pt-BR" sz="1800">
                <a:solidFill>
                  <a:schemeClr val="dk1"/>
                </a:solidFill>
                <a:latin typeface="Calibri"/>
                <a:ea typeface="Calibri"/>
                <a:cs typeface="Calibri"/>
                <a:sym typeface="Calibri"/>
              </a:rPr>
              <a:t>83 = Linux</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767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021E-526B-EBC0-9AFF-533E0420F47E}"/>
              </a:ext>
            </a:extLst>
          </p:cNvPr>
          <p:cNvSpPr>
            <a:spLocks noGrp="1"/>
          </p:cNvSpPr>
          <p:nvPr>
            <p:ph type="title"/>
          </p:nvPr>
        </p:nvSpPr>
        <p:spPr/>
        <p:txBody>
          <a:bodyPr/>
          <a:lstStyle/>
          <a:p>
            <a:r>
              <a:rPr lang="pt-BR" dirty="0"/>
              <a:t>Definição do tipo de partição</a:t>
            </a:r>
          </a:p>
        </p:txBody>
      </p:sp>
      <p:sp>
        <p:nvSpPr>
          <p:cNvPr id="3" name="Content Placeholder 2">
            <a:extLst>
              <a:ext uri="{FF2B5EF4-FFF2-40B4-BE49-F238E27FC236}">
                <a16:creationId xmlns:a16="http://schemas.microsoft.com/office/drawing/2014/main" id="{3D2F540F-3259-A0E9-365D-6FD700A95C8C}"/>
              </a:ext>
            </a:extLst>
          </p:cNvPr>
          <p:cNvSpPr>
            <a:spLocks noGrp="1"/>
          </p:cNvSpPr>
          <p:nvPr>
            <p:ph sz="quarter" idx="1"/>
          </p:nvPr>
        </p:nvSpPr>
        <p:spPr>
          <a:xfrm>
            <a:off x="457200" y="1219200"/>
            <a:ext cx="2674640" cy="4937760"/>
          </a:xfrm>
        </p:spPr>
        <p:txBody>
          <a:bodyPr>
            <a:normAutofit/>
          </a:bodyPr>
          <a:lstStyle/>
          <a:p>
            <a:pPr marL="342900" lvl="0" indent="-342900" algn="l" rtl="0">
              <a:spcBef>
                <a:spcPts val="0"/>
              </a:spcBef>
              <a:spcAft>
                <a:spcPts val="0"/>
              </a:spcAft>
              <a:buClr>
                <a:schemeClr val="dk1"/>
              </a:buClr>
              <a:buSzPts val="2000"/>
              <a:buChar char="•"/>
            </a:pPr>
            <a:r>
              <a:rPr lang="pt-BR" sz="2000" dirty="0"/>
              <a:t>Listagem dos tipos de partições suportados pelo “</a:t>
            </a:r>
            <a:r>
              <a:rPr lang="pt-BR" sz="2000" dirty="0" err="1">
                <a:solidFill>
                  <a:srgbClr val="00B050"/>
                </a:solidFill>
              </a:rPr>
              <a:t>gdisk</a:t>
            </a:r>
            <a:r>
              <a:rPr lang="pt-BR" sz="2000" dirty="0"/>
              <a:t>” (modo </a:t>
            </a:r>
            <a:r>
              <a:rPr lang="pt-BR" sz="2000" dirty="0">
                <a:solidFill>
                  <a:srgbClr val="00B050"/>
                </a:solidFill>
              </a:rPr>
              <a:t>GPT</a:t>
            </a:r>
            <a:r>
              <a:rPr lang="pt-BR" sz="2000" dirty="0"/>
              <a:t>).  </a:t>
            </a:r>
          </a:p>
          <a:p>
            <a:pPr marL="342900" lvl="0" indent="-215900" algn="l" rtl="0">
              <a:spcBef>
                <a:spcPts val="400"/>
              </a:spcBef>
              <a:spcAft>
                <a:spcPts val="0"/>
              </a:spcAft>
              <a:buClr>
                <a:schemeClr val="dk1"/>
              </a:buClr>
              <a:buSzPts val="2000"/>
              <a:buNone/>
            </a:pPr>
            <a:endParaRPr lang="pt-BR" sz="2000" dirty="0"/>
          </a:p>
          <a:p>
            <a:pPr marL="342900" lvl="0" indent="-215900" algn="l" rtl="0">
              <a:spcBef>
                <a:spcPts val="400"/>
              </a:spcBef>
              <a:spcAft>
                <a:spcPts val="0"/>
              </a:spcAft>
              <a:buClr>
                <a:schemeClr val="dk1"/>
              </a:buClr>
              <a:buSzPts val="2000"/>
              <a:buNone/>
            </a:pPr>
            <a:endParaRPr lang="pt-BR" sz="2000" dirty="0"/>
          </a:p>
          <a:p>
            <a:endParaRPr lang="pt-BR" sz="2000" dirty="0"/>
          </a:p>
        </p:txBody>
      </p:sp>
      <p:pic>
        <p:nvPicPr>
          <p:cNvPr id="4" name="Google Shape;254;p39">
            <a:extLst>
              <a:ext uri="{FF2B5EF4-FFF2-40B4-BE49-F238E27FC236}">
                <a16:creationId xmlns:a16="http://schemas.microsoft.com/office/drawing/2014/main" id="{2504A671-DB93-FB88-EE84-16A14A14E5B7}"/>
              </a:ext>
            </a:extLst>
          </p:cNvPr>
          <p:cNvPicPr preferRelativeResize="0">
            <a:picLocks noChangeAspect="1"/>
          </p:cNvPicPr>
          <p:nvPr/>
        </p:nvPicPr>
        <p:blipFill rotWithShape="1">
          <a:blip r:embed="rId2">
            <a:alphaModFix/>
          </a:blip>
          <a:srcRect/>
          <a:stretch/>
        </p:blipFill>
        <p:spPr>
          <a:xfrm>
            <a:off x="3208255" y="1340768"/>
            <a:ext cx="5751830" cy="5289550"/>
          </a:xfrm>
          <a:prstGeom prst="rect">
            <a:avLst/>
          </a:prstGeom>
          <a:noFill/>
          <a:ln w="50800" cap="sq" cmpd="thickThin">
            <a:solidFill>
              <a:srgbClr val="7F7F7F"/>
            </a:solidFill>
            <a:prstDash val="solid"/>
            <a:miter lim="800000"/>
            <a:headEnd type="none" w="sm" len="sm"/>
            <a:tailEnd type="none" w="sm" len="sm"/>
          </a:ln>
        </p:spPr>
      </p:pic>
      <p:sp>
        <p:nvSpPr>
          <p:cNvPr id="5" name="Google Shape;255;p39">
            <a:extLst>
              <a:ext uri="{FF2B5EF4-FFF2-40B4-BE49-F238E27FC236}">
                <a16:creationId xmlns:a16="http://schemas.microsoft.com/office/drawing/2014/main" id="{85065C55-7CE5-040B-64F1-6C354CAAA1C3}"/>
              </a:ext>
            </a:extLst>
          </p:cNvPr>
          <p:cNvSpPr txBox="1"/>
          <p:nvPr/>
        </p:nvSpPr>
        <p:spPr>
          <a:xfrm>
            <a:off x="918196" y="3499533"/>
            <a:ext cx="2024702"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dirty="0">
                <a:solidFill>
                  <a:schemeClr val="dk1"/>
                </a:solidFill>
                <a:latin typeface="Calibri"/>
                <a:ea typeface="Calibri"/>
                <a:cs typeface="Calibri"/>
                <a:sym typeface="Calibri"/>
              </a:rPr>
              <a:t>OBS.: Listagem do “</a:t>
            </a:r>
            <a:r>
              <a:rPr lang="pt-BR" sz="1800" dirty="0" err="1">
                <a:solidFill>
                  <a:srgbClr val="00B050"/>
                </a:solidFill>
                <a:latin typeface="Calibri"/>
                <a:ea typeface="Calibri"/>
                <a:cs typeface="Calibri"/>
                <a:sym typeface="Calibri"/>
              </a:rPr>
              <a:t>gdisk</a:t>
            </a:r>
            <a:r>
              <a:rPr lang="pt-BR" sz="1800" dirty="0">
                <a:solidFill>
                  <a:schemeClr val="dk1"/>
                </a:solidFill>
                <a:latin typeface="Calibri"/>
                <a:ea typeface="Calibri"/>
                <a:cs typeface="Calibri"/>
                <a:sym typeface="Calibri"/>
              </a:rPr>
              <a:t>” (</a:t>
            </a:r>
            <a:r>
              <a:rPr lang="pt-BR" sz="1800" dirty="0">
                <a:solidFill>
                  <a:srgbClr val="00B050"/>
                </a:solidFill>
                <a:latin typeface="Calibri"/>
                <a:ea typeface="Calibri"/>
                <a:cs typeface="Calibri"/>
                <a:sym typeface="Calibri"/>
              </a:rPr>
              <a:t>GPT</a:t>
            </a:r>
            <a:r>
              <a:rPr lang="pt-BR"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pt-BR" sz="1800" dirty="0">
                <a:solidFill>
                  <a:schemeClr val="dk1"/>
                </a:solidFill>
                <a:latin typeface="Calibri"/>
                <a:ea typeface="Calibri"/>
                <a:cs typeface="Calibri"/>
                <a:sym typeface="Calibri"/>
              </a:rPr>
              <a:t>8200 = Swap</a:t>
            </a:r>
            <a:endParaRPr dirty="0"/>
          </a:p>
          <a:p>
            <a:pPr marL="0" marR="0" lvl="0" indent="0" algn="l" rtl="0">
              <a:spcBef>
                <a:spcPts val="0"/>
              </a:spcBef>
              <a:spcAft>
                <a:spcPts val="0"/>
              </a:spcAft>
              <a:buNone/>
            </a:pPr>
            <a:r>
              <a:rPr lang="pt-BR" sz="1800" dirty="0">
                <a:solidFill>
                  <a:schemeClr val="dk1"/>
                </a:solidFill>
                <a:latin typeface="Calibri"/>
                <a:ea typeface="Calibri"/>
                <a:cs typeface="Calibri"/>
                <a:sym typeface="Calibri"/>
              </a:rPr>
              <a:t>8300 = Linux</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789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B33A-D739-98F4-F5E6-4DCB9DD4C9FA}"/>
              </a:ext>
            </a:extLst>
          </p:cNvPr>
          <p:cNvSpPr>
            <a:spLocks noGrp="1"/>
          </p:cNvSpPr>
          <p:nvPr>
            <p:ph type="title"/>
          </p:nvPr>
        </p:nvSpPr>
        <p:spPr/>
        <p:txBody>
          <a:bodyPr/>
          <a:lstStyle/>
          <a:p>
            <a:r>
              <a:rPr lang="pt-BR"/>
              <a:t>Conteúdo </a:t>
            </a:r>
            <a:r>
              <a:rPr lang="pt-BR" dirty="0"/>
              <a:t>do Slide</a:t>
            </a:r>
          </a:p>
        </p:txBody>
      </p:sp>
      <p:sp>
        <p:nvSpPr>
          <p:cNvPr id="3" name="Content Placeholder 2">
            <a:extLst>
              <a:ext uri="{FF2B5EF4-FFF2-40B4-BE49-F238E27FC236}">
                <a16:creationId xmlns:a16="http://schemas.microsoft.com/office/drawing/2014/main" id="{46FA313F-CD43-168A-D48B-ACCF08F4F4E0}"/>
              </a:ext>
            </a:extLst>
          </p:cNvPr>
          <p:cNvSpPr>
            <a:spLocks noGrp="1"/>
          </p:cNvSpPr>
          <p:nvPr>
            <p:ph sz="quarter" idx="1"/>
          </p:nvPr>
        </p:nvSpPr>
        <p:spPr/>
        <p:txBody>
          <a:bodyPr/>
          <a:lstStyle/>
          <a:p>
            <a:r>
              <a:rPr lang="pt-BR" dirty="0"/>
              <a:t>Sistemas de Arquivos do GNU/Linux e Manutenção.</a:t>
            </a:r>
          </a:p>
          <a:p>
            <a:r>
              <a:rPr lang="pt-BR" dirty="0"/>
              <a:t>Configurando RAID e Dispositivos de Armazenamento.</a:t>
            </a:r>
          </a:p>
          <a:p>
            <a:endParaRPr lang="pt-BR" dirty="0"/>
          </a:p>
          <a:p>
            <a:pPr lvl="1"/>
            <a:r>
              <a:rPr lang="pt-BR" dirty="0"/>
              <a:t>Neste slide teremos comandos e conceitos sobre ponto de montagem, partições em disco e sistemas de arquivos:</a:t>
            </a:r>
          </a:p>
          <a:p>
            <a:pPr lvl="2"/>
            <a:r>
              <a:rPr lang="pt-BR" dirty="0"/>
              <a:t>Conceitos sobre sistemas de arquivos, dispositivos e partições;</a:t>
            </a:r>
          </a:p>
          <a:p>
            <a:pPr lvl="2"/>
            <a:r>
              <a:rPr lang="pt-BR" dirty="0"/>
              <a:t>Comandos para gerenciamento de disco e sistemas de arquivos;</a:t>
            </a:r>
          </a:p>
          <a:p>
            <a:pPr lvl="2"/>
            <a:r>
              <a:rPr lang="pt-BR" dirty="0"/>
              <a:t>Considerações sobre RAID.</a:t>
            </a:r>
          </a:p>
          <a:p>
            <a:endParaRPr lang="pt-BR" dirty="0"/>
          </a:p>
          <a:p>
            <a:endParaRPr lang="pt-BR" dirty="0"/>
          </a:p>
        </p:txBody>
      </p:sp>
    </p:spTree>
    <p:extLst>
      <p:ext uri="{BB962C8B-B14F-4D97-AF65-F5344CB8AC3E}">
        <p14:creationId xmlns:p14="http://schemas.microsoft.com/office/powerpoint/2010/main" val="43086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A27-2BF8-ACF5-888A-4DEF42666B9E}"/>
              </a:ext>
            </a:extLst>
          </p:cNvPr>
          <p:cNvSpPr>
            <a:spLocks noGrp="1"/>
          </p:cNvSpPr>
          <p:nvPr>
            <p:ph type="title"/>
          </p:nvPr>
        </p:nvSpPr>
        <p:spPr/>
        <p:txBody>
          <a:bodyPr>
            <a:normAutofit/>
          </a:bodyPr>
          <a:lstStyle/>
          <a:p>
            <a:r>
              <a:rPr lang="pt-BR" sz="3200" dirty="0"/>
              <a:t>Formatação e definição do Sistema de arquivos</a:t>
            </a:r>
            <a:endParaRPr lang="pt-BR" dirty="0"/>
          </a:p>
        </p:txBody>
      </p:sp>
      <p:sp>
        <p:nvSpPr>
          <p:cNvPr id="3" name="Content Placeholder 2">
            <a:extLst>
              <a:ext uri="{FF2B5EF4-FFF2-40B4-BE49-F238E27FC236}">
                <a16:creationId xmlns:a16="http://schemas.microsoft.com/office/drawing/2014/main" id="{6941F945-1ACF-6C61-518E-A8B9EBA1D888}"/>
              </a:ext>
            </a:extLst>
          </p:cNvPr>
          <p:cNvSpPr>
            <a:spLocks noGrp="1"/>
          </p:cNvSpPr>
          <p:nvPr>
            <p:ph sz="quarter" idx="1"/>
          </p:nvPr>
        </p:nvSpPr>
        <p:spPr>
          <a:xfrm>
            <a:off x="457200" y="1219200"/>
            <a:ext cx="5338936" cy="4937760"/>
          </a:xfrm>
        </p:spPr>
        <p:txBody>
          <a:bodyPr>
            <a:normAutofit/>
          </a:bodyPr>
          <a:lstStyle/>
          <a:p>
            <a:r>
              <a:rPr lang="pt-BR" sz="2000" dirty="0"/>
              <a:t>Após definir o tipo de partição, gravamos as novas informações de partição no disco e realizamos o processo de formatação.</a:t>
            </a:r>
          </a:p>
          <a:p>
            <a:r>
              <a:rPr lang="pt-BR" sz="2000" dirty="0"/>
              <a:t>No Windows, selecionamos qual o sistema de arquivos desejado entre o </a:t>
            </a:r>
            <a:r>
              <a:rPr lang="pt-BR" sz="2000" dirty="0">
                <a:solidFill>
                  <a:srgbClr val="0070C0"/>
                </a:solidFill>
              </a:rPr>
              <a:t>NTFS</a:t>
            </a:r>
            <a:r>
              <a:rPr lang="pt-BR" sz="2000" dirty="0"/>
              <a:t> e o </a:t>
            </a:r>
            <a:r>
              <a:rPr lang="pt-BR" sz="2000" dirty="0">
                <a:solidFill>
                  <a:srgbClr val="0070C0"/>
                </a:solidFill>
              </a:rPr>
              <a:t>FAT</a:t>
            </a:r>
            <a:r>
              <a:rPr lang="pt-BR" sz="2000" dirty="0"/>
              <a:t>.</a:t>
            </a:r>
          </a:p>
          <a:p>
            <a:r>
              <a:rPr lang="pt-BR" sz="2000" dirty="0"/>
              <a:t>No Linux, cada distribuição pode oferecer suporte a sistemas de arquivos distintos.</a:t>
            </a:r>
          </a:p>
          <a:p>
            <a:pPr lvl="1"/>
            <a:r>
              <a:rPr lang="pt-BR" sz="2000" dirty="0"/>
              <a:t>Dentre os principais, temos:</a:t>
            </a:r>
          </a:p>
          <a:p>
            <a:pPr lvl="2"/>
            <a:r>
              <a:rPr lang="pt-BR" sz="1800" dirty="0" err="1">
                <a:solidFill>
                  <a:srgbClr val="FF0000"/>
                </a:solidFill>
              </a:rPr>
              <a:t>ReiserFS</a:t>
            </a:r>
            <a:r>
              <a:rPr lang="pt-BR" sz="1800" dirty="0"/>
              <a:t>;</a:t>
            </a:r>
          </a:p>
          <a:p>
            <a:pPr lvl="2"/>
            <a:r>
              <a:rPr lang="pt-BR" sz="1800" dirty="0">
                <a:solidFill>
                  <a:srgbClr val="FF0000"/>
                </a:solidFill>
              </a:rPr>
              <a:t>ext2</a:t>
            </a:r>
            <a:r>
              <a:rPr lang="pt-BR" sz="1800" dirty="0"/>
              <a:t> / </a:t>
            </a:r>
            <a:r>
              <a:rPr lang="pt-BR" sz="1800" dirty="0">
                <a:solidFill>
                  <a:srgbClr val="FF0000"/>
                </a:solidFill>
              </a:rPr>
              <a:t>ext3</a:t>
            </a:r>
            <a:r>
              <a:rPr lang="pt-BR" sz="1800" dirty="0"/>
              <a:t> / </a:t>
            </a:r>
            <a:r>
              <a:rPr lang="pt-BR" sz="1800" dirty="0">
                <a:solidFill>
                  <a:srgbClr val="FF0000"/>
                </a:solidFill>
              </a:rPr>
              <a:t>ext4</a:t>
            </a:r>
            <a:r>
              <a:rPr lang="pt-BR" sz="1800" dirty="0"/>
              <a:t>;</a:t>
            </a:r>
          </a:p>
          <a:p>
            <a:pPr lvl="2"/>
            <a:r>
              <a:rPr lang="pt-BR" sz="1800" dirty="0">
                <a:solidFill>
                  <a:srgbClr val="FF0000"/>
                </a:solidFill>
              </a:rPr>
              <a:t>XFS</a:t>
            </a:r>
            <a:r>
              <a:rPr lang="pt-BR" sz="1800" dirty="0"/>
              <a:t>;</a:t>
            </a:r>
          </a:p>
          <a:p>
            <a:pPr lvl="2"/>
            <a:r>
              <a:rPr lang="pt-BR" sz="1800" dirty="0">
                <a:solidFill>
                  <a:srgbClr val="FF0000"/>
                </a:solidFill>
              </a:rPr>
              <a:t>JFS</a:t>
            </a:r>
            <a:r>
              <a:rPr lang="pt-BR" sz="1800" dirty="0"/>
              <a:t>;</a:t>
            </a:r>
          </a:p>
          <a:p>
            <a:endParaRPr lang="pt-BR" sz="2000" dirty="0"/>
          </a:p>
          <a:p>
            <a:endParaRPr lang="pt-BR" sz="2000" dirty="0"/>
          </a:p>
        </p:txBody>
      </p:sp>
      <p:pic>
        <p:nvPicPr>
          <p:cNvPr id="4" name="Google Shape;262;p40">
            <a:extLst>
              <a:ext uri="{FF2B5EF4-FFF2-40B4-BE49-F238E27FC236}">
                <a16:creationId xmlns:a16="http://schemas.microsoft.com/office/drawing/2014/main" id="{7E6C53AB-E3C1-AF1F-3141-5E16246264AA}"/>
              </a:ext>
            </a:extLst>
          </p:cNvPr>
          <p:cNvPicPr preferRelativeResize="0"/>
          <p:nvPr/>
        </p:nvPicPr>
        <p:blipFill rotWithShape="1">
          <a:blip r:embed="rId2">
            <a:alphaModFix/>
          </a:blip>
          <a:srcRect/>
          <a:stretch/>
        </p:blipFill>
        <p:spPr>
          <a:xfrm>
            <a:off x="6021683" y="1196752"/>
            <a:ext cx="2812987" cy="4390465"/>
          </a:xfrm>
          <a:prstGeom prst="rect">
            <a:avLst/>
          </a:prstGeom>
          <a:noFill/>
          <a:ln>
            <a:noFill/>
          </a:ln>
          <a:effectLst>
            <a:outerShdw blurRad="190500" algn="tl" rotWithShape="0">
              <a:srgbClr val="000000">
                <a:alpha val="69803"/>
              </a:srgbClr>
            </a:outerShdw>
          </a:effectLst>
        </p:spPr>
      </p:pic>
      <p:pic>
        <p:nvPicPr>
          <p:cNvPr id="5" name="Google Shape;263;p40">
            <a:extLst>
              <a:ext uri="{FF2B5EF4-FFF2-40B4-BE49-F238E27FC236}">
                <a16:creationId xmlns:a16="http://schemas.microsoft.com/office/drawing/2014/main" id="{610AA3EA-E23F-255E-48A1-67318002F87C}"/>
              </a:ext>
            </a:extLst>
          </p:cNvPr>
          <p:cNvPicPr preferRelativeResize="0"/>
          <p:nvPr/>
        </p:nvPicPr>
        <p:blipFill rotWithShape="1">
          <a:blip r:embed="rId3">
            <a:alphaModFix/>
          </a:blip>
          <a:srcRect/>
          <a:stretch/>
        </p:blipFill>
        <p:spPr>
          <a:xfrm>
            <a:off x="323529" y="5633357"/>
            <a:ext cx="6920318" cy="603955"/>
          </a:xfrm>
          <a:prstGeom prst="rect">
            <a:avLst/>
          </a:prstGeom>
          <a:noFill/>
          <a:ln w="88900" cap="sq" cmpd="thickThin">
            <a:solidFill>
              <a:srgbClr val="000000"/>
            </a:solidFill>
            <a:prstDash val="solid"/>
            <a:miter lim="800000"/>
            <a:headEnd type="none" w="sm" len="sm"/>
            <a:tailEnd type="none" w="sm" len="sm"/>
          </a:ln>
        </p:spPr>
      </p:pic>
    </p:spTree>
    <p:extLst>
      <p:ext uri="{BB962C8B-B14F-4D97-AF65-F5344CB8AC3E}">
        <p14:creationId xmlns:p14="http://schemas.microsoft.com/office/powerpoint/2010/main" val="1969408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7811-C348-DE17-8241-C9FF9F097CD0}"/>
              </a:ext>
            </a:extLst>
          </p:cNvPr>
          <p:cNvSpPr>
            <a:spLocks noGrp="1"/>
          </p:cNvSpPr>
          <p:nvPr>
            <p:ph type="title"/>
          </p:nvPr>
        </p:nvSpPr>
        <p:spPr/>
        <p:txBody>
          <a:bodyPr/>
          <a:lstStyle/>
          <a:p>
            <a:r>
              <a:rPr lang="pt-BR" sz="3200" dirty="0"/>
              <a:t>Formatação e definição do Sistema de arquivos</a:t>
            </a:r>
            <a:endParaRPr lang="pt-BR" dirty="0"/>
          </a:p>
        </p:txBody>
      </p:sp>
      <p:sp>
        <p:nvSpPr>
          <p:cNvPr id="3" name="Content Placeholder 2">
            <a:extLst>
              <a:ext uri="{FF2B5EF4-FFF2-40B4-BE49-F238E27FC236}">
                <a16:creationId xmlns:a16="http://schemas.microsoft.com/office/drawing/2014/main" id="{A6C03D58-7AB0-ABBE-5C5A-AB28F250D046}"/>
              </a:ext>
            </a:extLst>
          </p:cNvPr>
          <p:cNvSpPr>
            <a:spLocks noGrp="1"/>
          </p:cNvSpPr>
          <p:nvPr>
            <p:ph sz="quarter" idx="1"/>
          </p:nvPr>
        </p:nvSpPr>
        <p:spPr/>
        <p:txBody>
          <a:bodyPr>
            <a:normAutofit/>
          </a:bodyPr>
          <a:lstStyle/>
          <a:p>
            <a:r>
              <a:rPr lang="pt-BR" dirty="0"/>
              <a:t>Podemos realizar a formatação e definição do sistema de arquivos de duas formas:</a:t>
            </a:r>
          </a:p>
          <a:p>
            <a:pPr lvl="1"/>
            <a:r>
              <a:rPr lang="pt-BR" dirty="0"/>
              <a:t>Comando “</a:t>
            </a:r>
            <a:r>
              <a:rPr lang="pt-BR" dirty="0" err="1">
                <a:solidFill>
                  <a:srgbClr val="0070C0"/>
                </a:solidFill>
              </a:rPr>
              <a:t>mkfs</a:t>
            </a:r>
            <a:r>
              <a:rPr lang="pt-BR" dirty="0">
                <a:solidFill>
                  <a:srgbClr val="0070C0"/>
                </a:solidFill>
              </a:rPr>
              <a:t>  -t  ext4  /</a:t>
            </a:r>
            <a:r>
              <a:rPr lang="pt-BR" dirty="0" err="1">
                <a:solidFill>
                  <a:srgbClr val="0070C0"/>
                </a:solidFill>
              </a:rPr>
              <a:t>dev</a:t>
            </a:r>
            <a:r>
              <a:rPr lang="pt-BR" dirty="0">
                <a:solidFill>
                  <a:srgbClr val="0070C0"/>
                </a:solidFill>
              </a:rPr>
              <a:t>/sda2</a:t>
            </a:r>
            <a:r>
              <a:rPr lang="pt-BR" dirty="0"/>
              <a:t>”</a:t>
            </a:r>
          </a:p>
          <a:p>
            <a:pPr lvl="1"/>
            <a:r>
              <a:rPr lang="pt-BR" dirty="0"/>
              <a:t>Comando “</a:t>
            </a:r>
            <a:r>
              <a:rPr lang="pt-BR" dirty="0">
                <a:solidFill>
                  <a:srgbClr val="0070C0"/>
                </a:solidFill>
              </a:rPr>
              <a:t>mkfs.ext4  /</a:t>
            </a:r>
            <a:r>
              <a:rPr lang="pt-BR" dirty="0" err="1">
                <a:solidFill>
                  <a:srgbClr val="0070C0"/>
                </a:solidFill>
              </a:rPr>
              <a:t>dev</a:t>
            </a:r>
            <a:r>
              <a:rPr lang="pt-BR" dirty="0">
                <a:solidFill>
                  <a:srgbClr val="0070C0"/>
                </a:solidFill>
              </a:rPr>
              <a:t>/sda2</a:t>
            </a:r>
            <a:r>
              <a:rPr lang="pt-BR" dirty="0"/>
              <a:t>”</a:t>
            </a:r>
          </a:p>
          <a:p>
            <a:pPr lvl="2"/>
            <a:r>
              <a:rPr lang="pt-BR" dirty="0"/>
              <a:t>OBS.: Ambos os comandos acima estão formatando a segunda partição do disco SCSI/SATA conectado na primeira interface SCSI/SATA, além de definir o “ext4” como sistema de arquivos.</a:t>
            </a:r>
          </a:p>
          <a:p>
            <a:pPr lvl="2"/>
            <a:endParaRPr lang="pt-BR" dirty="0"/>
          </a:p>
          <a:p>
            <a:pPr lvl="1"/>
            <a:r>
              <a:rPr lang="pt-BR" dirty="0"/>
              <a:t>Comando “</a:t>
            </a:r>
            <a:r>
              <a:rPr lang="pt-BR" dirty="0" err="1">
                <a:solidFill>
                  <a:srgbClr val="0070C0"/>
                </a:solidFill>
              </a:rPr>
              <a:t>mkfs</a:t>
            </a:r>
            <a:r>
              <a:rPr lang="pt-BR" dirty="0">
                <a:solidFill>
                  <a:srgbClr val="0070C0"/>
                </a:solidFill>
              </a:rPr>
              <a:t>  -t  </a:t>
            </a:r>
            <a:r>
              <a:rPr lang="pt-BR" dirty="0" err="1">
                <a:solidFill>
                  <a:srgbClr val="0070C0"/>
                </a:solidFill>
              </a:rPr>
              <a:t>nfts</a:t>
            </a:r>
            <a:r>
              <a:rPr lang="pt-BR" dirty="0">
                <a:solidFill>
                  <a:srgbClr val="0070C0"/>
                </a:solidFill>
              </a:rPr>
              <a:t>  /</a:t>
            </a:r>
            <a:r>
              <a:rPr lang="pt-BR" dirty="0" err="1">
                <a:solidFill>
                  <a:srgbClr val="0070C0"/>
                </a:solidFill>
              </a:rPr>
              <a:t>dev</a:t>
            </a:r>
            <a:r>
              <a:rPr lang="pt-BR" dirty="0">
                <a:solidFill>
                  <a:srgbClr val="0070C0"/>
                </a:solidFill>
              </a:rPr>
              <a:t>/sdb1</a:t>
            </a:r>
            <a:r>
              <a:rPr lang="pt-BR" dirty="0"/>
              <a:t>”</a:t>
            </a:r>
          </a:p>
          <a:p>
            <a:pPr lvl="1"/>
            <a:r>
              <a:rPr lang="pt-BR" dirty="0"/>
              <a:t>Comando “</a:t>
            </a:r>
            <a:r>
              <a:rPr lang="pt-BR" dirty="0" err="1">
                <a:solidFill>
                  <a:srgbClr val="0070C0"/>
                </a:solidFill>
              </a:rPr>
              <a:t>mkfs.ntfs</a:t>
            </a:r>
            <a:r>
              <a:rPr lang="pt-BR" dirty="0">
                <a:solidFill>
                  <a:srgbClr val="0070C0"/>
                </a:solidFill>
              </a:rPr>
              <a:t>  /</a:t>
            </a:r>
            <a:r>
              <a:rPr lang="pt-BR" dirty="0" err="1">
                <a:solidFill>
                  <a:srgbClr val="0070C0"/>
                </a:solidFill>
              </a:rPr>
              <a:t>dev</a:t>
            </a:r>
            <a:r>
              <a:rPr lang="pt-BR" dirty="0">
                <a:solidFill>
                  <a:srgbClr val="0070C0"/>
                </a:solidFill>
              </a:rPr>
              <a:t>/sdb1</a:t>
            </a:r>
            <a:r>
              <a:rPr lang="pt-BR" dirty="0"/>
              <a:t>”</a:t>
            </a:r>
          </a:p>
          <a:p>
            <a:pPr lvl="2"/>
            <a:r>
              <a:rPr lang="pt-BR" dirty="0"/>
              <a:t>OBS.: Ambos os comandos acima estão formatando a primeira partição do disco SCSI/SATA conectado na segunda interface SCSI/SATA, além de definir o “</a:t>
            </a:r>
            <a:r>
              <a:rPr lang="pt-BR" dirty="0" err="1"/>
              <a:t>ntfs</a:t>
            </a:r>
            <a:r>
              <a:rPr lang="pt-BR" dirty="0"/>
              <a:t>” como sistema de arquivos.</a:t>
            </a:r>
          </a:p>
          <a:p>
            <a:endParaRPr lang="pt-BR" dirty="0"/>
          </a:p>
          <a:p>
            <a:endParaRPr lang="pt-BR" dirty="0"/>
          </a:p>
        </p:txBody>
      </p:sp>
    </p:spTree>
    <p:extLst>
      <p:ext uri="{BB962C8B-B14F-4D97-AF65-F5344CB8AC3E}">
        <p14:creationId xmlns:p14="http://schemas.microsoft.com/office/powerpoint/2010/main" val="379817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0396F-1517-C9C7-0685-6F2FBDF5A0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52F35C-E9BA-DA00-A9AA-1340F92D9640}"/>
              </a:ext>
            </a:extLst>
          </p:cNvPr>
          <p:cNvSpPr>
            <a:spLocks noGrp="1"/>
          </p:cNvSpPr>
          <p:nvPr>
            <p:ph type="title"/>
          </p:nvPr>
        </p:nvSpPr>
        <p:spPr/>
        <p:txBody>
          <a:bodyPr>
            <a:normAutofit/>
          </a:bodyPr>
          <a:lstStyle/>
          <a:p>
            <a:r>
              <a:rPr lang="pt-BR" dirty="0"/>
              <a:t>Conceitos sobre Sistemas de Arquivos</a:t>
            </a:r>
            <a:br>
              <a:rPr lang="pt-BR" dirty="0"/>
            </a:br>
            <a:r>
              <a:rPr lang="pt-BR" dirty="0"/>
              <a:t>Parte 2</a:t>
            </a:r>
          </a:p>
        </p:txBody>
      </p:sp>
      <p:sp>
        <p:nvSpPr>
          <p:cNvPr id="5" name="Text Placeholder 4">
            <a:extLst>
              <a:ext uri="{FF2B5EF4-FFF2-40B4-BE49-F238E27FC236}">
                <a16:creationId xmlns:a16="http://schemas.microsoft.com/office/drawing/2014/main" id="{CB73832F-DFBA-ACEA-9448-60B085265211}"/>
              </a:ext>
            </a:extLst>
          </p:cNvPr>
          <p:cNvSpPr>
            <a:spLocks noGrp="1"/>
          </p:cNvSpPr>
          <p:nvPr>
            <p:ph type="body" idx="1"/>
          </p:nvPr>
        </p:nvSpPr>
        <p:spPr/>
        <p:txBody>
          <a:bodyPr/>
          <a:lstStyle/>
          <a:p>
            <a:r>
              <a:rPr lang="pt-BR" dirty="0"/>
              <a:t>Tópico: Sistemas de Arquivos e Armazenamento</a:t>
            </a:r>
          </a:p>
        </p:txBody>
      </p:sp>
    </p:spTree>
    <p:extLst>
      <p:ext uri="{BB962C8B-B14F-4D97-AF65-F5344CB8AC3E}">
        <p14:creationId xmlns:p14="http://schemas.microsoft.com/office/powerpoint/2010/main" val="145258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5BD2-51F6-BDA5-1BAA-64D77E083921}"/>
              </a:ext>
            </a:extLst>
          </p:cNvPr>
          <p:cNvSpPr>
            <a:spLocks noGrp="1"/>
          </p:cNvSpPr>
          <p:nvPr>
            <p:ph type="title"/>
          </p:nvPr>
        </p:nvSpPr>
        <p:spPr/>
        <p:txBody>
          <a:bodyPr/>
          <a:lstStyle/>
          <a:p>
            <a:r>
              <a:rPr lang="pt-BR" sz="3200" dirty="0"/>
              <a:t>Conceito de “Ponto de Montagem”</a:t>
            </a:r>
            <a:endParaRPr lang="pt-BR" dirty="0"/>
          </a:p>
        </p:txBody>
      </p:sp>
      <p:sp>
        <p:nvSpPr>
          <p:cNvPr id="3" name="Content Placeholder 2">
            <a:extLst>
              <a:ext uri="{FF2B5EF4-FFF2-40B4-BE49-F238E27FC236}">
                <a16:creationId xmlns:a16="http://schemas.microsoft.com/office/drawing/2014/main" id="{A7E35103-1CB5-1743-1D0F-E4AE244888AA}"/>
              </a:ext>
            </a:extLst>
          </p:cNvPr>
          <p:cNvSpPr>
            <a:spLocks noGrp="1"/>
          </p:cNvSpPr>
          <p:nvPr>
            <p:ph sz="quarter" idx="1"/>
          </p:nvPr>
        </p:nvSpPr>
        <p:spPr/>
        <p:txBody>
          <a:bodyPr>
            <a:normAutofit/>
          </a:bodyPr>
          <a:lstStyle/>
          <a:p>
            <a:r>
              <a:rPr lang="pt-BR" sz="2000" dirty="0"/>
              <a:t>Na plataforma Microsoft, uma nova partição pode ser disponibilizada e acessada através de “</a:t>
            </a:r>
            <a:r>
              <a:rPr lang="pt-BR" sz="2000" dirty="0">
                <a:solidFill>
                  <a:srgbClr val="00B050"/>
                </a:solidFill>
              </a:rPr>
              <a:t>unidades</a:t>
            </a:r>
            <a:r>
              <a:rPr lang="pt-BR" sz="2000" dirty="0"/>
              <a:t>” como “</a:t>
            </a:r>
            <a:r>
              <a:rPr lang="pt-BR" sz="2000" dirty="0">
                <a:solidFill>
                  <a:srgbClr val="00B050"/>
                </a:solidFill>
              </a:rPr>
              <a:t>C:</a:t>
            </a:r>
            <a:r>
              <a:rPr lang="pt-BR" sz="2000" dirty="0"/>
              <a:t>”, “</a:t>
            </a:r>
            <a:r>
              <a:rPr lang="pt-BR" sz="2000" dirty="0">
                <a:solidFill>
                  <a:srgbClr val="00B050"/>
                </a:solidFill>
              </a:rPr>
              <a:t>D:</a:t>
            </a:r>
            <a:r>
              <a:rPr lang="pt-BR" sz="2000" dirty="0"/>
              <a:t>”, e assim por diante;</a:t>
            </a:r>
          </a:p>
          <a:p>
            <a:r>
              <a:rPr lang="pt-BR" sz="2000" dirty="0"/>
              <a:t>Esta “</a:t>
            </a:r>
            <a:r>
              <a:rPr lang="pt-BR" sz="2000" dirty="0">
                <a:solidFill>
                  <a:srgbClr val="00B050"/>
                </a:solidFill>
              </a:rPr>
              <a:t>unidade</a:t>
            </a:r>
            <a:r>
              <a:rPr lang="pt-BR" sz="2000" dirty="0"/>
              <a:t>” representada por uma letra nada mais é do que o “</a:t>
            </a:r>
            <a:r>
              <a:rPr lang="pt-BR" sz="2000" dirty="0">
                <a:solidFill>
                  <a:srgbClr val="0070C0"/>
                </a:solidFill>
              </a:rPr>
              <a:t>ponto de montagem</a:t>
            </a:r>
            <a:r>
              <a:rPr lang="pt-BR" sz="2000" dirty="0"/>
              <a:t>” que possibilita o acesso a partição do dispositivo.</a:t>
            </a:r>
          </a:p>
          <a:p>
            <a:r>
              <a:rPr lang="pt-BR" sz="2000" dirty="0"/>
              <a:t>No GNU/Linux não temos “</a:t>
            </a:r>
            <a:r>
              <a:rPr lang="pt-BR" sz="2000" dirty="0">
                <a:solidFill>
                  <a:srgbClr val="00B050"/>
                </a:solidFill>
              </a:rPr>
              <a:t>unidades</a:t>
            </a:r>
            <a:r>
              <a:rPr lang="pt-BR" sz="2000" dirty="0"/>
              <a:t>” disponíveis para serem utilizadas como “</a:t>
            </a:r>
            <a:r>
              <a:rPr lang="pt-BR" sz="2000" dirty="0">
                <a:solidFill>
                  <a:srgbClr val="0070C0"/>
                </a:solidFill>
              </a:rPr>
              <a:t>ponto de montagem</a:t>
            </a:r>
            <a:r>
              <a:rPr lang="pt-BR" sz="2000" dirty="0"/>
              <a:t>”, portanto, como acessar os dispositivos?</a:t>
            </a:r>
          </a:p>
          <a:p>
            <a:r>
              <a:rPr lang="pt-BR" sz="2000" dirty="0"/>
              <a:t>Simples, qualquer local (</a:t>
            </a:r>
            <a:r>
              <a:rPr lang="pt-BR" sz="2000" dirty="0">
                <a:solidFill>
                  <a:srgbClr val="FF0000"/>
                </a:solidFill>
              </a:rPr>
              <a:t>diretório</a:t>
            </a:r>
            <a:r>
              <a:rPr lang="pt-BR" sz="2000" dirty="0"/>
              <a:t>) do sistema pode ser utilizado como um “</a:t>
            </a:r>
            <a:r>
              <a:rPr lang="pt-BR" sz="2000" dirty="0">
                <a:solidFill>
                  <a:srgbClr val="0070C0"/>
                </a:solidFill>
              </a:rPr>
              <a:t>ponto de montagem</a:t>
            </a:r>
            <a:r>
              <a:rPr lang="pt-BR" sz="2000" dirty="0"/>
              <a:t>”, proporcionando alta escalabilidade.</a:t>
            </a:r>
          </a:p>
          <a:p>
            <a:pPr lvl="1"/>
            <a:r>
              <a:rPr lang="pt-BR" sz="1800" dirty="0"/>
              <a:t>Podemos ter em um HD o sistema operacional, diretório raiz e subdiretórios.</a:t>
            </a:r>
          </a:p>
          <a:p>
            <a:pPr lvl="1"/>
            <a:r>
              <a:rPr lang="pt-BR" sz="1800" dirty="0"/>
              <a:t>Outro HD (ou partição) apenas para os arquivos dos usuários </a:t>
            </a:r>
            <a:r>
              <a:rPr lang="pt-BR" sz="1800" dirty="0">
                <a:sym typeface="Wingdings" panose="05000000000000000000" pitchFamily="2" charset="2"/>
              </a:rPr>
              <a:t></a:t>
            </a:r>
            <a:r>
              <a:rPr lang="pt-BR" sz="1800" dirty="0"/>
              <a:t> “/home”.</a:t>
            </a:r>
          </a:p>
          <a:p>
            <a:pPr lvl="1"/>
            <a:r>
              <a:rPr lang="pt-BR" sz="1800" dirty="0"/>
              <a:t>Outro HD (ou partição) apenas para os Logs de sistema, caso seja um servidor WEB, ou Proxy, que gera muitos Logs </a:t>
            </a:r>
            <a:r>
              <a:rPr lang="pt-BR" sz="1800" dirty="0">
                <a:sym typeface="Wingdings" panose="05000000000000000000" pitchFamily="2" charset="2"/>
              </a:rPr>
              <a:t></a:t>
            </a:r>
            <a:r>
              <a:rPr lang="pt-BR" sz="1800" dirty="0"/>
              <a:t> “/var”.</a:t>
            </a:r>
          </a:p>
          <a:p>
            <a:pPr lvl="1"/>
            <a:r>
              <a:rPr lang="pt-BR" sz="1800" dirty="0"/>
              <a:t>Outro HD (ou partição) apenas para o </a:t>
            </a:r>
            <a:r>
              <a:rPr lang="pt-BR" sz="1800" dirty="0">
                <a:solidFill>
                  <a:srgbClr val="FF0000"/>
                </a:solidFill>
              </a:rPr>
              <a:t>banco de dados </a:t>
            </a:r>
            <a:r>
              <a:rPr lang="pt-BR" sz="1800" dirty="0"/>
              <a:t>do ERP da empresa.</a:t>
            </a:r>
          </a:p>
          <a:p>
            <a:endParaRPr lang="pt-BR" sz="2000" dirty="0"/>
          </a:p>
        </p:txBody>
      </p:sp>
    </p:spTree>
    <p:extLst>
      <p:ext uri="{BB962C8B-B14F-4D97-AF65-F5344CB8AC3E}">
        <p14:creationId xmlns:p14="http://schemas.microsoft.com/office/powerpoint/2010/main" val="139768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4634-2FC2-0FBA-F21F-DDF2B739EE0E}"/>
              </a:ext>
            </a:extLst>
          </p:cNvPr>
          <p:cNvSpPr>
            <a:spLocks noGrp="1"/>
          </p:cNvSpPr>
          <p:nvPr>
            <p:ph type="title"/>
          </p:nvPr>
        </p:nvSpPr>
        <p:spPr/>
        <p:txBody>
          <a:bodyPr/>
          <a:lstStyle/>
          <a:p>
            <a:r>
              <a:rPr lang="pt-BR" sz="3200" dirty="0"/>
              <a:t>Conceito de “Ponto de Montagem”</a:t>
            </a:r>
            <a:endParaRPr lang="pt-BR" dirty="0"/>
          </a:p>
        </p:txBody>
      </p:sp>
      <p:sp>
        <p:nvSpPr>
          <p:cNvPr id="3" name="Content Placeholder 2">
            <a:extLst>
              <a:ext uri="{FF2B5EF4-FFF2-40B4-BE49-F238E27FC236}">
                <a16:creationId xmlns:a16="http://schemas.microsoft.com/office/drawing/2014/main" id="{582F7ADD-4E9A-B0B2-DEF1-0621CD462FE0}"/>
              </a:ext>
            </a:extLst>
          </p:cNvPr>
          <p:cNvSpPr>
            <a:spLocks noGrp="1"/>
          </p:cNvSpPr>
          <p:nvPr>
            <p:ph sz="quarter" idx="1"/>
          </p:nvPr>
        </p:nvSpPr>
        <p:spPr/>
        <p:txBody>
          <a:bodyPr>
            <a:normAutofit/>
          </a:bodyPr>
          <a:lstStyle/>
          <a:p>
            <a:r>
              <a:rPr lang="pt-BR" sz="2000" dirty="0"/>
              <a:t>Desta forma, podemos separar a partição do sistema de outras partições (ou disco) que contém dados em constante crescimento, evitando instabilidades, queda de desempenho (pela grande demanda de I/O ao mesmo disco), ou até mesmo o travamento do sistema por falta de espaço em disco (ou melhor, na partição raiz).</a:t>
            </a:r>
          </a:p>
          <a:p>
            <a:pPr lvl="2"/>
            <a:endParaRPr lang="pt-BR" sz="1600" dirty="0"/>
          </a:p>
          <a:p>
            <a:r>
              <a:rPr lang="pt-BR" sz="2000" dirty="0"/>
              <a:t>Portanto, um “</a:t>
            </a:r>
            <a:r>
              <a:rPr lang="pt-BR" sz="2000" dirty="0">
                <a:solidFill>
                  <a:srgbClr val="0070C0"/>
                </a:solidFill>
              </a:rPr>
              <a:t>ponto de montagem</a:t>
            </a:r>
            <a:r>
              <a:rPr lang="pt-BR" sz="2000" dirty="0"/>
              <a:t>”, nada mais é do que: “</a:t>
            </a:r>
            <a:r>
              <a:rPr lang="pt-BR" sz="2000" i="1" dirty="0">
                <a:solidFill>
                  <a:srgbClr val="7030A0"/>
                </a:solidFill>
              </a:rPr>
              <a:t>Diretório de onde a unidade de disco/partição será acessado. O diretório deve estar vazio para montagem de um sistema de arquivo. Normalmente é usado o diretório “/</a:t>
            </a:r>
            <a:r>
              <a:rPr lang="pt-BR" sz="2000" i="1" dirty="0" err="1">
                <a:solidFill>
                  <a:srgbClr val="7030A0"/>
                </a:solidFill>
              </a:rPr>
              <a:t>mnt</a:t>
            </a:r>
            <a:r>
              <a:rPr lang="pt-BR" sz="2000" i="1" dirty="0">
                <a:solidFill>
                  <a:srgbClr val="7030A0"/>
                </a:solidFill>
              </a:rPr>
              <a:t>” para armazenamento de pontos de montagem temporários.</a:t>
            </a:r>
            <a:r>
              <a:rPr lang="pt-BR" sz="2000" dirty="0"/>
              <a:t>” </a:t>
            </a:r>
            <a:r>
              <a:rPr lang="pt-BR" sz="2000" dirty="0">
                <a:sym typeface="Wingdings" panose="05000000000000000000" pitchFamily="2" charset="2"/>
              </a:rPr>
              <a:t> </a:t>
            </a:r>
            <a:r>
              <a:rPr lang="pt-BR" sz="2000" dirty="0"/>
              <a:t>(SILVA, Glaydson </a:t>
            </a:r>
            <a:r>
              <a:rPr lang="pt-BR" sz="2000" dirty="0" err="1"/>
              <a:t>Mazioli</a:t>
            </a:r>
            <a:r>
              <a:rPr lang="pt-BR" sz="2000" dirty="0"/>
              <a:t> – Guia Foca v2 – p. 86);</a:t>
            </a:r>
          </a:p>
          <a:p>
            <a:pPr lvl="2"/>
            <a:endParaRPr lang="pt-BR" sz="1600" dirty="0"/>
          </a:p>
          <a:p>
            <a:r>
              <a:rPr lang="pt-BR" sz="2000" dirty="0"/>
              <a:t>OBS.: Este processo também pode ser feito no </a:t>
            </a:r>
            <a:r>
              <a:rPr lang="pt-BR" sz="2000" dirty="0">
                <a:solidFill>
                  <a:srgbClr val="0070C0"/>
                </a:solidFill>
              </a:rPr>
              <a:t>Windows</a:t>
            </a:r>
            <a:r>
              <a:rPr lang="pt-BR" sz="2000" dirty="0"/>
              <a:t>... Como assim?</a:t>
            </a:r>
          </a:p>
          <a:p>
            <a:pPr lvl="1"/>
            <a:r>
              <a:rPr lang="pt-BR" sz="1800" b="1" i="1" dirty="0">
                <a:solidFill>
                  <a:srgbClr val="0070C0"/>
                </a:solidFill>
              </a:rPr>
              <a:t>Vamos ver na prática!?</a:t>
            </a:r>
          </a:p>
          <a:p>
            <a:endParaRPr lang="pt-BR" sz="2000" dirty="0"/>
          </a:p>
          <a:p>
            <a:endParaRPr lang="pt-BR" sz="2000" dirty="0"/>
          </a:p>
        </p:txBody>
      </p:sp>
    </p:spTree>
    <p:extLst>
      <p:ext uri="{BB962C8B-B14F-4D97-AF65-F5344CB8AC3E}">
        <p14:creationId xmlns:p14="http://schemas.microsoft.com/office/powerpoint/2010/main" val="18516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511E0-F97A-38E1-E0A2-6B72E29975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812190-8585-224F-E8FF-C2B68F513E47}"/>
              </a:ext>
            </a:extLst>
          </p:cNvPr>
          <p:cNvSpPr>
            <a:spLocks noGrp="1"/>
          </p:cNvSpPr>
          <p:nvPr>
            <p:ph type="title"/>
          </p:nvPr>
        </p:nvSpPr>
        <p:spPr/>
        <p:txBody>
          <a:bodyPr>
            <a:normAutofit fontScale="90000"/>
          </a:bodyPr>
          <a:lstStyle/>
          <a:p>
            <a:r>
              <a:rPr lang="pt-BR" dirty="0"/>
              <a:t>Comandos – Parte 2</a:t>
            </a:r>
            <a:br>
              <a:rPr lang="pt-BR" dirty="0"/>
            </a:br>
            <a:r>
              <a:rPr lang="pt-BR" dirty="0"/>
              <a:t>Gerenciamento de Disco e Sistemas de Arq.</a:t>
            </a:r>
          </a:p>
        </p:txBody>
      </p:sp>
      <p:sp>
        <p:nvSpPr>
          <p:cNvPr id="5" name="Text Placeholder 4">
            <a:extLst>
              <a:ext uri="{FF2B5EF4-FFF2-40B4-BE49-F238E27FC236}">
                <a16:creationId xmlns:a16="http://schemas.microsoft.com/office/drawing/2014/main" id="{D3594DD8-94AD-AC18-CCA3-0EFB396AD196}"/>
              </a:ext>
            </a:extLst>
          </p:cNvPr>
          <p:cNvSpPr>
            <a:spLocks noGrp="1"/>
          </p:cNvSpPr>
          <p:nvPr>
            <p:ph type="body" idx="1"/>
          </p:nvPr>
        </p:nvSpPr>
        <p:spPr/>
        <p:txBody>
          <a:bodyPr/>
          <a:lstStyle/>
          <a:p>
            <a:r>
              <a:rPr lang="pt-BR" dirty="0"/>
              <a:t>Tópico: Sistemas de Arquivos e Armazenamento</a:t>
            </a:r>
          </a:p>
        </p:txBody>
      </p:sp>
    </p:spTree>
    <p:extLst>
      <p:ext uri="{BB962C8B-B14F-4D97-AF65-F5344CB8AC3E}">
        <p14:creationId xmlns:p14="http://schemas.microsoft.com/office/powerpoint/2010/main" val="427131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E485-FD3D-B0DE-D004-CC19E4E98279}"/>
              </a:ext>
            </a:extLst>
          </p:cNvPr>
          <p:cNvSpPr>
            <a:spLocks noGrp="1"/>
          </p:cNvSpPr>
          <p:nvPr>
            <p:ph type="title"/>
          </p:nvPr>
        </p:nvSpPr>
        <p:spPr/>
        <p:txBody>
          <a:bodyPr/>
          <a:lstStyle/>
          <a:p>
            <a:r>
              <a:rPr lang="pt-BR" sz="3200" dirty="0"/>
              <a:t>Comandos “</a:t>
            </a:r>
            <a:r>
              <a:rPr lang="pt-BR" sz="3200" dirty="0" err="1"/>
              <a:t>mount</a:t>
            </a:r>
            <a:r>
              <a:rPr lang="pt-BR" sz="3200" dirty="0"/>
              <a:t>” e “</a:t>
            </a:r>
            <a:r>
              <a:rPr lang="pt-BR" sz="3200" dirty="0" err="1"/>
              <a:t>umount</a:t>
            </a:r>
            <a:r>
              <a:rPr lang="pt-BR" sz="3200" dirty="0"/>
              <a:t>”</a:t>
            </a:r>
            <a:endParaRPr lang="pt-BR" dirty="0"/>
          </a:p>
        </p:txBody>
      </p:sp>
      <p:sp>
        <p:nvSpPr>
          <p:cNvPr id="3" name="Content Placeholder 2">
            <a:extLst>
              <a:ext uri="{FF2B5EF4-FFF2-40B4-BE49-F238E27FC236}">
                <a16:creationId xmlns:a16="http://schemas.microsoft.com/office/drawing/2014/main" id="{2CBBF05A-8613-96D7-8AB8-EEAC7E7754E1}"/>
              </a:ext>
            </a:extLst>
          </p:cNvPr>
          <p:cNvSpPr>
            <a:spLocks noGrp="1"/>
          </p:cNvSpPr>
          <p:nvPr>
            <p:ph sz="quarter" idx="1"/>
          </p:nvPr>
        </p:nvSpPr>
        <p:spPr/>
        <p:txBody>
          <a:bodyPr>
            <a:normAutofit/>
          </a:bodyPr>
          <a:lstStyle/>
          <a:p>
            <a:r>
              <a:rPr lang="pt-BR" sz="2000" dirty="0" err="1"/>
              <a:t>mount</a:t>
            </a:r>
            <a:r>
              <a:rPr lang="pt-BR" sz="2000" dirty="0"/>
              <a:t> </a:t>
            </a:r>
            <a:r>
              <a:rPr lang="pt-BR" sz="2000" dirty="0">
                <a:sym typeface="Wingdings" panose="05000000000000000000" pitchFamily="2" charset="2"/>
              </a:rPr>
              <a:t></a:t>
            </a:r>
            <a:r>
              <a:rPr lang="pt-BR" sz="2000" dirty="0"/>
              <a:t> Monta um sistema de arquivos, tornando-o disponível para operações de I/O (entrada e saída / leitura e escrita).</a:t>
            </a:r>
          </a:p>
          <a:p>
            <a:pPr lvl="1"/>
            <a:r>
              <a:rPr lang="pt-BR" sz="1800" dirty="0"/>
              <a:t>Ex.: </a:t>
            </a:r>
            <a:r>
              <a:rPr lang="pt-BR" sz="1800" dirty="0" err="1">
                <a:solidFill>
                  <a:srgbClr val="0070C0"/>
                </a:solidFill>
              </a:rPr>
              <a:t>mount</a:t>
            </a:r>
            <a:r>
              <a:rPr lang="pt-BR" sz="1800" dirty="0">
                <a:solidFill>
                  <a:srgbClr val="0070C0"/>
                </a:solidFill>
              </a:rPr>
              <a:t>  -t  [</a:t>
            </a:r>
            <a:r>
              <a:rPr lang="pt-BR" sz="1800" dirty="0" err="1">
                <a:solidFill>
                  <a:srgbClr val="0070C0"/>
                </a:solidFill>
              </a:rPr>
              <a:t>file_system</a:t>
            </a:r>
            <a:r>
              <a:rPr lang="pt-BR" sz="1800" dirty="0">
                <a:solidFill>
                  <a:srgbClr val="0070C0"/>
                </a:solidFill>
              </a:rPr>
              <a:t>]  [/caminho/dispositivo]  [ponto/montagem]</a:t>
            </a:r>
          </a:p>
          <a:p>
            <a:pPr lvl="1"/>
            <a:endParaRPr lang="pt-BR" sz="1800" dirty="0">
              <a:solidFill>
                <a:srgbClr val="0070C0"/>
              </a:solidFill>
            </a:endParaRPr>
          </a:p>
          <a:p>
            <a:pPr lvl="1"/>
            <a:r>
              <a:rPr lang="pt-BR" sz="1800" dirty="0"/>
              <a:t>OBS.: O comando acima montou um sistema de arquivos “ext3”;</a:t>
            </a:r>
          </a:p>
          <a:p>
            <a:pPr lvl="1"/>
            <a:r>
              <a:rPr lang="pt-BR" sz="1800" dirty="0"/>
              <a:t>OBS.2: Sempre deve ser utilizado um diretório vazio para montagem;</a:t>
            </a:r>
          </a:p>
          <a:p>
            <a:pPr lvl="1"/>
            <a:endParaRPr lang="pt-BR" sz="1800" dirty="0"/>
          </a:p>
          <a:p>
            <a:r>
              <a:rPr lang="pt-BR" sz="2000" dirty="0" err="1"/>
              <a:t>umount</a:t>
            </a:r>
            <a:r>
              <a:rPr lang="pt-BR" sz="2000" dirty="0"/>
              <a:t> </a:t>
            </a:r>
            <a:r>
              <a:rPr lang="pt-BR" sz="2000" dirty="0">
                <a:sym typeface="Wingdings" panose="05000000000000000000" pitchFamily="2" charset="2"/>
              </a:rPr>
              <a:t></a:t>
            </a:r>
            <a:r>
              <a:rPr lang="pt-BR" sz="2000" dirty="0"/>
              <a:t> Desmonta um sistema de arquivos.</a:t>
            </a:r>
          </a:p>
          <a:p>
            <a:pPr lvl="1"/>
            <a:r>
              <a:rPr lang="pt-BR" sz="1800" dirty="0"/>
              <a:t>Ex.: </a:t>
            </a:r>
            <a:r>
              <a:rPr lang="pt-BR" sz="1800" dirty="0" err="1">
                <a:solidFill>
                  <a:srgbClr val="0070C0"/>
                </a:solidFill>
              </a:rPr>
              <a:t>umount</a:t>
            </a:r>
            <a:r>
              <a:rPr lang="pt-BR" sz="1800" dirty="0">
                <a:solidFill>
                  <a:srgbClr val="0070C0"/>
                </a:solidFill>
              </a:rPr>
              <a:t>  &lt;opções&gt;  [“dispositivo” ou “</a:t>
            </a:r>
            <a:r>
              <a:rPr lang="pt-BR" sz="1800" dirty="0" err="1">
                <a:solidFill>
                  <a:srgbClr val="0070C0"/>
                </a:solidFill>
              </a:rPr>
              <a:t>caminho_ponto_de_montagem</a:t>
            </a:r>
            <a:r>
              <a:rPr lang="pt-BR" sz="1800" dirty="0">
                <a:solidFill>
                  <a:srgbClr val="0070C0"/>
                </a:solidFill>
              </a:rPr>
              <a:t>”]</a:t>
            </a:r>
          </a:p>
          <a:p>
            <a:pPr lvl="1"/>
            <a:endParaRPr lang="pt-BR" sz="1800" dirty="0"/>
          </a:p>
          <a:p>
            <a:pPr lvl="1"/>
            <a:r>
              <a:rPr lang="pt-BR" sz="1800" dirty="0"/>
              <a:t>OBS.: É importante executar o “</a:t>
            </a:r>
            <a:r>
              <a:rPr lang="pt-BR" sz="1800" dirty="0" err="1">
                <a:solidFill>
                  <a:srgbClr val="0070C0"/>
                </a:solidFill>
              </a:rPr>
              <a:t>umount</a:t>
            </a:r>
            <a:r>
              <a:rPr lang="pt-BR" sz="1800" dirty="0"/>
              <a:t>” para remover um dispositivo como </a:t>
            </a:r>
            <a:r>
              <a:rPr lang="pt-BR" sz="1800" dirty="0" err="1">
                <a:solidFill>
                  <a:srgbClr val="7030A0"/>
                </a:solidFill>
              </a:rPr>
              <a:t>pendrive</a:t>
            </a:r>
            <a:r>
              <a:rPr lang="pt-BR" sz="1800" dirty="0"/>
              <a:t> ou </a:t>
            </a:r>
            <a:r>
              <a:rPr lang="pt-BR" sz="1800" dirty="0">
                <a:solidFill>
                  <a:srgbClr val="7030A0"/>
                </a:solidFill>
              </a:rPr>
              <a:t>CD-ROM</a:t>
            </a:r>
            <a:r>
              <a:rPr lang="pt-BR" sz="1800" dirty="0"/>
              <a:t>, para evitar que os dados fiquem corrompidos (no caso do </a:t>
            </a:r>
            <a:r>
              <a:rPr lang="pt-BR" sz="1800" dirty="0" err="1">
                <a:solidFill>
                  <a:srgbClr val="7030A0"/>
                </a:solidFill>
              </a:rPr>
              <a:t>pendrive</a:t>
            </a:r>
            <a:r>
              <a:rPr lang="pt-BR" sz="1800" dirty="0"/>
              <a:t>) ou para possibilitar a abertura do drive (no caso do </a:t>
            </a:r>
            <a:r>
              <a:rPr lang="pt-BR" sz="1800" dirty="0">
                <a:solidFill>
                  <a:srgbClr val="7030A0"/>
                </a:solidFill>
              </a:rPr>
              <a:t>CD-ROM</a:t>
            </a:r>
            <a:r>
              <a:rPr lang="pt-BR" sz="1800" dirty="0"/>
              <a:t>).</a:t>
            </a:r>
          </a:p>
          <a:p>
            <a:endParaRPr lang="pt-BR" sz="2300" dirty="0"/>
          </a:p>
        </p:txBody>
      </p:sp>
    </p:spTree>
    <p:extLst>
      <p:ext uri="{BB962C8B-B14F-4D97-AF65-F5344CB8AC3E}">
        <p14:creationId xmlns:p14="http://schemas.microsoft.com/office/powerpoint/2010/main" val="357790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EFFF-64F4-18F8-7BBB-16DD1142FED4}"/>
              </a:ext>
            </a:extLst>
          </p:cNvPr>
          <p:cNvSpPr>
            <a:spLocks noGrp="1"/>
          </p:cNvSpPr>
          <p:nvPr>
            <p:ph type="title"/>
          </p:nvPr>
        </p:nvSpPr>
        <p:spPr/>
        <p:txBody>
          <a:bodyPr/>
          <a:lstStyle/>
          <a:p>
            <a:r>
              <a:rPr lang="pt-BR" sz="3200" dirty="0"/>
              <a:t>Comandos “</a:t>
            </a:r>
            <a:r>
              <a:rPr lang="pt-BR" sz="3200" dirty="0" err="1"/>
              <a:t>mount</a:t>
            </a:r>
            <a:r>
              <a:rPr lang="pt-BR" sz="3200" dirty="0"/>
              <a:t>” e “</a:t>
            </a:r>
            <a:r>
              <a:rPr lang="pt-BR" sz="3200" dirty="0" err="1"/>
              <a:t>umount</a:t>
            </a:r>
            <a:r>
              <a:rPr lang="pt-BR" sz="3200" dirty="0"/>
              <a:t>”</a:t>
            </a:r>
            <a:endParaRPr lang="pt-BR" dirty="0"/>
          </a:p>
        </p:txBody>
      </p:sp>
      <p:sp>
        <p:nvSpPr>
          <p:cNvPr id="3" name="Content Placeholder 2">
            <a:extLst>
              <a:ext uri="{FF2B5EF4-FFF2-40B4-BE49-F238E27FC236}">
                <a16:creationId xmlns:a16="http://schemas.microsoft.com/office/drawing/2014/main" id="{BE14DB58-A417-FDE0-4F8E-39EDFDEFD4A0}"/>
              </a:ext>
            </a:extLst>
          </p:cNvPr>
          <p:cNvSpPr>
            <a:spLocks noGrp="1"/>
          </p:cNvSpPr>
          <p:nvPr>
            <p:ph sz="quarter" idx="1"/>
          </p:nvPr>
        </p:nvSpPr>
        <p:spPr/>
        <p:txBody>
          <a:bodyPr/>
          <a:lstStyle/>
          <a:p>
            <a:r>
              <a:rPr lang="pt-BR" dirty="0"/>
              <a:t>Para montar uma mídia de CD-ROM ou DVD-ROM, devemos utilizar o sistema de arquivos “</a:t>
            </a:r>
            <a:r>
              <a:rPr lang="pt-BR" dirty="0">
                <a:solidFill>
                  <a:srgbClr val="FF0000"/>
                </a:solidFill>
              </a:rPr>
              <a:t>iso9660</a:t>
            </a:r>
            <a:r>
              <a:rPr lang="pt-BR" dirty="0"/>
              <a:t>”;</a:t>
            </a:r>
          </a:p>
          <a:p>
            <a:endParaRPr lang="pt-BR" dirty="0"/>
          </a:p>
          <a:p>
            <a:pPr lvl="1"/>
            <a:endParaRPr lang="pt-BR" dirty="0"/>
          </a:p>
          <a:p>
            <a:r>
              <a:rPr lang="pt-BR" dirty="0"/>
              <a:t>Podemos visualizar os dispositivos montados e local do ponto de montagem através do comando “</a:t>
            </a:r>
            <a:r>
              <a:rPr lang="pt-BR" dirty="0" err="1">
                <a:solidFill>
                  <a:srgbClr val="0070C0"/>
                </a:solidFill>
              </a:rPr>
              <a:t>mount</a:t>
            </a:r>
            <a:r>
              <a:rPr lang="pt-BR" dirty="0">
                <a:solidFill>
                  <a:srgbClr val="0070C0"/>
                </a:solidFill>
              </a:rPr>
              <a:t>  -l</a:t>
            </a:r>
            <a:r>
              <a:rPr lang="pt-BR" dirty="0"/>
              <a:t>”:</a:t>
            </a:r>
          </a:p>
          <a:p>
            <a:endParaRPr lang="pt-BR" dirty="0"/>
          </a:p>
          <a:p>
            <a:endParaRPr lang="pt-BR" dirty="0"/>
          </a:p>
        </p:txBody>
      </p:sp>
      <p:pic>
        <p:nvPicPr>
          <p:cNvPr id="4" name="Google Shape;308;p47">
            <a:extLst>
              <a:ext uri="{FF2B5EF4-FFF2-40B4-BE49-F238E27FC236}">
                <a16:creationId xmlns:a16="http://schemas.microsoft.com/office/drawing/2014/main" id="{FC27EC91-0F4F-0ED8-D544-8811B6908D79}"/>
              </a:ext>
            </a:extLst>
          </p:cNvPr>
          <p:cNvPicPr preferRelativeResize="0"/>
          <p:nvPr/>
        </p:nvPicPr>
        <p:blipFill rotWithShape="1">
          <a:blip r:embed="rId2">
            <a:alphaModFix/>
          </a:blip>
          <a:srcRect/>
          <a:stretch/>
        </p:blipFill>
        <p:spPr>
          <a:xfrm>
            <a:off x="443432" y="4030501"/>
            <a:ext cx="6720840" cy="2173605"/>
          </a:xfrm>
          <a:prstGeom prst="rect">
            <a:avLst/>
          </a:prstGeom>
          <a:noFill/>
          <a:ln w="88900" cap="sq" cmpd="thickThin">
            <a:solidFill>
              <a:srgbClr val="000000"/>
            </a:solidFill>
            <a:prstDash val="solid"/>
            <a:miter lim="800000"/>
            <a:headEnd type="none" w="sm" len="sm"/>
            <a:tailEnd type="none" w="sm" len="sm"/>
          </a:ln>
        </p:spPr>
      </p:pic>
      <p:pic>
        <p:nvPicPr>
          <p:cNvPr id="5" name="Google Shape;309;p47">
            <a:extLst>
              <a:ext uri="{FF2B5EF4-FFF2-40B4-BE49-F238E27FC236}">
                <a16:creationId xmlns:a16="http://schemas.microsoft.com/office/drawing/2014/main" id="{A360EABF-CFB7-B2A4-9ACA-3E9BCB9001E5}"/>
              </a:ext>
            </a:extLst>
          </p:cNvPr>
          <p:cNvPicPr preferRelativeResize="0"/>
          <p:nvPr/>
        </p:nvPicPr>
        <p:blipFill rotWithShape="1">
          <a:blip r:embed="rId3">
            <a:alphaModFix/>
          </a:blip>
          <a:srcRect/>
          <a:stretch/>
        </p:blipFill>
        <p:spPr>
          <a:xfrm>
            <a:off x="443432" y="2242195"/>
            <a:ext cx="8241030" cy="466725"/>
          </a:xfrm>
          <a:prstGeom prst="rect">
            <a:avLst/>
          </a:prstGeom>
          <a:noFill/>
          <a:ln w="88900" cap="sq" cmpd="thickThin">
            <a:solidFill>
              <a:srgbClr val="000000"/>
            </a:solidFill>
            <a:prstDash val="solid"/>
            <a:miter lim="800000"/>
            <a:headEnd type="none" w="sm" len="sm"/>
            <a:tailEnd type="none" w="sm" len="sm"/>
          </a:ln>
        </p:spPr>
      </p:pic>
    </p:spTree>
    <p:extLst>
      <p:ext uri="{BB962C8B-B14F-4D97-AF65-F5344CB8AC3E}">
        <p14:creationId xmlns:p14="http://schemas.microsoft.com/office/powerpoint/2010/main" val="1655557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F01E-7F37-2DE9-A8EE-F7133F6CEEFB}"/>
              </a:ext>
            </a:extLst>
          </p:cNvPr>
          <p:cNvSpPr>
            <a:spLocks noGrp="1"/>
          </p:cNvSpPr>
          <p:nvPr>
            <p:ph type="title"/>
          </p:nvPr>
        </p:nvSpPr>
        <p:spPr/>
        <p:txBody>
          <a:bodyPr/>
          <a:lstStyle/>
          <a:p>
            <a:r>
              <a:rPr lang="pt-BR" sz="3200" dirty="0" err="1"/>
              <a:t>Automount</a:t>
            </a:r>
            <a:r>
              <a:rPr lang="pt-BR" sz="3200" dirty="0"/>
              <a:t> – Arquivo “/</a:t>
            </a:r>
            <a:r>
              <a:rPr lang="pt-BR" sz="3200" dirty="0" err="1"/>
              <a:t>etc</a:t>
            </a:r>
            <a:r>
              <a:rPr lang="pt-BR" sz="3200" dirty="0"/>
              <a:t>/</a:t>
            </a:r>
            <a:r>
              <a:rPr lang="pt-BR" sz="3200" dirty="0" err="1"/>
              <a:t>fstab</a:t>
            </a:r>
            <a:r>
              <a:rPr lang="pt-BR" sz="3200" dirty="0"/>
              <a:t>”</a:t>
            </a:r>
            <a:endParaRPr lang="pt-BR" dirty="0"/>
          </a:p>
        </p:txBody>
      </p:sp>
      <p:sp>
        <p:nvSpPr>
          <p:cNvPr id="3" name="Content Placeholder 2">
            <a:extLst>
              <a:ext uri="{FF2B5EF4-FFF2-40B4-BE49-F238E27FC236}">
                <a16:creationId xmlns:a16="http://schemas.microsoft.com/office/drawing/2014/main" id="{83D647BE-AD70-3719-EA46-CE4BE7CA72C2}"/>
              </a:ext>
            </a:extLst>
          </p:cNvPr>
          <p:cNvSpPr>
            <a:spLocks noGrp="1"/>
          </p:cNvSpPr>
          <p:nvPr>
            <p:ph sz="quarter" idx="1"/>
          </p:nvPr>
        </p:nvSpPr>
        <p:spPr/>
        <p:txBody>
          <a:bodyPr>
            <a:normAutofit/>
          </a:bodyPr>
          <a:lstStyle/>
          <a:p>
            <a:r>
              <a:rPr lang="pt-BR" sz="2400" dirty="0"/>
              <a:t>O arquivo “</a:t>
            </a:r>
            <a:r>
              <a:rPr lang="pt-BR" sz="2400" dirty="0">
                <a:solidFill>
                  <a:srgbClr val="7030A0"/>
                </a:solidFill>
              </a:rPr>
              <a:t>/</a:t>
            </a:r>
            <a:r>
              <a:rPr lang="pt-BR" sz="2400" dirty="0" err="1">
                <a:solidFill>
                  <a:srgbClr val="7030A0"/>
                </a:solidFill>
              </a:rPr>
              <a:t>etc</a:t>
            </a:r>
            <a:r>
              <a:rPr lang="pt-BR" sz="2400" dirty="0">
                <a:solidFill>
                  <a:srgbClr val="7030A0"/>
                </a:solidFill>
              </a:rPr>
              <a:t>/</a:t>
            </a:r>
            <a:r>
              <a:rPr lang="pt-BR" sz="2400" dirty="0" err="1">
                <a:solidFill>
                  <a:srgbClr val="7030A0"/>
                </a:solidFill>
              </a:rPr>
              <a:t>fstab</a:t>
            </a:r>
            <a:r>
              <a:rPr lang="pt-BR" sz="2400" dirty="0"/>
              <a:t>” é utilizado pelos sistemas Linux para determinar quais partições serão montadas automaticamente na inicialização e qual o ponto de montagem.</a:t>
            </a:r>
          </a:p>
          <a:p>
            <a:endParaRPr lang="pt-BR" sz="2400" dirty="0"/>
          </a:p>
          <a:p>
            <a:r>
              <a:rPr lang="pt-BR" sz="2400" dirty="0"/>
              <a:t>Segue abaixo um print do conteúdo do arquivo “</a:t>
            </a:r>
            <a:r>
              <a:rPr lang="pt-BR" sz="2400" dirty="0">
                <a:solidFill>
                  <a:srgbClr val="7030A0"/>
                </a:solidFill>
              </a:rPr>
              <a:t>/</a:t>
            </a:r>
            <a:r>
              <a:rPr lang="pt-BR" sz="2400" dirty="0" err="1">
                <a:solidFill>
                  <a:srgbClr val="7030A0"/>
                </a:solidFill>
              </a:rPr>
              <a:t>etc</a:t>
            </a:r>
            <a:r>
              <a:rPr lang="pt-BR" sz="2400" dirty="0">
                <a:solidFill>
                  <a:srgbClr val="7030A0"/>
                </a:solidFill>
              </a:rPr>
              <a:t>/</a:t>
            </a:r>
            <a:r>
              <a:rPr lang="pt-BR" sz="2400" dirty="0" err="1">
                <a:solidFill>
                  <a:srgbClr val="7030A0"/>
                </a:solidFill>
              </a:rPr>
              <a:t>fstab</a:t>
            </a:r>
            <a:r>
              <a:rPr lang="pt-BR" sz="2400" dirty="0"/>
              <a:t>”:</a:t>
            </a:r>
          </a:p>
          <a:p>
            <a:endParaRPr lang="pt-BR" sz="2400" dirty="0"/>
          </a:p>
          <a:p>
            <a:endParaRPr lang="pt-BR" sz="2400" dirty="0"/>
          </a:p>
        </p:txBody>
      </p:sp>
      <p:pic>
        <p:nvPicPr>
          <p:cNvPr id="4" name="Google Shape;316;p48">
            <a:extLst>
              <a:ext uri="{FF2B5EF4-FFF2-40B4-BE49-F238E27FC236}">
                <a16:creationId xmlns:a16="http://schemas.microsoft.com/office/drawing/2014/main" id="{574D9E64-E979-FD07-9D4B-291E94163505}"/>
              </a:ext>
            </a:extLst>
          </p:cNvPr>
          <p:cNvPicPr preferRelativeResize="0"/>
          <p:nvPr/>
        </p:nvPicPr>
        <p:blipFill rotWithShape="1">
          <a:blip r:embed="rId2">
            <a:alphaModFix/>
          </a:blip>
          <a:srcRect/>
          <a:stretch/>
        </p:blipFill>
        <p:spPr>
          <a:xfrm>
            <a:off x="330159" y="3429000"/>
            <a:ext cx="8483682" cy="1469495"/>
          </a:xfrm>
          <a:prstGeom prst="rect">
            <a:avLst/>
          </a:prstGeom>
          <a:noFill/>
          <a:ln w="88900" cap="sq" cmpd="thickThin">
            <a:solidFill>
              <a:srgbClr val="000000"/>
            </a:solidFill>
            <a:prstDash val="solid"/>
            <a:miter lim="800000"/>
            <a:headEnd type="none" w="sm" len="sm"/>
            <a:tailEnd type="none" w="sm" len="sm"/>
          </a:ln>
        </p:spPr>
      </p:pic>
    </p:spTree>
    <p:extLst>
      <p:ext uri="{BB962C8B-B14F-4D97-AF65-F5344CB8AC3E}">
        <p14:creationId xmlns:p14="http://schemas.microsoft.com/office/powerpoint/2010/main" val="566201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D54D-C79F-6A5A-01A7-6C4D04267BDB}"/>
              </a:ext>
            </a:extLst>
          </p:cNvPr>
          <p:cNvSpPr>
            <a:spLocks noGrp="1"/>
          </p:cNvSpPr>
          <p:nvPr>
            <p:ph type="title"/>
          </p:nvPr>
        </p:nvSpPr>
        <p:spPr/>
        <p:txBody>
          <a:bodyPr/>
          <a:lstStyle/>
          <a:p>
            <a:r>
              <a:rPr lang="pt-BR" sz="3200" dirty="0" err="1"/>
              <a:t>Automount</a:t>
            </a:r>
            <a:r>
              <a:rPr lang="pt-BR" sz="3200" dirty="0"/>
              <a:t> – Arquivo “/</a:t>
            </a:r>
            <a:r>
              <a:rPr lang="pt-BR" sz="3200" dirty="0" err="1"/>
              <a:t>etc</a:t>
            </a:r>
            <a:r>
              <a:rPr lang="pt-BR" sz="3200" dirty="0"/>
              <a:t>/</a:t>
            </a:r>
            <a:r>
              <a:rPr lang="pt-BR" sz="3200" dirty="0" err="1"/>
              <a:t>fstab</a:t>
            </a:r>
            <a:r>
              <a:rPr lang="pt-BR" sz="3200" dirty="0"/>
              <a:t>”</a:t>
            </a:r>
            <a:endParaRPr lang="pt-BR" dirty="0"/>
          </a:p>
        </p:txBody>
      </p:sp>
      <p:sp>
        <p:nvSpPr>
          <p:cNvPr id="3" name="Content Placeholder 2">
            <a:extLst>
              <a:ext uri="{FF2B5EF4-FFF2-40B4-BE49-F238E27FC236}">
                <a16:creationId xmlns:a16="http://schemas.microsoft.com/office/drawing/2014/main" id="{4259E1B0-FBBB-315C-1FBD-76F33A2CC492}"/>
              </a:ext>
            </a:extLst>
          </p:cNvPr>
          <p:cNvSpPr>
            <a:spLocks noGrp="1"/>
          </p:cNvSpPr>
          <p:nvPr>
            <p:ph sz="quarter" idx="1"/>
          </p:nvPr>
        </p:nvSpPr>
        <p:spPr/>
        <p:txBody>
          <a:bodyPr>
            <a:normAutofit/>
          </a:bodyPr>
          <a:lstStyle/>
          <a:p>
            <a:r>
              <a:rPr lang="pt-BR" sz="2000" dirty="0"/>
              <a:t>Cada uma das colunas do arquivo “</a:t>
            </a:r>
            <a:r>
              <a:rPr lang="pt-BR" sz="2000" dirty="0">
                <a:solidFill>
                  <a:srgbClr val="7030A0"/>
                </a:solidFill>
              </a:rPr>
              <a:t>/</a:t>
            </a:r>
            <a:r>
              <a:rPr lang="pt-BR" sz="2000" dirty="0" err="1">
                <a:solidFill>
                  <a:srgbClr val="7030A0"/>
                </a:solidFill>
              </a:rPr>
              <a:t>etc</a:t>
            </a:r>
            <a:r>
              <a:rPr lang="pt-BR" sz="2000" dirty="0">
                <a:solidFill>
                  <a:srgbClr val="7030A0"/>
                </a:solidFill>
              </a:rPr>
              <a:t>/</a:t>
            </a:r>
            <a:r>
              <a:rPr lang="pt-BR" sz="2000" dirty="0" err="1">
                <a:solidFill>
                  <a:srgbClr val="7030A0"/>
                </a:solidFill>
              </a:rPr>
              <a:t>fstab</a:t>
            </a:r>
            <a:r>
              <a:rPr lang="pt-BR" sz="2000" dirty="0"/>
              <a:t>” possuem os parâmetros sobre as partições que são lidos pelo comando “</a:t>
            </a:r>
            <a:r>
              <a:rPr lang="pt-BR" sz="2000" dirty="0" err="1">
                <a:solidFill>
                  <a:srgbClr val="0070C0"/>
                </a:solidFill>
              </a:rPr>
              <a:t>mount</a:t>
            </a:r>
            <a:r>
              <a:rPr lang="pt-BR" sz="2000" dirty="0"/>
              <a:t>”, sendo:</a:t>
            </a:r>
          </a:p>
          <a:p>
            <a:pPr lvl="1"/>
            <a:r>
              <a:rPr lang="pt-BR" sz="2000" dirty="0"/>
              <a:t>1ª coluna = </a:t>
            </a:r>
            <a:r>
              <a:rPr lang="pt-BR" sz="2000" dirty="0">
                <a:solidFill>
                  <a:srgbClr val="0070C0"/>
                </a:solidFill>
              </a:rPr>
              <a:t>Dispositivo</a:t>
            </a:r>
            <a:r>
              <a:rPr lang="pt-BR" sz="2000" dirty="0"/>
              <a:t> </a:t>
            </a:r>
            <a:r>
              <a:rPr lang="pt-BR" sz="2000" dirty="0">
                <a:sym typeface="Wingdings" panose="05000000000000000000" pitchFamily="2" charset="2"/>
              </a:rPr>
              <a:t></a:t>
            </a:r>
            <a:r>
              <a:rPr lang="pt-BR" sz="2000" dirty="0"/>
              <a:t> Partição a ser montada. </a:t>
            </a:r>
            <a:r>
              <a:rPr lang="pt-BR" sz="2000" dirty="0" err="1"/>
              <a:t>Ex</a:t>
            </a:r>
            <a:r>
              <a:rPr lang="pt-BR" sz="2000" dirty="0"/>
              <a:t>: “</a:t>
            </a:r>
            <a:r>
              <a:rPr lang="pt-BR" sz="2000" dirty="0">
                <a:solidFill>
                  <a:srgbClr val="FF0000"/>
                </a:solidFill>
              </a:rPr>
              <a:t>/</a:t>
            </a:r>
            <a:r>
              <a:rPr lang="pt-BR" sz="2000" dirty="0" err="1">
                <a:solidFill>
                  <a:srgbClr val="FF0000"/>
                </a:solidFill>
              </a:rPr>
              <a:t>dev</a:t>
            </a:r>
            <a:r>
              <a:rPr lang="pt-BR" sz="2000" dirty="0">
                <a:solidFill>
                  <a:srgbClr val="FF0000"/>
                </a:solidFill>
              </a:rPr>
              <a:t>/sda2</a:t>
            </a:r>
            <a:r>
              <a:rPr lang="pt-BR" sz="2000" dirty="0"/>
              <a:t>”</a:t>
            </a:r>
          </a:p>
          <a:p>
            <a:pPr lvl="4"/>
            <a:endParaRPr lang="pt-BR" sz="1400" dirty="0"/>
          </a:p>
          <a:p>
            <a:pPr lvl="1"/>
            <a:r>
              <a:rPr lang="pt-BR" sz="2000" dirty="0"/>
              <a:t>2ª Coluna = </a:t>
            </a:r>
            <a:r>
              <a:rPr lang="pt-BR" sz="2000" dirty="0">
                <a:solidFill>
                  <a:srgbClr val="0070C0"/>
                </a:solidFill>
              </a:rPr>
              <a:t>Ponto de Montagem</a:t>
            </a:r>
            <a:r>
              <a:rPr lang="pt-BR" sz="2000" dirty="0"/>
              <a:t> </a:t>
            </a:r>
            <a:r>
              <a:rPr lang="pt-BR" sz="2000" dirty="0">
                <a:sym typeface="Wingdings" panose="05000000000000000000" pitchFamily="2" charset="2"/>
              </a:rPr>
              <a:t></a:t>
            </a:r>
            <a:r>
              <a:rPr lang="pt-BR" sz="2000" dirty="0"/>
              <a:t> Especifica o diretório em que a partição será montada. </a:t>
            </a:r>
            <a:r>
              <a:rPr lang="pt-BR" sz="2000" dirty="0" err="1"/>
              <a:t>Ex</a:t>
            </a:r>
            <a:r>
              <a:rPr lang="pt-BR" sz="2000" dirty="0"/>
              <a:t>: “</a:t>
            </a:r>
            <a:r>
              <a:rPr lang="pt-BR" sz="2000" dirty="0">
                <a:solidFill>
                  <a:srgbClr val="FF0000"/>
                </a:solidFill>
              </a:rPr>
              <a:t>/</a:t>
            </a:r>
            <a:r>
              <a:rPr lang="pt-BR" sz="2000" dirty="0" err="1">
                <a:solidFill>
                  <a:srgbClr val="FF0000"/>
                </a:solidFill>
              </a:rPr>
              <a:t>mnt</a:t>
            </a:r>
            <a:r>
              <a:rPr lang="pt-BR" sz="2000" dirty="0">
                <a:solidFill>
                  <a:srgbClr val="FF0000"/>
                </a:solidFill>
              </a:rPr>
              <a:t>/hd02</a:t>
            </a:r>
            <a:r>
              <a:rPr lang="pt-BR" sz="2000" dirty="0"/>
              <a:t>”.</a:t>
            </a:r>
          </a:p>
          <a:p>
            <a:pPr lvl="4"/>
            <a:endParaRPr lang="pt-BR" sz="1400" dirty="0"/>
          </a:p>
          <a:p>
            <a:pPr lvl="1"/>
            <a:r>
              <a:rPr lang="pt-BR" sz="2000" dirty="0"/>
              <a:t>3ª Coluna = </a:t>
            </a:r>
            <a:r>
              <a:rPr lang="pt-BR" sz="2000" dirty="0">
                <a:solidFill>
                  <a:srgbClr val="0070C0"/>
                </a:solidFill>
              </a:rPr>
              <a:t>Tipo</a:t>
            </a:r>
            <a:r>
              <a:rPr lang="pt-BR" sz="2000" dirty="0"/>
              <a:t> </a:t>
            </a:r>
            <a:r>
              <a:rPr lang="pt-BR" sz="2000" dirty="0">
                <a:sym typeface="Wingdings" panose="05000000000000000000" pitchFamily="2" charset="2"/>
              </a:rPr>
              <a:t></a:t>
            </a:r>
            <a:r>
              <a:rPr lang="pt-BR" sz="2000" dirty="0"/>
              <a:t> Determina o tipo de sistema de arquivos que será usado na partição a ser montada. (</a:t>
            </a:r>
            <a:r>
              <a:rPr lang="pt-BR" sz="2000" dirty="0">
                <a:solidFill>
                  <a:srgbClr val="FF0000"/>
                </a:solidFill>
              </a:rPr>
              <a:t>ext2</a:t>
            </a:r>
            <a:r>
              <a:rPr lang="pt-BR" sz="2000" dirty="0"/>
              <a:t>, </a:t>
            </a:r>
            <a:r>
              <a:rPr lang="pt-BR" sz="2000" dirty="0">
                <a:solidFill>
                  <a:srgbClr val="FF0000"/>
                </a:solidFill>
              </a:rPr>
              <a:t>ext3</a:t>
            </a:r>
            <a:r>
              <a:rPr lang="pt-BR" sz="2000" dirty="0"/>
              <a:t>, </a:t>
            </a:r>
            <a:r>
              <a:rPr lang="pt-BR" sz="2000" dirty="0" err="1">
                <a:solidFill>
                  <a:srgbClr val="FF0000"/>
                </a:solidFill>
              </a:rPr>
              <a:t>reiserfs</a:t>
            </a:r>
            <a:r>
              <a:rPr lang="pt-BR" sz="2000" dirty="0"/>
              <a:t>, </a:t>
            </a:r>
            <a:r>
              <a:rPr lang="pt-BR" sz="2000" dirty="0" err="1">
                <a:solidFill>
                  <a:srgbClr val="FF0000"/>
                </a:solidFill>
              </a:rPr>
              <a:t>msdos</a:t>
            </a:r>
            <a:r>
              <a:rPr lang="pt-BR" sz="2000" dirty="0"/>
              <a:t>, </a:t>
            </a:r>
            <a:r>
              <a:rPr lang="pt-BR" sz="2000" dirty="0" err="1">
                <a:solidFill>
                  <a:srgbClr val="FF0000"/>
                </a:solidFill>
              </a:rPr>
              <a:t>vfat</a:t>
            </a:r>
            <a:r>
              <a:rPr lang="pt-BR" sz="2000" dirty="0"/>
              <a:t>, </a:t>
            </a:r>
            <a:r>
              <a:rPr lang="pt-BR" sz="2000" dirty="0">
                <a:solidFill>
                  <a:srgbClr val="FF0000"/>
                </a:solidFill>
              </a:rPr>
              <a:t>iso9660</a:t>
            </a:r>
            <a:r>
              <a:rPr lang="pt-BR" sz="2000" dirty="0"/>
              <a:t>, </a:t>
            </a:r>
            <a:r>
              <a:rPr lang="pt-BR" sz="2000" dirty="0" err="1">
                <a:solidFill>
                  <a:srgbClr val="FF0000"/>
                </a:solidFill>
              </a:rPr>
              <a:t>nfs</a:t>
            </a:r>
            <a:r>
              <a:rPr lang="pt-BR" sz="2000" dirty="0"/>
              <a:t>, </a:t>
            </a:r>
            <a:r>
              <a:rPr lang="pt-BR" sz="2000" dirty="0" err="1">
                <a:solidFill>
                  <a:srgbClr val="FF0000"/>
                </a:solidFill>
              </a:rPr>
              <a:t>ntfs</a:t>
            </a:r>
            <a:r>
              <a:rPr lang="pt-BR" sz="2000" dirty="0"/>
              <a:t>, </a:t>
            </a:r>
            <a:r>
              <a:rPr lang="pt-BR" sz="2000" dirty="0">
                <a:solidFill>
                  <a:srgbClr val="FF0000"/>
                </a:solidFill>
              </a:rPr>
              <a:t>swap</a:t>
            </a:r>
            <a:r>
              <a:rPr lang="pt-BR" sz="2000" dirty="0"/>
              <a:t>, </a:t>
            </a:r>
            <a:r>
              <a:rPr lang="pt-BR" sz="2000" dirty="0" err="1">
                <a:solidFill>
                  <a:srgbClr val="FF0000"/>
                </a:solidFill>
              </a:rPr>
              <a:t>proc</a:t>
            </a:r>
            <a:r>
              <a:rPr lang="pt-BR" sz="2000" dirty="0"/>
              <a:t>, entre outras).</a:t>
            </a:r>
          </a:p>
          <a:p>
            <a:pPr lvl="4"/>
            <a:endParaRPr lang="pt-BR" sz="1400" dirty="0"/>
          </a:p>
          <a:p>
            <a:pPr lvl="1"/>
            <a:r>
              <a:rPr lang="pt-BR" sz="2000" dirty="0"/>
              <a:t>4ª Coluna = </a:t>
            </a:r>
            <a:r>
              <a:rPr lang="pt-BR" sz="2000" dirty="0">
                <a:solidFill>
                  <a:srgbClr val="0070C0"/>
                </a:solidFill>
              </a:rPr>
              <a:t>Opções</a:t>
            </a:r>
            <a:r>
              <a:rPr lang="pt-BR" sz="2000" dirty="0"/>
              <a:t> </a:t>
            </a:r>
            <a:r>
              <a:rPr lang="pt-BR" sz="2000" dirty="0">
                <a:sym typeface="Wingdings" panose="05000000000000000000" pitchFamily="2" charset="2"/>
              </a:rPr>
              <a:t></a:t>
            </a:r>
            <a:r>
              <a:rPr lang="pt-BR" sz="2000" dirty="0"/>
              <a:t> Especifica as opções usadas com o sistema de arquivos (veremos a lista de opções a seguir).</a:t>
            </a:r>
          </a:p>
          <a:p>
            <a:endParaRPr lang="pt-BR" sz="2000" dirty="0"/>
          </a:p>
          <a:p>
            <a:endParaRPr lang="pt-BR" sz="2000" dirty="0"/>
          </a:p>
        </p:txBody>
      </p:sp>
      <p:pic>
        <p:nvPicPr>
          <p:cNvPr id="4" name="Google Shape;323;p49">
            <a:extLst>
              <a:ext uri="{FF2B5EF4-FFF2-40B4-BE49-F238E27FC236}">
                <a16:creationId xmlns:a16="http://schemas.microsoft.com/office/drawing/2014/main" id="{19511AC1-9CCB-9B24-B065-638BE039A1C9}"/>
              </a:ext>
            </a:extLst>
          </p:cNvPr>
          <p:cNvPicPr preferRelativeResize="0">
            <a:picLocks noChangeAspect="1"/>
          </p:cNvPicPr>
          <p:nvPr/>
        </p:nvPicPr>
        <p:blipFill rotWithShape="1">
          <a:blip r:embed="rId2">
            <a:alphaModFix/>
          </a:blip>
          <a:srcRect/>
          <a:stretch/>
        </p:blipFill>
        <p:spPr>
          <a:xfrm>
            <a:off x="1283714" y="5517232"/>
            <a:ext cx="6576571" cy="1139156"/>
          </a:xfrm>
          <a:prstGeom prst="rect">
            <a:avLst/>
          </a:prstGeom>
          <a:noFill/>
          <a:ln w="50800" cap="sq" cmpd="thickThin">
            <a:solidFill>
              <a:srgbClr val="7F7F7F"/>
            </a:solidFill>
            <a:prstDash val="solid"/>
            <a:miter lim="800000"/>
            <a:headEnd type="none" w="sm" len="sm"/>
            <a:tailEnd type="none" w="sm" len="sm"/>
          </a:ln>
        </p:spPr>
      </p:pic>
    </p:spTree>
    <p:extLst>
      <p:ext uri="{BB962C8B-B14F-4D97-AF65-F5344CB8AC3E}">
        <p14:creationId xmlns:p14="http://schemas.microsoft.com/office/powerpoint/2010/main" val="221667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EE6386-F96F-087D-8B6E-DA3CD8852525}"/>
              </a:ext>
            </a:extLst>
          </p:cNvPr>
          <p:cNvSpPr>
            <a:spLocks noGrp="1"/>
          </p:cNvSpPr>
          <p:nvPr>
            <p:ph type="title"/>
          </p:nvPr>
        </p:nvSpPr>
        <p:spPr/>
        <p:txBody>
          <a:bodyPr>
            <a:normAutofit/>
          </a:bodyPr>
          <a:lstStyle/>
          <a:p>
            <a:r>
              <a:rPr lang="pt-BR" dirty="0"/>
              <a:t>Conceitos sobre</a:t>
            </a:r>
            <a:br>
              <a:rPr lang="pt-BR" dirty="0"/>
            </a:br>
            <a:r>
              <a:rPr lang="pt-BR" dirty="0"/>
              <a:t>Sistemas de Arquivos</a:t>
            </a:r>
          </a:p>
        </p:txBody>
      </p:sp>
      <p:sp>
        <p:nvSpPr>
          <p:cNvPr id="5" name="Text Placeholder 4">
            <a:extLst>
              <a:ext uri="{FF2B5EF4-FFF2-40B4-BE49-F238E27FC236}">
                <a16:creationId xmlns:a16="http://schemas.microsoft.com/office/drawing/2014/main" id="{696DD46C-3451-FB80-38B1-34C08CC7A7F6}"/>
              </a:ext>
            </a:extLst>
          </p:cNvPr>
          <p:cNvSpPr>
            <a:spLocks noGrp="1"/>
          </p:cNvSpPr>
          <p:nvPr>
            <p:ph type="body" idx="1"/>
          </p:nvPr>
        </p:nvSpPr>
        <p:spPr/>
        <p:txBody>
          <a:bodyPr/>
          <a:lstStyle/>
          <a:p>
            <a:r>
              <a:rPr lang="pt-BR" dirty="0"/>
              <a:t>Tópico: Sistemas de Arquivos e Armazenamento</a:t>
            </a:r>
          </a:p>
        </p:txBody>
      </p:sp>
    </p:spTree>
    <p:extLst>
      <p:ext uri="{BB962C8B-B14F-4D97-AF65-F5344CB8AC3E}">
        <p14:creationId xmlns:p14="http://schemas.microsoft.com/office/powerpoint/2010/main" val="1263435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A9B2-B119-CE80-94D3-E3AA7A8A7B8C}"/>
              </a:ext>
            </a:extLst>
          </p:cNvPr>
          <p:cNvSpPr>
            <a:spLocks noGrp="1"/>
          </p:cNvSpPr>
          <p:nvPr>
            <p:ph type="title"/>
          </p:nvPr>
        </p:nvSpPr>
        <p:spPr/>
        <p:txBody>
          <a:bodyPr/>
          <a:lstStyle/>
          <a:p>
            <a:r>
              <a:rPr lang="pt-BR" sz="3200" dirty="0" err="1"/>
              <a:t>Automount</a:t>
            </a:r>
            <a:r>
              <a:rPr lang="pt-BR" sz="3200" dirty="0"/>
              <a:t> – Arquivo “/</a:t>
            </a:r>
            <a:r>
              <a:rPr lang="pt-BR" sz="3200" dirty="0" err="1"/>
              <a:t>etc</a:t>
            </a:r>
            <a:r>
              <a:rPr lang="pt-BR" sz="3200" dirty="0"/>
              <a:t>/</a:t>
            </a:r>
            <a:r>
              <a:rPr lang="pt-BR" sz="3200" dirty="0" err="1"/>
              <a:t>fstab</a:t>
            </a:r>
            <a:r>
              <a:rPr lang="pt-BR" sz="3200" dirty="0"/>
              <a:t>”</a:t>
            </a:r>
            <a:endParaRPr lang="pt-BR" dirty="0"/>
          </a:p>
        </p:txBody>
      </p:sp>
      <p:sp>
        <p:nvSpPr>
          <p:cNvPr id="3" name="Content Placeholder 2">
            <a:extLst>
              <a:ext uri="{FF2B5EF4-FFF2-40B4-BE49-F238E27FC236}">
                <a16:creationId xmlns:a16="http://schemas.microsoft.com/office/drawing/2014/main" id="{84F76862-A38C-8E5C-6E05-50EE11C53657}"/>
              </a:ext>
            </a:extLst>
          </p:cNvPr>
          <p:cNvSpPr>
            <a:spLocks noGrp="1"/>
          </p:cNvSpPr>
          <p:nvPr>
            <p:ph sz="quarter" idx="1"/>
          </p:nvPr>
        </p:nvSpPr>
        <p:spPr/>
        <p:txBody>
          <a:bodyPr>
            <a:normAutofit/>
          </a:bodyPr>
          <a:lstStyle/>
          <a:p>
            <a:r>
              <a:rPr lang="pt-BR" sz="2400" dirty="0"/>
              <a:t>Continuação, arquivo “</a:t>
            </a:r>
            <a:r>
              <a:rPr lang="pt-BR" sz="2400" dirty="0">
                <a:solidFill>
                  <a:srgbClr val="7030A0"/>
                </a:solidFill>
              </a:rPr>
              <a:t>/</a:t>
            </a:r>
            <a:r>
              <a:rPr lang="pt-BR" sz="2400" dirty="0" err="1">
                <a:solidFill>
                  <a:srgbClr val="7030A0"/>
                </a:solidFill>
              </a:rPr>
              <a:t>etc</a:t>
            </a:r>
            <a:r>
              <a:rPr lang="pt-BR" sz="2400" dirty="0">
                <a:solidFill>
                  <a:srgbClr val="7030A0"/>
                </a:solidFill>
              </a:rPr>
              <a:t>/</a:t>
            </a:r>
            <a:r>
              <a:rPr lang="pt-BR" sz="2400" dirty="0" err="1">
                <a:solidFill>
                  <a:srgbClr val="7030A0"/>
                </a:solidFill>
              </a:rPr>
              <a:t>fstab</a:t>
            </a:r>
            <a:r>
              <a:rPr lang="pt-BR" sz="2400" dirty="0"/>
              <a:t>”...:</a:t>
            </a:r>
          </a:p>
          <a:p>
            <a:pPr lvl="3"/>
            <a:endParaRPr lang="pt-BR" sz="1500" dirty="0"/>
          </a:p>
          <a:p>
            <a:pPr lvl="1"/>
            <a:r>
              <a:rPr lang="pt-BR" sz="2000" dirty="0"/>
              <a:t>5ª coluna = </a:t>
            </a:r>
            <a:r>
              <a:rPr lang="pt-BR" sz="2000" dirty="0">
                <a:solidFill>
                  <a:srgbClr val="0070C0"/>
                </a:solidFill>
              </a:rPr>
              <a:t>Frequência de Backup</a:t>
            </a:r>
            <a:r>
              <a:rPr lang="pt-BR" sz="2000" dirty="0"/>
              <a:t> </a:t>
            </a:r>
            <a:r>
              <a:rPr lang="pt-BR" sz="2000" dirty="0">
                <a:sym typeface="Wingdings" panose="05000000000000000000" pitchFamily="2" charset="2"/>
              </a:rPr>
              <a:t></a:t>
            </a:r>
            <a:r>
              <a:rPr lang="pt-BR" sz="2000" dirty="0"/>
              <a:t> O comando “</a:t>
            </a:r>
            <a:r>
              <a:rPr lang="pt-BR" sz="2000" dirty="0" err="1">
                <a:solidFill>
                  <a:srgbClr val="0070C0"/>
                </a:solidFill>
              </a:rPr>
              <a:t>dump</a:t>
            </a:r>
            <a:r>
              <a:rPr lang="pt-BR" sz="2000" dirty="0"/>
              <a:t>” consulta o arquivo “</a:t>
            </a:r>
            <a:r>
              <a:rPr lang="pt-BR" sz="2000" dirty="0">
                <a:solidFill>
                  <a:srgbClr val="7030A0"/>
                </a:solidFill>
              </a:rPr>
              <a:t>/</a:t>
            </a:r>
            <a:r>
              <a:rPr lang="pt-BR" sz="2000" dirty="0" err="1">
                <a:solidFill>
                  <a:srgbClr val="7030A0"/>
                </a:solidFill>
              </a:rPr>
              <a:t>etc</a:t>
            </a:r>
            <a:r>
              <a:rPr lang="pt-BR" sz="2000" dirty="0">
                <a:solidFill>
                  <a:srgbClr val="7030A0"/>
                </a:solidFill>
              </a:rPr>
              <a:t>/</a:t>
            </a:r>
            <a:r>
              <a:rPr lang="pt-BR" sz="2000" dirty="0" err="1">
                <a:solidFill>
                  <a:srgbClr val="7030A0"/>
                </a:solidFill>
              </a:rPr>
              <a:t>fstab</a:t>
            </a:r>
            <a:r>
              <a:rPr lang="pt-BR" sz="2000" dirty="0"/>
              <a:t>” para saber quais sistemas de arquivos devem ser copiados. Se o valor for </a:t>
            </a:r>
            <a:r>
              <a:rPr lang="pt-BR" sz="2000" dirty="0">
                <a:solidFill>
                  <a:srgbClr val="FF0000"/>
                </a:solidFill>
              </a:rPr>
              <a:t>1</a:t>
            </a:r>
            <a:r>
              <a:rPr lang="pt-BR" sz="2000" dirty="0"/>
              <a:t> ele faz o backup, se o valor for </a:t>
            </a:r>
            <a:r>
              <a:rPr lang="pt-BR" sz="2000" dirty="0">
                <a:solidFill>
                  <a:srgbClr val="FF0000"/>
                </a:solidFill>
              </a:rPr>
              <a:t>0</a:t>
            </a:r>
            <a:r>
              <a:rPr lang="pt-BR" sz="2000" dirty="0"/>
              <a:t> ele assumirá que o sistema de arquivos não precisa ser copiado.</a:t>
            </a:r>
          </a:p>
          <a:p>
            <a:pPr lvl="3"/>
            <a:endParaRPr lang="pt-BR" sz="1500" dirty="0"/>
          </a:p>
          <a:p>
            <a:pPr lvl="1"/>
            <a:r>
              <a:rPr lang="pt-BR" sz="2000" dirty="0"/>
              <a:t>6ª coluna = </a:t>
            </a:r>
            <a:r>
              <a:rPr lang="pt-BR" sz="2000" dirty="0">
                <a:solidFill>
                  <a:srgbClr val="0070C0"/>
                </a:solidFill>
              </a:rPr>
              <a:t>Checagem de disco</a:t>
            </a:r>
            <a:r>
              <a:rPr lang="pt-BR" sz="2000" dirty="0"/>
              <a:t> </a:t>
            </a:r>
            <a:r>
              <a:rPr lang="pt-BR" sz="2000" dirty="0">
                <a:sym typeface="Wingdings" panose="05000000000000000000" pitchFamily="2" charset="2"/>
              </a:rPr>
              <a:t></a:t>
            </a:r>
            <a:r>
              <a:rPr lang="pt-BR" sz="2000" dirty="0"/>
              <a:t> Determina se o dispositivo deve ou não ser checado na inicialização do sistema pelo “</a:t>
            </a:r>
            <a:r>
              <a:rPr lang="pt-BR" sz="2000" dirty="0" err="1">
                <a:solidFill>
                  <a:srgbClr val="0070C0"/>
                </a:solidFill>
              </a:rPr>
              <a:t>fsck</a:t>
            </a:r>
            <a:r>
              <a:rPr lang="pt-BR" sz="2000" dirty="0"/>
              <a:t>”. Se o valor for </a:t>
            </a:r>
            <a:r>
              <a:rPr lang="pt-BR" sz="2000" dirty="0">
                <a:solidFill>
                  <a:srgbClr val="FF0000"/>
                </a:solidFill>
              </a:rPr>
              <a:t>0</a:t>
            </a:r>
            <a:r>
              <a:rPr lang="pt-BR" sz="2000" dirty="0"/>
              <a:t>, o sistema de arquivos não será checado, o número </a:t>
            </a:r>
            <a:r>
              <a:rPr lang="pt-BR" sz="2000" dirty="0">
                <a:solidFill>
                  <a:srgbClr val="FF0000"/>
                </a:solidFill>
              </a:rPr>
              <a:t>1</a:t>
            </a:r>
            <a:r>
              <a:rPr lang="pt-BR" sz="2000" dirty="0"/>
              <a:t> deve ser usado para checar a partição raiz ( / ), a partir do </a:t>
            </a:r>
            <a:r>
              <a:rPr lang="pt-BR" sz="2000" dirty="0">
                <a:solidFill>
                  <a:srgbClr val="FF0000"/>
                </a:solidFill>
              </a:rPr>
              <a:t>2</a:t>
            </a:r>
            <a:r>
              <a:rPr lang="pt-BR" sz="2000" dirty="0"/>
              <a:t>, outros sistemas de arquivos montados em subdiretórios.</a:t>
            </a:r>
          </a:p>
          <a:p>
            <a:endParaRPr lang="pt-BR" sz="2400" dirty="0"/>
          </a:p>
        </p:txBody>
      </p:sp>
      <p:pic>
        <p:nvPicPr>
          <p:cNvPr id="4" name="Google Shape;323;p49">
            <a:extLst>
              <a:ext uri="{FF2B5EF4-FFF2-40B4-BE49-F238E27FC236}">
                <a16:creationId xmlns:a16="http://schemas.microsoft.com/office/drawing/2014/main" id="{411702B9-134D-BD2D-068A-8E77C0A564EC}"/>
              </a:ext>
            </a:extLst>
          </p:cNvPr>
          <p:cNvPicPr preferRelativeResize="0">
            <a:picLocks noChangeAspect="1"/>
          </p:cNvPicPr>
          <p:nvPr/>
        </p:nvPicPr>
        <p:blipFill rotWithShape="1">
          <a:blip r:embed="rId2">
            <a:alphaModFix/>
          </a:blip>
          <a:srcRect/>
          <a:stretch/>
        </p:blipFill>
        <p:spPr>
          <a:xfrm>
            <a:off x="1283714" y="5301208"/>
            <a:ext cx="6576571" cy="1139156"/>
          </a:xfrm>
          <a:prstGeom prst="rect">
            <a:avLst/>
          </a:prstGeom>
          <a:noFill/>
          <a:ln w="50800" cap="sq" cmpd="thickThin">
            <a:solidFill>
              <a:srgbClr val="7F7F7F"/>
            </a:solidFill>
            <a:prstDash val="solid"/>
            <a:miter lim="800000"/>
            <a:headEnd type="none" w="sm" len="sm"/>
            <a:tailEnd type="none" w="sm" len="sm"/>
          </a:ln>
        </p:spPr>
      </p:pic>
    </p:spTree>
    <p:extLst>
      <p:ext uri="{BB962C8B-B14F-4D97-AF65-F5344CB8AC3E}">
        <p14:creationId xmlns:p14="http://schemas.microsoft.com/office/powerpoint/2010/main" val="2826329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3AC6-6D51-F133-28AE-72C2B2C31DC0}"/>
              </a:ext>
            </a:extLst>
          </p:cNvPr>
          <p:cNvSpPr>
            <a:spLocks noGrp="1"/>
          </p:cNvSpPr>
          <p:nvPr>
            <p:ph type="title"/>
          </p:nvPr>
        </p:nvSpPr>
        <p:spPr/>
        <p:txBody>
          <a:bodyPr/>
          <a:lstStyle/>
          <a:p>
            <a:r>
              <a:rPr lang="pt-BR" sz="3200" dirty="0" err="1"/>
              <a:t>Automount</a:t>
            </a:r>
            <a:r>
              <a:rPr lang="pt-BR" sz="3200" dirty="0"/>
              <a:t> – Arquivo “/</a:t>
            </a:r>
            <a:r>
              <a:rPr lang="pt-BR" sz="3200" dirty="0" err="1"/>
              <a:t>etc</a:t>
            </a:r>
            <a:r>
              <a:rPr lang="pt-BR" sz="3200" dirty="0"/>
              <a:t>/</a:t>
            </a:r>
            <a:r>
              <a:rPr lang="pt-BR" sz="3200" dirty="0" err="1"/>
              <a:t>fstab</a:t>
            </a:r>
            <a:r>
              <a:rPr lang="pt-BR" sz="3200" dirty="0"/>
              <a:t>”</a:t>
            </a:r>
            <a:endParaRPr lang="pt-BR" dirty="0"/>
          </a:p>
        </p:txBody>
      </p:sp>
      <p:sp>
        <p:nvSpPr>
          <p:cNvPr id="3" name="Content Placeholder 2">
            <a:extLst>
              <a:ext uri="{FF2B5EF4-FFF2-40B4-BE49-F238E27FC236}">
                <a16:creationId xmlns:a16="http://schemas.microsoft.com/office/drawing/2014/main" id="{187F234D-10D4-4360-49E2-14E2619EF4FA}"/>
              </a:ext>
            </a:extLst>
          </p:cNvPr>
          <p:cNvSpPr>
            <a:spLocks noGrp="1"/>
          </p:cNvSpPr>
          <p:nvPr>
            <p:ph sz="quarter" idx="1"/>
          </p:nvPr>
        </p:nvSpPr>
        <p:spPr/>
        <p:txBody>
          <a:bodyPr>
            <a:normAutofit/>
          </a:bodyPr>
          <a:lstStyle/>
          <a:p>
            <a:r>
              <a:rPr lang="pt-BR" sz="2000" dirty="0"/>
              <a:t>Dentre as opções do sistema de arquivos da quarta coluna, temos:</a:t>
            </a:r>
          </a:p>
          <a:p>
            <a:pPr lvl="1"/>
            <a:r>
              <a:rPr lang="pt-BR" sz="1800" dirty="0">
                <a:solidFill>
                  <a:srgbClr val="0070C0"/>
                </a:solidFill>
              </a:rPr>
              <a:t>auto</a:t>
            </a:r>
            <a:r>
              <a:rPr lang="pt-BR" sz="1800" dirty="0"/>
              <a:t> </a:t>
            </a:r>
            <a:r>
              <a:rPr lang="pt-BR" sz="1800" dirty="0">
                <a:sym typeface="Wingdings" panose="05000000000000000000" pitchFamily="2" charset="2"/>
              </a:rPr>
              <a:t></a:t>
            </a:r>
            <a:r>
              <a:rPr lang="pt-BR" sz="1800" dirty="0"/>
              <a:t> Dispositivo deve ser montado na inicialização do sistema.</a:t>
            </a:r>
          </a:p>
          <a:p>
            <a:pPr lvl="1"/>
            <a:r>
              <a:rPr lang="pt-BR" sz="1800" dirty="0" err="1">
                <a:solidFill>
                  <a:srgbClr val="0070C0"/>
                </a:solidFill>
              </a:rPr>
              <a:t>noauto</a:t>
            </a:r>
            <a:r>
              <a:rPr lang="pt-BR" sz="1800" dirty="0"/>
              <a:t> </a:t>
            </a:r>
            <a:r>
              <a:rPr lang="pt-BR" sz="1800" dirty="0">
                <a:sym typeface="Wingdings" panose="05000000000000000000" pitchFamily="2" charset="2"/>
              </a:rPr>
              <a:t></a:t>
            </a:r>
            <a:r>
              <a:rPr lang="pt-BR" sz="1800" dirty="0"/>
              <a:t> Dispositivo não deve ser montado na inicialização do sistema.</a:t>
            </a:r>
          </a:p>
          <a:p>
            <a:pPr lvl="1"/>
            <a:r>
              <a:rPr lang="pt-BR" sz="1800" dirty="0" err="1">
                <a:solidFill>
                  <a:srgbClr val="0070C0"/>
                </a:solidFill>
              </a:rPr>
              <a:t>ro</a:t>
            </a:r>
            <a:r>
              <a:rPr lang="pt-BR" sz="1800" dirty="0"/>
              <a:t> </a:t>
            </a:r>
            <a:r>
              <a:rPr lang="pt-BR" sz="1800" dirty="0">
                <a:sym typeface="Wingdings" panose="05000000000000000000" pitchFamily="2" charset="2"/>
              </a:rPr>
              <a:t></a:t>
            </a:r>
            <a:r>
              <a:rPr lang="pt-BR" sz="1800" dirty="0"/>
              <a:t> Montar sistema de arquivos com permissões de somente de leitura.</a:t>
            </a:r>
          </a:p>
          <a:p>
            <a:pPr lvl="1"/>
            <a:r>
              <a:rPr lang="pt-BR" sz="1800" dirty="0" err="1">
                <a:solidFill>
                  <a:srgbClr val="0070C0"/>
                </a:solidFill>
              </a:rPr>
              <a:t>rw</a:t>
            </a:r>
            <a:r>
              <a:rPr lang="pt-BR" sz="1800" dirty="0"/>
              <a:t> </a:t>
            </a:r>
            <a:r>
              <a:rPr lang="pt-BR" sz="1800" dirty="0">
                <a:sym typeface="Wingdings" panose="05000000000000000000" pitchFamily="2" charset="2"/>
              </a:rPr>
              <a:t></a:t>
            </a:r>
            <a:r>
              <a:rPr lang="pt-BR" sz="1800" dirty="0"/>
              <a:t> Montar sistema de arquivos com permissões de leitura e gravação.</a:t>
            </a:r>
          </a:p>
          <a:p>
            <a:pPr lvl="1"/>
            <a:r>
              <a:rPr lang="pt-BR" sz="1800" dirty="0" err="1">
                <a:solidFill>
                  <a:srgbClr val="0070C0"/>
                </a:solidFill>
              </a:rPr>
              <a:t>exec</a:t>
            </a:r>
            <a:r>
              <a:rPr lang="pt-BR" sz="1800" dirty="0"/>
              <a:t> </a:t>
            </a:r>
            <a:r>
              <a:rPr lang="pt-BR" sz="1800" dirty="0">
                <a:sym typeface="Wingdings" panose="05000000000000000000" pitchFamily="2" charset="2"/>
              </a:rPr>
              <a:t></a:t>
            </a:r>
            <a:r>
              <a:rPr lang="pt-BR" sz="1800" dirty="0"/>
              <a:t> Montar sistema de arquivos com permissão de execução de arquivos.</a:t>
            </a:r>
          </a:p>
          <a:p>
            <a:pPr lvl="1"/>
            <a:r>
              <a:rPr lang="pt-BR" sz="1800" dirty="0" err="1">
                <a:solidFill>
                  <a:srgbClr val="0070C0"/>
                </a:solidFill>
              </a:rPr>
              <a:t>noexec</a:t>
            </a:r>
            <a:r>
              <a:rPr lang="pt-BR" sz="1800" dirty="0"/>
              <a:t> </a:t>
            </a:r>
            <a:r>
              <a:rPr lang="pt-BR" sz="1800" dirty="0">
                <a:sym typeface="Wingdings" panose="05000000000000000000" pitchFamily="2" charset="2"/>
              </a:rPr>
              <a:t></a:t>
            </a:r>
            <a:r>
              <a:rPr lang="pt-BR" sz="1800" dirty="0"/>
              <a:t> Montar sistema de arquivos sem permissão de execução. </a:t>
            </a:r>
          </a:p>
          <a:p>
            <a:pPr lvl="1"/>
            <a:r>
              <a:rPr lang="pt-BR" sz="1800" dirty="0" err="1">
                <a:solidFill>
                  <a:srgbClr val="0070C0"/>
                </a:solidFill>
              </a:rPr>
              <a:t>user</a:t>
            </a:r>
            <a:r>
              <a:rPr lang="pt-BR" sz="1800" dirty="0"/>
              <a:t> </a:t>
            </a:r>
            <a:r>
              <a:rPr lang="pt-BR" sz="1800" dirty="0">
                <a:sym typeface="Wingdings" panose="05000000000000000000" pitchFamily="2" charset="2"/>
              </a:rPr>
              <a:t></a:t>
            </a:r>
            <a:r>
              <a:rPr lang="pt-BR" sz="1800" dirty="0"/>
              <a:t> Permite que qualquer usuário monte o dispositivo, mas proíbe outros de desmontá-lo.</a:t>
            </a:r>
          </a:p>
          <a:p>
            <a:pPr lvl="1"/>
            <a:r>
              <a:rPr lang="pt-BR" sz="1800" dirty="0" err="1">
                <a:solidFill>
                  <a:srgbClr val="0070C0"/>
                </a:solidFill>
              </a:rPr>
              <a:t>users</a:t>
            </a:r>
            <a:r>
              <a:rPr lang="pt-BR" sz="1800" dirty="0"/>
              <a:t> </a:t>
            </a:r>
            <a:r>
              <a:rPr lang="pt-BR" sz="1800" dirty="0">
                <a:sym typeface="Wingdings" panose="05000000000000000000" pitchFamily="2" charset="2"/>
              </a:rPr>
              <a:t></a:t>
            </a:r>
            <a:r>
              <a:rPr lang="pt-BR" sz="1800" dirty="0"/>
              <a:t> Permite que qualquer usuário monte e desmonte os sistemas de arquivos.</a:t>
            </a:r>
          </a:p>
          <a:p>
            <a:pPr lvl="1"/>
            <a:r>
              <a:rPr lang="pt-BR" sz="1800" dirty="0" err="1">
                <a:solidFill>
                  <a:srgbClr val="0070C0"/>
                </a:solidFill>
              </a:rPr>
              <a:t>nouser</a:t>
            </a:r>
            <a:r>
              <a:rPr lang="pt-BR" sz="1800" dirty="0"/>
              <a:t> </a:t>
            </a:r>
            <a:r>
              <a:rPr lang="pt-BR" sz="1800" dirty="0">
                <a:sym typeface="Wingdings" panose="05000000000000000000" pitchFamily="2" charset="2"/>
              </a:rPr>
              <a:t></a:t>
            </a:r>
            <a:r>
              <a:rPr lang="pt-BR" sz="1800" dirty="0"/>
              <a:t> Somente o </a:t>
            </a:r>
            <a:r>
              <a:rPr lang="pt-BR" sz="1800" dirty="0" err="1"/>
              <a:t>superusuário</a:t>
            </a:r>
            <a:r>
              <a:rPr lang="pt-BR" sz="1800" dirty="0"/>
              <a:t> pode montar e desmontar.</a:t>
            </a:r>
          </a:p>
          <a:p>
            <a:pPr lvl="1"/>
            <a:r>
              <a:rPr lang="pt-BR" sz="1800" dirty="0" err="1">
                <a:solidFill>
                  <a:srgbClr val="0070C0"/>
                </a:solidFill>
              </a:rPr>
              <a:t>owner</a:t>
            </a:r>
            <a:r>
              <a:rPr lang="pt-BR" sz="1800" dirty="0"/>
              <a:t> </a:t>
            </a:r>
            <a:r>
              <a:rPr lang="pt-BR" sz="1800" dirty="0">
                <a:sym typeface="Wingdings" panose="05000000000000000000" pitchFamily="2" charset="2"/>
              </a:rPr>
              <a:t></a:t>
            </a:r>
            <a:r>
              <a:rPr lang="pt-BR" sz="1800" dirty="0"/>
              <a:t> Permite que o proprietário do dispositivo realize a montagem.</a:t>
            </a:r>
          </a:p>
          <a:p>
            <a:endParaRPr lang="pt-BR" sz="2000" dirty="0"/>
          </a:p>
        </p:txBody>
      </p:sp>
    </p:spTree>
    <p:extLst>
      <p:ext uri="{BB962C8B-B14F-4D97-AF65-F5344CB8AC3E}">
        <p14:creationId xmlns:p14="http://schemas.microsoft.com/office/powerpoint/2010/main" val="484916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EF63-4A73-1C96-A647-A4D912660BE3}"/>
              </a:ext>
            </a:extLst>
          </p:cNvPr>
          <p:cNvSpPr>
            <a:spLocks noGrp="1"/>
          </p:cNvSpPr>
          <p:nvPr>
            <p:ph type="title"/>
          </p:nvPr>
        </p:nvSpPr>
        <p:spPr/>
        <p:txBody>
          <a:bodyPr/>
          <a:lstStyle/>
          <a:p>
            <a:r>
              <a:rPr lang="pt-BR" sz="3200" dirty="0" err="1"/>
              <a:t>Automount</a:t>
            </a:r>
            <a:r>
              <a:rPr lang="pt-BR" sz="3200" dirty="0"/>
              <a:t> – Arquivo “/</a:t>
            </a:r>
            <a:r>
              <a:rPr lang="pt-BR" sz="3200" dirty="0" err="1"/>
              <a:t>etc</a:t>
            </a:r>
            <a:r>
              <a:rPr lang="pt-BR" sz="3200" dirty="0"/>
              <a:t>/</a:t>
            </a:r>
            <a:r>
              <a:rPr lang="pt-BR" sz="3200" dirty="0" err="1"/>
              <a:t>fstab</a:t>
            </a:r>
            <a:r>
              <a:rPr lang="pt-BR" sz="3200" dirty="0"/>
              <a:t>”</a:t>
            </a:r>
            <a:endParaRPr lang="pt-BR" dirty="0"/>
          </a:p>
        </p:txBody>
      </p:sp>
      <p:sp>
        <p:nvSpPr>
          <p:cNvPr id="3" name="Content Placeholder 2">
            <a:extLst>
              <a:ext uri="{FF2B5EF4-FFF2-40B4-BE49-F238E27FC236}">
                <a16:creationId xmlns:a16="http://schemas.microsoft.com/office/drawing/2014/main" id="{7B2E2B2E-C721-D21A-6C7C-255A0564176D}"/>
              </a:ext>
            </a:extLst>
          </p:cNvPr>
          <p:cNvSpPr>
            <a:spLocks noGrp="1"/>
          </p:cNvSpPr>
          <p:nvPr>
            <p:ph sz="quarter" idx="1"/>
          </p:nvPr>
        </p:nvSpPr>
        <p:spPr/>
        <p:txBody>
          <a:bodyPr>
            <a:normAutofit/>
          </a:bodyPr>
          <a:lstStyle/>
          <a:p>
            <a:r>
              <a:rPr lang="pt-BR" sz="2000" dirty="0"/>
              <a:t>Continuação... Opções da quarta coluna:</a:t>
            </a:r>
          </a:p>
          <a:p>
            <a:pPr lvl="1"/>
            <a:r>
              <a:rPr lang="pt-BR" sz="2000" dirty="0" err="1">
                <a:solidFill>
                  <a:srgbClr val="0070C0"/>
                </a:solidFill>
              </a:rPr>
              <a:t>sync</a:t>
            </a:r>
            <a:r>
              <a:rPr lang="pt-BR" sz="2000" dirty="0"/>
              <a:t> </a:t>
            </a:r>
            <a:r>
              <a:rPr lang="pt-BR" sz="2000" dirty="0">
                <a:sym typeface="Wingdings" panose="05000000000000000000" pitchFamily="2" charset="2"/>
              </a:rPr>
              <a:t></a:t>
            </a:r>
            <a:r>
              <a:rPr lang="pt-BR" sz="2000" dirty="0"/>
              <a:t> Habilita a transferência de dados síncrona no dispositivo.</a:t>
            </a:r>
          </a:p>
          <a:p>
            <a:pPr lvl="1"/>
            <a:r>
              <a:rPr lang="pt-BR" sz="2000" dirty="0" err="1">
                <a:solidFill>
                  <a:srgbClr val="0070C0"/>
                </a:solidFill>
              </a:rPr>
              <a:t>async</a:t>
            </a:r>
            <a:r>
              <a:rPr lang="pt-BR" sz="2000" dirty="0"/>
              <a:t> </a:t>
            </a:r>
            <a:r>
              <a:rPr lang="pt-BR" sz="2000" dirty="0">
                <a:sym typeface="Wingdings" panose="05000000000000000000" pitchFamily="2" charset="2"/>
              </a:rPr>
              <a:t></a:t>
            </a:r>
            <a:r>
              <a:rPr lang="pt-BR" sz="2000" dirty="0"/>
              <a:t> Habilita a transferência de dados assíncrona no dispositivo.</a:t>
            </a:r>
          </a:p>
          <a:p>
            <a:pPr lvl="1"/>
            <a:r>
              <a:rPr lang="pt-BR" sz="2000" dirty="0" err="1">
                <a:solidFill>
                  <a:srgbClr val="0070C0"/>
                </a:solidFill>
              </a:rPr>
              <a:t>dev</a:t>
            </a:r>
            <a:r>
              <a:rPr lang="pt-BR" sz="2000" dirty="0"/>
              <a:t> </a:t>
            </a:r>
            <a:r>
              <a:rPr lang="pt-BR" sz="2000" dirty="0">
                <a:sym typeface="Wingdings" panose="05000000000000000000" pitchFamily="2" charset="2"/>
              </a:rPr>
              <a:t></a:t>
            </a:r>
            <a:r>
              <a:rPr lang="pt-BR" sz="2000" dirty="0"/>
              <a:t> Dispositivo especial de caracteres.</a:t>
            </a:r>
          </a:p>
          <a:p>
            <a:pPr lvl="1"/>
            <a:r>
              <a:rPr lang="pt-BR" sz="2000" dirty="0" err="1">
                <a:solidFill>
                  <a:srgbClr val="0070C0"/>
                </a:solidFill>
              </a:rPr>
              <a:t>suid</a:t>
            </a:r>
            <a:r>
              <a:rPr lang="pt-BR" sz="2000" dirty="0"/>
              <a:t> </a:t>
            </a:r>
            <a:r>
              <a:rPr lang="pt-BR" sz="2000" dirty="0">
                <a:sym typeface="Wingdings" panose="05000000000000000000" pitchFamily="2" charset="2"/>
              </a:rPr>
              <a:t></a:t>
            </a:r>
            <a:r>
              <a:rPr lang="pt-BR" sz="2000" dirty="0"/>
              <a:t> Habilita que os executáveis tenham permissões </a:t>
            </a:r>
            <a:r>
              <a:rPr lang="pt-BR" sz="2000" dirty="0">
                <a:solidFill>
                  <a:srgbClr val="0070C0"/>
                </a:solidFill>
              </a:rPr>
              <a:t>SUID</a:t>
            </a:r>
            <a:r>
              <a:rPr lang="pt-BR" sz="2000" dirty="0"/>
              <a:t> e </a:t>
            </a:r>
            <a:r>
              <a:rPr lang="pt-BR" sz="2000" dirty="0">
                <a:solidFill>
                  <a:srgbClr val="0070C0"/>
                </a:solidFill>
              </a:rPr>
              <a:t>SGID</a:t>
            </a:r>
            <a:r>
              <a:rPr lang="pt-BR" sz="2000" dirty="0"/>
              <a:t>.</a:t>
            </a:r>
          </a:p>
          <a:p>
            <a:pPr lvl="1"/>
            <a:r>
              <a:rPr lang="pt-BR" sz="2000" dirty="0" err="1">
                <a:solidFill>
                  <a:srgbClr val="0070C0"/>
                </a:solidFill>
              </a:rPr>
              <a:t>nosuid</a:t>
            </a:r>
            <a:r>
              <a:rPr lang="pt-BR" sz="2000" dirty="0"/>
              <a:t> </a:t>
            </a:r>
            <a:r>
              <a:rPr lang="pt-BR" sz="2000" dirty="0">
                <a:sym typeface="Wingdings" panose="05000000000000000000" pitchFamily="2" charset="2"/>
              </a:rPr>
              <a:t></a:t>
            </a:r>
            <a:r>
              <a:rPr lang="pt-BR" sz="2000" dirty="0"/>
              <a:t> Especifica que os executáveis não terão permissões </a:t>
            </a:r>
            <a:r>
              <a:rPr lang="pt-BR" sz="2000" dirty="0">
                <a:solidFill>
                  <a:srgbClr val="0070C0"/>
                </a:solidFill>
              </a:rPr>
              <a:t>SUIG</a:t>
            </a:r>
            <a:r>
              <a:rPr lang="pt-BR" sz="2000" dirty="0"/>
              <a:t> e </a:t>
            </a:r>
            <a:r>
              <a:rPr lang="pt-BR" sz="2000" dirty="0">
                <a:solidFill>
                  <a:srgbClr val="0070C0"/>
                </a:solidFill>
              </a:rPr>
              <a:t>SGID</a:t>
            </a:r>
            <a:r>
              <a:rPr lang="pt-BR" sz="2000" dirty="0"/>
              <a:t>.</a:t>
            </a:r>
          </a:p>
          <a:p>
            <a:pPr lvl="1"/>
            <a:r>
              <a:rPr lang="pt-BR" sz="2000" dirty="0">
                <a:solidFill>
                  <a:srgbClr val="0070C0"/>
                </a:solidFill>
              </a:rPr>
              <a:t>defaults</a:t>
            </a:r>
            <a:r>
              <a:rPr lang="pt-BR" sz="2000" dirty="0"/>
              <a:t> </a:t>
            </a:r>
            <a:r>
              <a:rPr lang="pt-BR" sz="2000" dirty="0">
                <a:sym typeface="Wingdings" panose="05000000000000000000" pitchFamily="2" charset="2"/>
              </a:rPr>
              <a:t></a:t>
            </a:r>
            <a:r>
              <a:rPr lang="pt-BR" sz="2000" dirty="0"/>
              <a:t> Especifica as opções de montagem padrão, como </a:t>
            </a:r>
            <a:r>
              <a:rPr lang="pt-BR" sz="2000" dirty="0" err="1">
                <a:solidFill>
                  <a:srgbClr val="0070C0"/>
                </a:solidFill>
              </a:rPr>
              <a:t>rw</a:t>
            </a:r>
            <a:r>
              <a:rPr lang="pt-BR" sz="2000" dirty="0"/>
              <a:t>, </a:t>
            </a:r>
            <a:r>
              <a:rPr lang="pt-BR" sz="2000" dirty="0" err="1">
                <a:solidFill>
                  <a:srgbClr val="0070C0"/>
                </a:solidFill>
              </a:rPr>
              <a:t>suid</a:t>
            </a:r>
            <a:r>
              <a:rPr lang="pt-BR" sz="2000" dirty="0"/>
              <a:t>, </a:t>
            </a:r>
            <a:r>
              <a:rPr lang="pt-BR" sz="2000" dirty="0" err="1">
                <a:solidFill>
                  <a:srgbClr val="0070C0"/>
                </a:solidFill>
              </a:rPr>
              <a:t>exec</a:t>
            </a:r>
            <a:r>
              <a:rPr lang="pt-BR" sz="2000" dirty="0"/>
              <a:t>, </a:t>
            </a:r>
            <a:r>
              <a:rPr lang="pt-BR" sz="2000" dirty="0">
                <a:solidFill>
                  <a:srgbClr val="0070C0"/>
                </a:solidFill>
              </a:rPr>
              <a:t>auto</a:t>
            </a:r>
            <a:r>
              <a:rPr lang="pt-BR" sz="2000" dirty="0"/>
              <a:t>, </a:t>
            </a:r>
            <a:r>
              <a:rPr lang="pt-BR" sz="2000" dirty="0" err="1">
                <a:solidFill>
                  <a:srgbClr val="0070C0"/>
                </a:solidFill>
              </a:rPr>
              <a:t>nouser</a:t>
            </a:r>
            <a:r>
              <a:rPr lang="pt-BR" sz="2000" dirty="0"/>
              <a:t> e </a:t>
            </a:r>
            <a:r>
              <a:rPr lang="pt-BR" sz="2000" dirty="0" err="1">
                <a:solidFill>
                  <a:srgbClr val="0070C0"/>
                </a:solidFill>
              </a:rPr>
              <a:t>async</a:t>
            </a:r>
            <a:r>
              <a:rPr lang="pt-BR" sz="2000" dirty="0"/>
              <a:t>.</a:t>
            </a:r>
          </a:p>
          <a:p>
            <a:endParaRPr lang="pt-BR" sz="2000" dirty="0"/>
          </a:p>
          <a:p>
            <a:r>
              <a:rPr lang="pt-BR" sz="2000" dirty="0"/>
              <a:t>Após este overview já podemos analisar o conteúdo do arquivo:</a:t>
            </a:r>
          </a:p>
          <a:p>
            <a:endParaRPr lang="pt-BR" sz="2000" dirty="0"/>
          </a:p>
        </p:txBody>
      </p:sp>
      <p:pic>
        <p:nvPicPr>
          <p:cNvPr id="4" name="Google Shape;323;p49">
            <a:extLst>
              <a:ext uri="{FF2B5EF4-FFF2-40B4-BE49-F238E27FC236}">
                <a16:creationId xmlns:a16="http://schemas.microsoft.com/office/drawing/2014/main" id="{77DAEE22-1A66-3C86-DB7D-4EB02622B398}"/>
              </a:ext>
            </a:extLst>
          </p:cNvPr>
          <p:cNvPicPr preferRelativeResize="0">
            <a:picLocks noChangeAspect="1"/>
          </p:cNvPicPr>
          <p:nvPr/>
        </p:nvPicPr>
        <p:blipFill rotWithShape="1">
          <a:blip r:embed="rId2">
            <a:alphaModFix/>
          </a:blip>
          <a:srcRect/>
          <a:stretch/>
        </p:blipFill>
        <p:spPr>
          <a:xfrm>
            <a:off x="1283714" y="5301208"/>
            <a:ext cx="6576571" cy="1139156"/>
          </a:xfrm>
          <a:prstGeom prst="rect">
            <a:avLst/>
          </a:prstGeom>
          <a:noFill/>
          <a:ln w="50800" cap="sq" cmpd="thickThin">
            <a:solidFill>
              <a:srgbClr val="7F7F7F"/>
            </a:solidFill>
            <a:prstDash val="solid"/>
            <a:miter lim="800000"/>
            <a:headEnd type="none" w="sm" len="sm"/>
            <a:tailEnd type="none" w="sm" len="sm"/>
          </a:ln>
        </p:spPr>
      </p:pic>
    </p:spTree>
    <p:extLst>
      <p:ext uri="{BB962C8B-B14F-4D97-AF65-F5344CB8AC3E}">
        <p14:creationId xmlns:p14="http://schemas.microsoft.com/office/powerpoint/2010/main" val="1469628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CA7D-FBE1-069B-3849-08F19B01C291}"/>
              </a:ext>
            </a:extLst>
          </p:cNvPr>
          <p:cNvSpPr>
            <a:spLocks noGrp="1"/>
          </p:cNvSpPr>
          <p:nvPr>
            <p:ph type="title"/>
          </p:nvPr>
        </p:nvSpPr>
        <p:spPr/>
        <p:txBody>
          <a:bodyPr>
            <a:normAutofit fontScale="90000"/>
          </a:bodyPr>
          <a:lstStyle/>
          <a:p>
            <a:r>
              <a:rPr lang="pt-BR" dirty="0"/>
              <a:t>Área de troca</a:t>
            </a:r>
            <a:br>
              <a:rPr lang="pt-BR" dirty="0"/>
            </a:br>
            <a:r>
              <a:rPr lang="pt-BR" dirty="0"/>
              <a:t>Partição de SWAP (Memória Virtual)</a:t>
            </a:r>
          </a:p>
        </p:txBody>
      </p:sp>
      <p:sp>
        <p:nvSpPr>
          <p:cNvPr id="3" name="Content Placeholder 2">
            <a:extLst>
              <a:ext uri="{FF2B5EF4-FFF2-40B4-BE49-F238E27FC236}">
                <a16:creationId xmlns:a16="http://schemas.microsoft.com/office/drawing/2014/main" id="{85845334-329C-C004-2E14-0113C95D5EC2}"/>
              </a:ext>
            </a:extLst>
          </p:cNvPr>
          <p:cNvSpPr>
            <a:spLocks noGrp="1"/>
          </p:cNvSpPr>
          <p:nvPr>
            <p:ph sz="quarter" idx="1"/>
          </p:nvPr>
        </p:nvSpPr>
        <p:spPr/>
        <p:txBody>
          <a:bodyPr>
            <a:normAutofit fontScale="92500" lnSpcReduction="10000"/>
          </a:bodyPr>
          <a:lstStyle/>
          <a:p>
            <a:r>
              <a:rPr lang="pt-BR" dirty="0"/>
              <a:t>Este tipo de partição (SWAP) é utilizado para prover memória virtual ao sistema GNU/Linux;</a:t>
            </a:r>
          </a:p>
          <a:p>
            <a:pPr lvl="4"/>
            <a:endParaRPr lang="pt-BR" dirty="0"/>
          </a:p>
          <a:p>
            <a:r>
              <a:rPr lang="pt-BR" dirty="0"/>
              <a:t>Durante a execução de Softwares, cada processo carrega os dados necessários para sua execução na memória RAM, porém, ao esgotar o espaço de memória física (RAM), o sistema pode utilizar parte do disco (memória virtual – SWAP) para otimizar o funcionamento do sistema e permitir a execução de novos processos;</a:t>
            </a:r>
          </a:p>
          <a:p>
            <a:pPr lvl="4"/>
            <a:endParaRPr lang="pt-BR" dirty="0"/>
          </a:p>
          <a:p>
            <a:r>
              <a:rPr lang="pt-BR" dirty="0"/>
              <a:t>Como a troca de dados entre a RAM e a memória virtual é constante (de acordo com a necessidade de uso dos aplicativos), esta área também é conhecida como “área de troca”;</a:t>
            </a:r>
          </a:p>
          <a:p>
            <a:endParaRPr lang="pt-BR" dirty="0"/>
          </a:p>
        </p:txBody>
      </p:sp>
    </p:spTree>
    <p:extLst>
      <p:ext uri="{BB962C8B-B14F-4D97-AF65-F5344CB8AC3E}">
        <p14:creationId xmlns:p14="http://schemas.microsoft.com/office/powerpoint/2010/main" val="6953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907B-1C75-88E5-2DE9-76653252AE03}"/>
              </a:ext>
            </a:extLst>
          </p:cNvPr>
          <p:cNvSpPr>
            <a:spLocks noGrp="1"/>
          </p:cNvSpPr>
          <p:nvPr>
            <p:ph type="title"/>
          </p:nvPr>
        </p:nvSpPr>
        <p:spPr/>
        <p:txBody>
          <a:bodyPr>
            <a:normAutofit fontScale="90000"/>
          </a:bodyPr>
          <a:lstStyle/>
          <a:p>
            <a:r>
              <a:rPr lang="pt-BR" sz="3200" dirty="0"/>
              <a:t>Área de troca</a:t>
            </a:r>
            <a:br>
              <a:rPr lang="pt-BR" sz="3200" dirty="0"/>
            </a:br>
            <a:r>
              <a:rPr lang="pt-BR" sz="3200" dirty="0"/>
              <a:t>Partição de SWAP (Memória Virtual)</a:t>
            </a:r>
            <a:endParaRPr lang="pt-BR" dirty="0"/>
          </a:p>
        </p:txBody>
      </p:sp>
      <p:sp>
        <p:nvSpPr>
          <p:cNvPr id="3" name="Content Placeholder 2">
            <a:extLst>
              <a:ext uri="{FF2B5EF4-FFF2-40B4-BE49-F238E27FC236}">
                <a16:creationId xmlns:a16="http://schemas.microsoft.com/office/drawing/2014/main" id="{D092B396-7BDC-4A71-D6F5-34A180C625BF}"/>
              </a:ext>
            </a:extLst>
          </p:cNvPr>
          <p:cNvSpPr>
            <a:spLocks noGrp="1"/>
          </p:cNvSpPr>
          <p:nvPr>
            <p:ph sz="quarter" idx="1"/>
          </p:nvPr>
        </p:nvSpPr>
        <p:spPr/>
        <p:txBody>
          <a:bodyPr>
            <a:normAutofit/>
          </a:bodyPr>
          <a:lstStyle/>
          <a:p>
            <a:r>
              <a:rPr lang="pt-BR" sz="2000" dirty="0"/>
              <a:t>Após criar a partição, devemos defini-la como partição de SWAP:</a:t>
            </a:r>
          </a:p>
          <a:p>
            <a:pPr lvl="1"/>
            <a:r>
              <a:rPr lang="pt-BR" sz="2000" dirty="0"/>
              <a:t>Código 82 (</a:t>
            </a:r>
            <a:r>
              <a:rPr lang="pt-BR" sz="2000" dirty="0">
                <a:solidFill>
                  <a:srgbClr val="FD8603"/>
                </a:solidFill>
              </a:rPr>
              <a:t>MBR</a:t>
            </a:r>
            <a:r>
              <a:rPr lang="pt-BR" sz="2000" dirty="0"/>
              <a:t>) </a:t>
            </a:r>
            <a:r>
              <a:rPr lang="pt-BR" sz="2000" dirty="0">
                <a:sym typeface="Wingdings" panose="05000000000000000000" pitchFamily="2" charset="2"/>
              </a:rPr>
              <a:t></a:t>
            </a:r>
            <a:r>
              <a:rPr lang="pt-BR" sz="2000" dirty="0"/>
              <a:t> </a:t>
            </a:r>
            <a:r>
              <a:rPr lang="pt-BR" sz="2000" dirty="0">
                <a:solidFill>
                  <a:srgbClr val="7030A0"/>
                </a:solidFill>
              </a:rPr>
              <a:t>Linux SWAP / Solaris</a:t>
            </a:r>
            <a:r>
              <a:rPr lang="pt-BR" sz="2000" dirty="0"/>
              <a:t>;</a:t>
            </a:r>
          </a:p>
          <a:p>
            <a:pPr lvl="1"/>
            <a:r>
              <a:rPr lang="pt-BR" sz="2000" dirty="0"/>
              <a:t>Código 8200 (</a:t>
            </a:r>
            <a:r>
              <a:rPr lang="pt-BR" sz="2000" dirty="0">
                <a:solidFill>
                  <a:srgbClr val="00B050"/>
                </a:solidFill>
              </a:rPr>
              <a:t>GPT</a:t>
            </a:r>
            <a:r>
              <a:rPr lang="pt-BR" sz="2000" dirty="0"/>
              <a:t>) </a:t>
            </a:r>
            <a:r>
              <a:rPr lang="pt-BR" sz="2000" dirty="0">
                <a:sym typeface="Wingdings" panose="05000000000000000000" pitchFamily="2" charset="2"/>
              </a:rPr>
              <a:t></a:t>
            </a:r>
            <a:r>
              <a:rPr lang="pt-BR" sz="2000" dirty="0"/>
              <a:t> </a:t>
            </a:r>
            <a:r>
              <a:rPr lang="pt-BR" sz="2000" dirty="0">
                <a:solidFill>
                  <a:srgbClr val="7030A0"/>
                </a:solidFill>
              </a:rPr>
              <a:t>Linux SWAP</a:t>
            </a:r>
            <a:r>
              <a:rPr lang="pt-BR" sz="2000" dirty="0"/>
              <a:t>;</a:t>
            </a:r>
          </a:p>
          <a:p>
            <a:pPr lvl="1"/>
            <a:endParaRPr lang="pt-BR" sz="2100" dirty="0"/>
          </a:p>
          <a:p>
            <a:r>
              <a:rPr lang="pt-BR" sz="2000" dirty="0" err="1"/>
              <a:t>mkswap</a:t>
            </a:r>
            <a:r>
              <a:rPr lang="pt-BR" sz="2000" dirty="0"/>
              <a:t> </a:t>
            </a:r>
            <a:r>
              <a:rPr lang="pt-BR" sz="2000" dirty="0">
                <a:sym typeface="Wingdings" panose="05000000000000000000" pitchFamily="2" charset="2"/>
              </a:rPr>
              <a:t></a:t>
            </a:r>
            <a:r>
              <a:rPr lang="pt-BR" sz="2000" dirty="0"/>
              <a:t> Formata uma partição para ser utilizada como SWAP, preparando o dispositivo para ser usado como área de memória virtual. </a:t>
            </a:r>
          </a:p>
          <a:p>
            <a:pPr lvl="1"/>
            <a:r>
              <a:rPr lang="pt-BR" sz="2000" dirty="0"/>
              <a:t>Ex.: </a:t>
            </a:r>
            <a:r>
              <a:rPr lang="pt-BR" sz="2000" dirty="0" err="1">
                <a:solidFill>
                  <a:srgbClr val="0070C0"/>
                </a:solidFill>
              </a:rPr>
              <a:t>mkswap</a:t>
            </a:r>
            <a:r>
              <a:rPr lang="pt-BR" sz="2000" dirty="0">
                <a:solidFill>
                  <a:srgbClr val="0070C0"/>
                </a:solidFill>
              </a:rPr>
              <a:t>  [caminho/dispositivo] </a:t>
            </a:r>
          </a:p>
          <a:p>
            <a:endParaRPr lang="pt-BR" sz="2300" dirty="0"/>
          </a:p>
          <a:p>
            <a:endParaRPr lang="pt-BR" sz="2000" dirty="0"/>
          </a:p>
          <a:p>
            <a:r>
              <a:rPr lang="pt-BR" sz="2000" dirty="0" err="1"/>
              <a:t>swapon</a:t>
            </a:r>
            <a:r>
              <a:rPr lang="pt-BR" sz="2000" dirty="0"/>
              <a:t> </a:t>
            </a:r>
            <a:r>
              <a:rPr lang="pt-BR" sz="2000" dirty="0">
                <a:sym typeface="Wingdings" panose="05000000000000000000" pitchFamily="2" charset="2"/>
              </a:rPr>
              <a:t></a:t>
            </a:r>
            <a:r>
              <a:rPr lang="pt-BR" sz="2000" dirty="0"/>
              <a:t> Ativa a partição SWAP.</a:t>
            </a:r>
          </a:p>
          <a:p>
            <a:pPr lvl="1"/>
            <a:r>
              <a:rPr lang="pt-BR" sz="2000" dirty="0"/>
              <a:t>Ex.: </a:t>
            </a:r>
            <a:r>
              <a:rPr lang="pt-BR" sz="2000" dirty="0" err="1">
                <a:solidFill>
                  <a:srgbClr val="0070C0"/>
                </a:solidFill>
              </a:rPr>
              <a:t>swapon</a:t>
            </a:r>
            <a:r>
              <a:rPr lang="pt-BR" sz="2000" dirty="0">
                <a:solidFill>
                  <a:srgbClr val="0070C0"/>
                </a:solidFill>
              </a:rPr>
              <a:t>  [caminho/dispositivo]</a:t>
            </a:r>
          </a:p>
          <a:p>
            <a:endParaRPr lang="pt-BR" sz="2000" dirty="0"/>
          </a:p>
        </p:txBody>
      </p:sp>
      <p:pic>
        <p:nvPicPr>
          <p:cNvPr id="4" name="Google Shape;356;p54">
            <a:extLst>
              <a:ext uri="{FF2B5EF4-FFF2-40B4-BE49-F238E27FC236}">
                <a16:creationId xmlns:a16="http://schemas.microsoft.com/office/drawing/2014/main" id="{ACB9C465-A1C7-62B6-E254-6837C4C412ED}"/>
              </a:ext>
            </a:extLst>
          </p:cNvPr>
          <p:cNvPicPr preferRelativeResize="0"/>
          <p:nvPr/>
        </p:nvPicPr>
        <p:blipFill rotWithShape="1">
          <a:blip r:embed="rId2">
            <a:alphaModFix/>
          </a:blip>
          <a:srcRect/>
          <a:stretch/>
        </p:blipFill>
        <p:spPr>
          <a:xfrm>
            <a:off x="862851" y="5504656"/>
            <a:ext cx="4165600" cy="228600"/>
          </a:xfrm>
          <a:prstGeom prst="rect">
            <a:avLst/>
          </a:prstGeom>
          <a:noFill/>
          <a:ln w="88900" cap="sq" cmpd="thickThin">
            <a:solidFill>
              <a:srgbClr val="000000"/>
            </a:solidFill>
            <a:prstDash val="solid"/>
            <a:miter lim="800000"/>
            <a:headEnd type="none" w="sm" len="sm"/>
            <a:tailEnd type="none" w="sm" len="sm"/>
          </a:ln>
        </p:spPr>
      </p:pic>
      <p:pic>
        <p:nvPicPr>
          <p:cNvPr id="5" name="Google Shape;357;p54">
            <a:extLst>
              <a:ext uri="{FF2B5EF4-FFF2-40B4-BE49-F238E27FC236}">
                <a16:creationId xmlns:a16="http://schemas.microsoft.com/office/drawing/2014/main" id="{955CE4FA-BAC9-E310-9CC9-449C25BC16C3}"/>
              </a:ext>
            </a:extLst>
          </p:cNvPr>
          <p:cNvPicPr preferRelativeResize="0"/>
          <p:nvPr/>
        </p:nvPicPr>
        <p:blipFill rotWithShape="1">
          <a:blip r:embed="rId3">
            <a:alphaModFix/>
          </a:blip>
          <a:srcRect/>
          <a:stretch/>
        </p:blipFill>
        <p:spPr>
          <a:xfrm>
            <a:off x="862851" y="3933056"/>
            <a:ext cx="5664200" cy="444500"/>
          </a:xfrm>
          <a:prstGeom prst="rect">
            <a:avLst/>
          </a:prstGeom>
          <a:noFill/>
          <a:ln w="88900" cap="sq" cmpd="thickThin">
            <a:solidFill>
              <a:srgbClr val="000000"/>
            </a:solidFill>
            <a:prstDash val="solid"/>
            <a:miter lim="800000"/>
            <a:headEnd type="none" w="sm" len="sm"/>
            <a:tailEnd type="none" w="sm" len="sm"/>
          </a:ln>
        </p:spPr>
      </p:pic>
    </p:spTree>
    <p:extLst>
      <p:ext uri="{BB962C8B-B14F-4D97-AF65-F5344CB8AC3E}">
        <p14:creationId xmlns:p14="http://schemas.microsoft.com/office/powerpoint/2010/main" val="394292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9035-3E62-0ECA-AF28-2327D0838600}"/>
              </a:ext>
            </a:extLst>
          </p:cNvPr>
          <p:cNvSpPr>
            <a:spLocks noGrp="1"/>
          </p:cNvSpPr>
          <p:nvPr>
            <p:ph type="title"/>
          </p:nvPr>
        </p:nvSpPr>
        <p:spPr/>
        <p:txBody>
          <a:bodyPr/>
          <a:lstStyle/>
          <a:p>
            <a:r>
              <a:rPr lang="pt-BR" i="1" dirty="0" err="1"/>
              <a:t>Journaling</a:t>
            </a:r>
            <a:endParaRPr lang="pt-BR" dirty="0"/>
          </a:p>
        </p:txBody>
      </p:sp>
      <p:sp>
        <p:nvSpPr>
          <p:cNvPr id="3" name="Content Placeholder 2">
            <a:extLst>
              <a:ext uri="{FF2B5EF4-FFF2-40B4-BE49-F238E27FC236}">
                <a16:creationId xmlns:a16="http://schemas.microsoft.com/office/drawing/2014/main" id="{135F6AB8-E21E-5771-FE96-9BC02D7A91AB}"/>
              </a:ext>
            </a:extLst>
          </p:cNvPr>
          <p:cNvSpPr>
            <a:spLocks noGrp="1"/>
          </p:cNvSpPr>
          <p:nvPr>
            <p:ph sz="quarter" idx="1"/>
          </p:nvPr>
        </p:nvSpPr>
        <p:spPr/>
        <p:txBody>
          <a:bodyPr>
            <a:normAutofit fontScale="85000" lnSpcReduction="10000"/>
          </a:bodyPr>
          <a:lstStyle/>
          <a:p>
            <a:r>
              <a:rPr lang="pt-BR" dirty="0"/>
              <a:t>O recurso de “</a:t>
            </a:r>
            <a:r>
              <a:rPr lang="pt-BR" i="1" dirty="0" err="1"/>
              <a:t>Journaling</a:t>
            </a:r>
            <a:r>
              <a:rPr lang="pt-BR" dirty="0"/>
              <a:t>” realiza gravações de diversas alterações em uma área da própria partição do disco (chamada de “</a:t>
            </a:r>
            <a:r>
              <a:rPr lang="pt-BR" i="1" dirty="0" err="1"/>
              <a:t>journal</a:t>
            </a:r>
            <a:r>
              <a:rPr lang="pt-BR" dirty="0"/>
              <a:t>”), com o objetivo de prover alta disponibilidade e maior tolerância a falhas;</a:t>
            </a:r>
          </a:p>
          <a:p>
            <a:pPr lvl="2"/>
            <a:endParaRPr lang="pt-BR" dirty="0"/>
          </a:p>
          <a:p>
            <a:r>
              <a:rPr lang="pt-BR" dirty="0"/>
              <a:t>Caso ocorra um problema como falha de energia, todo os dados gerados pelo “</a:t>
            </a:r>
            <a:r>
              <a:rPr lang="pt-BR" i="1" dirty="0" err="1"/>
              <a:t>journaling</a:t>
            </a:r>
            <a:r>
              <a:rPr lang="pt-BR" dirty="0"/>
              <a:t>” são analisados durante a montagem do sistema de arquivos;</a:t>
            </a:r>
          </a:p>
          <a:p>
            <a:pPr lvl="2"/>
            <a:endParaRPr lang="pt-BR" dirty="0"/>
          </a:p>
          <a:p>
            <a:r>
              <a:rPr lang="pt-BR" dirty="0"/>
              <a:t>Após a verificação, os dados (que não foram gravados devido o processo não ter sido finalizado corretamente) podem ser desfeitos ou finalizados (recuperados);</a:t>
            </a:r>
          </a:p>
          <a:p>
            <a:pPr lvl="2"/>
            <a:endParaRPr lang="pt-BR" dirty="0"/>
          </a:p>
          <a:p>
            <a:r>
              <a:rPr lang="pt-BR" dirty="0"/>
              <a:t>Os sistemas de arquivos para Linux em sua grande maioria possuem o recurso de “</a:t>
            </a:r>
            <a:r>
              <a:rPr lang="pt-BR" i="1" dirty="0" err="1"/>
              <a:t>Journaling</a:t>
            </a:r>
            <a:r>
              <a:rPr lang="pt-BR" dirty="0"/>
              <a:t>”, no Windows, temos o recurso no NTFS.</a:t>
            </a:r>
          </a:p>
          <a:p>
            <a:endParaRPr lang="pt-BR" dirty="0"/>
          </a:p>
          <a:p>
            <a:endParaRPr lang="pt-BR" dirty="0"/>
          </a:p>
        </p:txBody>
      </p:sp>
    </p:spTree>
    <p:extLst>
      <p:ext uri="{BB962C8B-B14F-4D97-AF65-F5344CB8AC3E}">
        <p14:creationId xmlns:p14="http://schemas.microsoft.com/office/powerpoint/2010/main" val="2168768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5EF63-A3AF-83BF-F959-EB24B2B5E15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360604-9F63-1389-8566-C79C81AB0186}"/>
              </a:ext>
            </a:extLst>
          </p:cNvPr>
          <p:cNvSpPr>
            <a:spLocks noGrp="1"/>
          </p:cNvSpPr>
          <p:nvPr>
            <p:ph type="title"/>
          </p:nvPr>
        </p:nvSpPr>
        <p:spPr/>
        <p:txBody>
          <a:bodyPr>
            <a:normAutofit/>
          </a:bodyPr>
          <a:lstStyle/>
          <a:p>
            <a:r>
              <a:rPr lang="pt-BR" dirty="0"/>
              <a:t>Considerações sobre RAID</a:t>
            </a:r>
          </a:p>
        </p:txBody>
      </p:sp>
      <p:sp>
        <p:nvSpPr>
          <p:cNvPr id="5" name="Text Placeholder 4">
            <a:extLst>
              <a:ext uri="{FF2B5EF4-FFF2-40B4-BE49-F238E27FC236}">
                <a16:creationId xmlns:a16="http://schemas.microsoft.com/office/drawing/2014/main" id="{4BED449E-DDA6-0207-11CC-63C1210CEEAB}"/>
              </a:ext>
            </a:extLst>
          </p:cNvPr>
          <p:cNvSpPr>
            <a:spLocks noGrp="1"/>
          </p:cNvSpPr>
          <p:nvPr>
            <p:ph type="body" idx="1"/>
          </p:nvPr>
        </p:nvSpPr>
        <p:spPr/>
        <p:txBody>
          <a:bodyPr/>
          <a:lstStyle/>
          <a:p>
            <a:r>
              <a:rPr lang="pt-BR" dirty="0"/>
              <a:t>Tópico: Sistemas de Arquivos e Armazenamento</a:t>
            </a:r>
          </a:p>
        </p:txBody>
      </p:sp>
    </p:spTree>
    <p:extLst>
      <p:ext uri="{BB962C8B-B14F-4D97-AF65-F5344CB8AC3E}">
        <p14:creationId xmlns:p14="http://schemas.microsoft.com/office/powerpoint/2010/main" val="44883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5619-3B27-78EF-ECCB-05E2E9D2E57F}"/>
              </a:ext>
            </a:extLst>
          </p:cNvPr>
          <p:cNvSpPr>
            <a:spLocks noGrp="1"/>
          </p:cNvSpPr>
          <p:nvPr>
            <p:ph type="title"/>
          </p:nvPr>
        </p:nvSpPr>
        <p:spPr/>
        <p:txBody>
          <a:bodyPr/>
          <a:lstStyle/>
          <a:p>
            <a:r>
              <a:rPr lang="pt-BR" dirty="0"/>
              <a:t>Considerações sobre RAID</a:t>
            </a:r>
          </a:p>
        </p:txBody>
      </p:sp>
      <p:sp>
        <p:nvSpPr>
          <p:cNvPr id="3" name="Content Placeholder 2">
            <a:extLst>
              <a:ext uri="{FF2B5EF4-FFF2-40B4-BE49-F238E27FC236}">
                <a16:creationId xmlns:a16="http://schemas.microsoft.com/office/drawing/2014/main" id="{1111735C-730A-650B-6772-5F1BCC509269}"/>
              </a:ext>
            </a:extLst>
          </p:cNvPr>
          <p:cNvSpPr>
            <a:spLocks noGrp="1"/>
          </p:cNvSpPr>
          <p:nvPr>
            <p:ph sz="quarter" idx="1"/>
          </p:nvPr>
        </p:nvSpPr>
        <p:spPr/>
        <p:txBody>
          <a:bodyPr>
            <a:normAutofit/>
          </a:bodyPr>
          <a:lstStyle/>
          <a:p>
            <a:r>
              <a:rPr lang="pt-BR" sz="2000" dirty="0"/>
              <a:t>Ao planejar/definir uma estrutura de armazenamento, em servidores de maior porte ou ambientes com STORAGE, a utilização do RAID (</a:t>
            </a:r>
            <a:r>
              <a:rPr lang="pt-BR" sz="2000" i="1" dirty="0" err="1"/>
              <a:t>Redundant</a:t>
            </a:r>
            <a:r>
              <a:rPr lang="pt-BR" sz="2000" i="1" dirty="0"/>
              <a:t> </a:t>
            </a:r>
            <a:r>
              <a:rPr lang="pt-BR" sz="2000" i="1" dirty="0" err="1"/>
              <a:t>Array</a:t>
            </a:r>
            <a:r>
              <a:rPr lang="pt-BR" sz="2000" i="1" dirty="0"/>
              <a:t> </a:t>
            </a:r>
            <a:r>
              <a:rPr lang="pt-BR" sz="2000" i="1" dirty="0" err="1"/>
              <a:t>of</a:t>
            </a:r>
            <a:r>
              <a:rPr lang="pt-BR" sz="2000" i="1" dirty="0"/>
              <a:t> </a:t>
            </a:r>
            <a:r>
              <a:rPr lang="pt-BR" sz="2000" i="1" dirty="0" err="1"/>
              <a:t>Inexpensive</a:t>
            </a:r>
            <a:r>
              <a:rPr lang="pt-BR" sz="2000" i="1" dirty="0"/>
              <a:t> Disks</a:t>
            </a:r>
            <a:r>
              <a:rPr lang="pt-BR" sz="2000" dirty="0"/>
              <a:t>) é algo muito comum e geralmente necessário.</a:t>
            </a:r>
          </a:p>
          <a:p>
            <a:pPr lvl="1"/>
            <a:endParaRPr lang="pt-BR" sz="1800" dirty="0"/>
          </a:p>
          <a:p>
            <a:r>
              <a:rPr lang="pt-BR" sz="2000" dirty="0"/>
              <a:t>Em resumo, o RAID é uma tecnologia utilizada para elevar o desempenho e/ou a confiabilidade do armazenamento de dados.</a:t>
            </a:r>
          </a:p>
          <a:p>
            <a:pPr lvl="1"/>
            <a:endParaRPr lang="pt-BR" sz="1800" dirty="0"/>
          </a:p>
          <a:p>
            <a:r>
              <a:rPr lang="pt-BR" sz="2000" dirty="0"/>
              <a:t>Um sistema RAID consiste em dois ou mais discos (HD ou SSD) trabalhando em paralelo, sendo que os principais tipos de RAID são:</a:t>
            </a:r>
          </a:p>
          <a:p>
            <a:pPr lvl="1"/>
            <a:r>
              <a:rPr lang="pt-BR" sz="1800" dirty="0"/>
              <a:t>RAID 0 – </a:t>
            </a:r>
            <a:r>
              <a:rPr lang="pt-BR" sz="1800" dirty="0" err="1"/>
              <a:t>striping</a:t>
            </a:r>
            <a:endParaRPr lang="pt-BR" sz="1800" dirty="0"/>
          </a:p>
          <a:p>
            <a:pPr lvl="1"/>
            <a:r>
              <a:rPr lang="pt-BR" sz="1800" dirty="0"/>
              <a:t>RAID 1 – </a:t>
            </a:r>
            <a:r>
              <a:rPr lang="pt-BR" sz="1800" dirty="0" err="1"/>
              <a:t>mirroring</a:t>
            </a:r>
            <a:endParaRPr lang="pt-BR" sz="1800" dirty="0"/>
          </a:p>
          <a:p>
            <a:pPr lvl="1"/>
            <a:r>
              <a:rPr lang="pt-BR" sz="1800" dirty="0"/>
              <a:t>RAID 5 – </a:t>
            </a:r>
            <a:r>
              <a:rPr lang="pt-BR" sz="1800" dirty="0" err="1"/>
              <a:t>striping</a:t>
            </a:r>
            <a:r>
              <a:rPr lang="pt-BR" sz="1800" dirty="0"/>
              <a:t> </a:t>
            </a:r>
            <a:r>
              <a:rPr lang="pt-BR" sz="1800" dirty="0" err="1"/>
              <a:t>with</a:t>
            </a:r>
            <a:r>
              <a:rPr lang="pt-BR" sz="1800" dirty="0"/>
              <a:t> </a:t>
            </a:r>
            <a:r>
              <a:rPr lang="pt-BR" sz="1800" dirty="0" err="1"/>
              <a:t>parity</a:t>
            </a:r>
            <a:endParaRPr lang="pt-BR" sz="1800" dirty="0"/>
          </a:p>
          <a:p>
            <a:pPr lvl="1"/>
            <a:r>
              <a:rPr lang="pt-BR" sz="1800" dirty="0"/>
              <a:t>RAID 6 – </a:t>
            </a:r>
            <a:r>
              <a:rPr lang="pt-BR" sz="1800" dirty="0" err="1"/>
              <a:t>striping</a:t>
            </a:r>
            <a:r>
              <a:rPr lang="pt-BR" sz="1800" dirty="0"/>
              <a:t> </a:t>
            </a:r>
            <a:r>
              <a:rPr lang="pt-BR" sz="1800" dirty="0" err="1"/>
              <a:t>with</a:t>
            </a:r>
            <a:r>
              <a:rPr lang="pt-BR" sz="1800" dirty="0"/>
              <a:t> </a:t>
            </a:r>
            <a:r>
              <a:rPr lang="pt-BR" sz="1800" dirty="0" err="1"/>
              <a:t>double</a:t>
            </a:r>
            <a:r>
              <a:rPr lang="pt-BR" sz="1800" dirty="0"/>
              <a:t> </a:t>
            </a:r>
            <a:r>
              <a:rPr lang="pt-BR" sz="1800" dirty="0" err="1"/>
              <a:t>parity</a:t>
            </a:r>
            <a:endParaRPr lang="pt-BR" sz="1800" dirty="0"/>
          </a:p>
          <a:p>
            <a:pPr lvl="1"/>
            <a:r>
              <a:rPr lang="pt-BR" sz="1800" dirty="0"/>
              <a:t>RAID 10 – </a:t>
            </a:r>
            <a:r>
              <a:rPr lang="pt-BR" sz="1800" dirty="0" err="1"/>
              <a:t>combining</a:t>
            </a:r>
            <a:r>
              <a:rPr lang="pt-BR" sz="1800" dirty="0"/>
              <a:t> </a:t>
            </a:r>
            <a:r>
              <a:rPr lang="pt-BR" sz="1800" dirty="0" err="1"/>
              <a:t>mirroring</a:t>
            </a:r>
            <a:r>
              <a:rPr lang="pt-BR" sz="1800" dirty="0"/>
              <a:t> </a:t>
            </a:r>
            <a:r>
              <a:rPr lang="pt-BR" sz="1800" dirty="0" err="1"/>
              <a:t>and</a:t>
            </a:r>
            <a:r>
              <a:rPr lang="pt-BR" sz="1800" dirty="0"/>
              <a:t> </a:t>
            </a:r>
            <a:r>
              <a:rPr lang="pt-BR" sz="1800" dirty="0" err="1"/>
              <a:t>striping</a:t>
            </a:r>
            <a:endParaRPr lang="pt-BR" sz="1800" dirty="0"/>
          </a:p>
          <a:p>
            <a:endParaRPr lang="pt-BR" sz="2000" dirty="0"/>
          </a:p>
          <a:p>
            <a:endParaRPr lang="pt-BR" sz="2000" dirty="0"/>
          </a:p>
        </p:txBody>
      </p:sp>
    </p:spTree>
    <p:extLst>
      <p:ext uri="{BB962C8B-B14F-4D97-AF65-F5344CB8AC3E}">
        <p14:creationId xmlns:p14="http://schemas.microsoft.com/office/powerpoint/2010/main" val="219855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026A-D810-BD16-5326-0E61562E2E17}"/>
              </a:ext>
            </a:extLst>
          </p:cNvPr>
          <p:cNvSpPr>
            <a:spLocks noGrp="1"/>
          </p:cNvSpPr>
          <p:nvPr>
            <p:ph type="title"/>
          </p:nvPr>
        </p:nvSpPr>
        <p:spPr/>
        <p:txBody>
          <a:bodyPr/>
          <a:lstStyle/>
          <a:p>
            <a:r>
              <a:rPr lang="pt-BR" dirty="0"/>
              <a:t>RAID 0 – </a:t>
            </a:r>
            <a:r>
              <a:rPr lang="pt-BR" dirty="0" err="1"/>
              <a:t>striping</a:t>
            </a:r>
            <a:endParaRPr lang="pt-BR" dirty="0"/>
          </a:p>
        </p:txBody>
      </p:sp>
      <p:sp>
        <p:nvSpPr>
          <p:cNvPr id="3" name="Content Placeholder 2">
            <a:extLst>
              <a:ext uri="{FF2B5EF4-FFF2-40B4-BE49-F238E27FC236}">
                <a16:creationId xmlns:a16="http://schemas.microsoft.com/office/drawing/2014/main" id="{8A04EB17-EF35-9A0F-AA94-BDFC438A07DF}"/>
              </a:ext>
            </a:extLst>
          </p:cNvPr>
          <p:cNvSpPr>
            <a:spLocks noGrp="1"/>
          </p:cNvSpPr>
          <p:nvPr>
            <p:ph sz="quarter" idx="1"/>
          </p:nvPr>
        </p:nvSpPr>
        <p:spPr>
          <a:xfrm>
            <a:off x="457200" y="1219200"/>
            <a:ext cx="4114800" cy="4937760"/>
          </a:xfrm>
        </p:spPr>
        <p:txBody>
          <a:bodyPr>
            <a:normAutofit/>
          </a:bodyPr>
          <a:lstStyle/>
          <a:p>
            <a:r>
              <a:rPr lang="pt-BR" sz="2000" dirty="0"/>
              <a:t>Em um RAID 0, os dados do sistema são divididos em blocos que são escritos em todas as unidades do </a:t>
            </a:r>
            <a:r>
              <a:rPr lang="pt-BR" sz="2000" dirty="0" err="1"/>
              <a:t>Array</a:t>
            </a:r>
            <a:r>
              <a:rPr lang="pt-BR" sz="2000" dirty="0"/>
              <a:t> RAID. Ao usar vários discos (pelo menos 2) temos maior desempenho (IOPS).</a:t>
            </a:r>
          </a:p>
          <a:p>
            <a:endParaRPr lang="pt-BR" sz="2000" dirty="0"/>
          </a:p>
          <a:p>
            <a:pPr lvl="1"/>
            <a:r>
              <a:rPr lang="pt-BR" sz="1800" dirty="0"/>
              <a:t>Número mínimo de discos: 2</a:t>
            </a:r>
          </a:p>
          <a:p>
            <a:pPr lvl="1"/>
            <a:r>
              <a:rPr lang="pt-BR" sz="1800" dirty="0"/>
              <a:t>Vantagens: Desempenho (velocidade de leitura e escrita);</a:t>
            </a:r>
          </a:p>
          <a:p>
            <a:pPr lvl="1"/>
            <a:r>
              <a:rPr lang="pt-BR" sz="1800" dirty="0"/>
              <a:t>Desvantagens: Sem redundância.</a:t>
            </a:r>
          </a:p>
          <a:p>
            <a:pPr lvl="1"/>
            <a:r>
              <a:rPr lang="pt-BR" sz="1800" dirty="0"/>
              <a:t>Uso comercial: Live streaming, IPTV, estação de edição de vídeo.</a:t>
            </a:r>
          </a:p>
          <a:p>
            <a:endParaRPr lang="pt-BR" sz="2000" dirty="0"/>
          </a:p>
          <a:p>
            <a:endParaRPr lang="pt-BR" sz="2000" dirty="0"/>
          </a:p>
        </p:txBody>
      </p:sp>
      <p:pic>
        <p:nvPicPr>
          <p:cNvPr id="4" name="Google Shape;383;p58">
            <a:extLst>
              <a:ext uri="{FF2B5EF4-FFF2-40B4-BE49-F238E27FC236}">
                <a16:creationId xmlns:a16="http://schemas.microsoft.com/office/drawing/2014/main" id="{AC67192F-3653-61C9-96B7-8E5DC3F2AE9F}"/>
              </a:ext>
            </a:extLst>
          </p:cNvPr>
          <p:cNvPicPr preferRelativeResize="0"/>
          <p:nvPr/>
        </p:nvPicPr>
        <p:blipFill rotWithShape="1">
          <a:blip r:embed="rId2">
            <a:alphaModFix/>
          </a:blip>
          <a:srcRect/>
          <a:stretch/>
        </p:blipFill>
        <p:spPr>
          <a:xfrm>
            <a:off x="4619946" y="1544002"/>
            <a:ext cx="4200525" cy="4105275"/>
          </a:xfrm>
          <a:prstGeom prst="rect">
            <a:avLst/>
          </a:prstGeom>
          <a:noFill/>
          <a:ln>
            <a:noFill/>
          </a:ln>
        </p:spPr>
      </p:pic>
    </p:spTree>
    <p:extLst>
      <p:ext uri="{BB962C8B-B14F-4D97-AF65-F5344CB8AC3E}">
        <p14:creationId xmlns:p14="http://schemas.microsoft.com/office/powerpoint/2010/main" val="4149162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D85B-6165-1700-7814-8DC6A772E9FC}"/>
              </a:ext>
            </a:extLst>
          </p:cNvPr>
          <p:cNvSpPr>
            <a:spLocks noGrp="1"/>
          </p:cNvSpPr>
          <p:nvPr>
            <p:ph type="title"/>
          </p:nvPr>
        </p:nvSpPr>
        <p:spPr/>
        <p:txBody>
          <a:bodyPr/>
          <a:lstStyle/>
          <a:p>
            <a:r>
              <a:rPr lang="pt-BR" dirty="0"/>
              <a:t>RAID 1 – </a:t>
            </a:r>
            <a:r>
              <a:rPr lang="pt-BR" dirty="0" err="1"/>
              <a:t>mirroring</a:t>
            </a:r>
            <a:endParaRPr lang="pt-BR" dirty="0"/>
          </a:p>
        </p:txBody>
      </p:sp>
      <p:sp>
        <p:nvSpPr>
          <p:cNvPr id="3" name="Content Placeholder 2">
            <a:extLst>
              <a:ext uri="{FF2B5EF4-FFF2-40B4-BE49-F238E27FC236}">
                <a16:creationId xmlns:a16="http://schemas.microsoft.com/office/drawing/2014/main" id="{2AC29EAB-157F-4BDD-D10F-869133823B49}"/>
              </a:ext>
            </a:extLst>
          </p:cNvPr>
          <p:cNvSpPr>
            <a:spLocks noGrp="1"/>
          </p:cNvSpPr>
          <p:nvPr>
            <p:ph sz="quarter" idx="1"/>
          </p:nvPr>
        </p:nvSpPr>
        <p:spPr>
          <a:xfrm>
            <a:off x="457200" y="1219200"/>
            <a:ext cx="4114800" cy="4937760"/>
          </a:xfrm>
        </p:spPr>
        <p:txBody>
          <a:bodyPr>
            <a:normAutofit/>
          </a:bodyPr>
          <a:lstStyle/>
          <a:p>
            <a:r>
              <a:rPr lang="pt-BR" sz="1800" dirty="0"/>
              <a:t>Os dados são armazenados duas vezes, sendo escritos em uma unidade (disco) de dados e em outra de espelhamento. Se uma unidade falhar, o controlador usa a unidade de dados ou a unidade de espelho para a recuperação de dados e continuidade da operação.</a:t>
            </a:r>
          </a:p>
          <a:p>
            <a:endParaRPr lang="pt-BR" sz="1800" dirty="0"/>
          </a:p>
          <a:p>
            <a:pPr lvl="1"/>
            <a:r>
              <a:rPr lang="pt-BR" sz="1600" dirty="0"/>
              <a:t>Número mínimo de discos: 2</a:t>
            </a:r>
          </a:p>
          <a:p>
            <a:pPr lvl="1"/>
            <a:r>
              <a:rPr lang="pt-BR" sz="1600" dirty="0"/>
              <a:t>Vantagens: Tolerância a falhas, facilidade de recuperação de dados e maior velocidade de leitura;</a:t>
            </a:r>
          </a:p>
          <a:p>
            <a:pPr lvl="1"/>
            <a:r>
              <a:rPr lang="pt-BR" sz="1600" dirty="0"/>
              <a:t>Desvantagens: Alto custo por byte.</a:t>
            </a:r>
          </a:p>
          <a:p>
            <a:pPr lvl="1"/>
            <a:r>
              <a:rPr lang="pt-BR" sz="1600" dirty="0"/>
              <a:t>Uso comercial: Servidores onde a redundância e disponibilidade são fundamentais.</a:t>
            </a:r>
          </a:p>
          <a:p>
            <a:endParaRPr lang="pt-BR" sz="1800" dirty="0"/>
          </a:p>
          <a:p>
            <a:endParaRPr lang="pt-BR" sz="1800" dirty="0"/>
          </a:p>
        </p:txBody>
      </p:sp>
      <p:pic>
        <p:nvPicPr>
          <p:cNvPr id="5" name="Google Shape;390;p59">
            <a:extLst>
              <a:ext uri="{FF2B5EF4-FFF2-40B4-BE49-F238E27FC236}">
                <a16:creationId xmlns:a16="http://schemas.microsoft.com/office/drawing/2014/main" id="{5AE9C381-BD3A-4A97-19AE-70C9958F6905}"/>
              </a:ext>
            </a:extLst>
          </p:cNvPr>
          <p:cNvPicPr preferRelativeResize="0"/>
          <p:nvPr/>
        </p:nvPicPr>
        <p:blipFill rotWithShape="1">
          <a:blip r:embed="rId2">
            <a:alphaModFix/>
          </a:blip>
          <a:srcRect/>
          <a:stretch/>
        </p:blipFill>
        <p:spPr>
          <a:xfrm>
            <a:off x="4762821" y="1534477"/>
            <a:ext cx="4057650" cy="4124325"/>
          </a:xfrm>
          <a:prstGeom prst="rect">
            <a:avLst/>
          </a:prstGeom>
          <a:noFill/>
          <a:ln>
            <a:noFill/>
          </a:ln>
        </p:spPr>
      </p:pic>
    </p:spTree>
    <p:extLst>
      <p:ext uri="{BB962C8B-B14F-4D97-AF65-F5344CB8AC3E}">
        <p14:creationId xmlns:p14="http://schemas.microsoft.com/office/powerpoint/2010/main" val="108459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18FF-D646-30D7-FA26-9842EA8155BB}"/>
              </a:ext>
            </a:extLst>
          </p:cNvPr>
          <p:cNvSpPr>
            <a:spLocks noGrp="1"/>
          </p:cNvSpPr>
          <p:nvPr>
            <p:ph type="title"/>
          </p:nvPr>
        </p:nvSpPr>
        <p:spPr/>
        <p:txBody>
          <a:bodyPr/>
          <a:lstStyle/>
          <a:p>
            <a:r>
              <a:rPr lang="pt-BR" sz="3200" dirty="0"/>
              <a:t>Conceitos sobre sistemas de arquivos</a:t>
            </a:r>
            <a:endParaRPr lang="pt-BR" dirty="0"/>
          </a:p>
        </p:txBody>
      </p:sp>
      <p:sp>
        <p:nvSpPr>
          <p:cNvPr id="3" name="Content Placeholder 2">
            <a:extLst>
              <a:ext uri="{FF2B5EF4-FFF2-40B4-BE49-F238E27FC236}">
                <a16:creationId xmlns:a16="http://schemas.microsoft.com/office/drawing/2014/main" id="{E5E45BCF-8C33-9E63-CC9E-01E19F9CD6D3}"/>
              </a:ext>
            </a:extLst>
          </p:cNvPr>
          <p:cNvSpPr>
            <a:spLocks noGrp="1"/>
          </p:cNvSpPr>
          <p:nvPr>
            <p:ph sz="quarter" idx="1"/>
          </p:nvPr>
        </p:nvSpPr>
        <p:spPr/>
        <p:txBody>
          <a:bodyPr>
            <a:normAutofit fontScale="85000" lnSpcReduction="10000"/>
          </a:bodyPr>
          <a:lstStyle/>
          <a:p>
            <a:r>
              <a:rPr lang="pt-BR" dirty="0"/>
              <a:t>O funcionamento de softwares e sistemas operacionais dependem constantemente de uma estrutura para armazenar e obter dados.</a:t>
            </a:r>
          </a:p>
          <a:p>
            <a:endParaRPr lang="pt-BR" dirty="0"/>
          </a:p>
          <a:p>
            <a:r>
              <a:rPr lang="pt-BR" dirty="0"/>
              <a:t>Todo processo pode armazenar em um espaço da memória (RAM) os dados utilizados no momento, porém, temos três problemas:</a:t>
            </a:r>
          </a:p>
          <a:p>
            <a:pPr lvl="1"/>
            <a:r>
              <a:rPr lang="pt-BR" dirty="0"/>
              <a:t>Apenas um processo pode acessar estes dados;</a:t>
            </a:r>
          </a:p>
          <a:p>
            <a:pPr lvl="1"/>
            <a:r>
              <a:rPr lang="pt-BR" dirty="0"/>
              <a:t>Ao término do processo estes dados são perdidos;</a:t>
            </a:r>
          </a:p>
          <a:p>
            <a:pPr lvl="1"/>
            <a:r>
              <a:rPr lang="pt-BR" dirty="0"/>
              <a:t>Nem sempre o espaço de endereço disponível para o processo possui tamanho suficiente para o volume de dados;</a:t>
            </a:r>
          </a:p>
          <a:p>
            <a:pPr lvl="2"/>
            <a:r>
              <a:rPr lang="pt-BR" dirty="0"/>
              <a:t>(TANENBAUM, Andrew S. – Sistemas Operacionais Modernos – 3ª Edição).</a:t>
            </a:r>
          </a:p>
          <a:p>
            <a:endParaRPr lang="pt-BR" dirty="0"/>
          </a:p>
          <a:p>
            <a:r>
              <a:rPr lang="pt-BR" dirty="0"/>
              <a:t>Estes problemas tornaram o uso de uma memória não volátil para o armazenamento de dados, algo extremamente necessário.</a:t>
            </a:r>
          </a:p>
          <a:p>
            <a:endParaRPr lang="pt-BR" dirty="0"/>
          </a:p>
        </p:txBody>
      </p:sp>
    </p:spTree>
    <p:extLst>
      <p:ext uri="{BB962C8B-B14F-4D97-AF65-F5344CB8AC3E}">
        <p14:creationId xmlns:p14="http://schemas.microsoft.com/office/powerpoint/2010/main" val="193462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301E-D42E-990D-6F4A-E6762C2BEF77}"/>
              </a:ext>
            </a:extLst>
          </p:cNvPr>
          <p:cNvSpPr>
            <a:spLocks noGrp="1"/>
          </p:cNvSpPr>
          <p:nvPr>
            <p:ph type="title"/>
          </p:nvPr>
        </p:nvSpPr>
        <p:spPr/>
        <p:txBody>
          <a:bodyPr/>
          <a:lstStyle/>
          <a:p>
            <a:r>
              <a:rPr lang="pt-BR" dirty="0"/>
              <a:t>RAID 5 – </a:t>
            </a:r>
            <a:r>
              <a:rPr lang="pt-BR" dirty="0" err="1"/>
              <a:t>striping</a:t>
            </a:r>
            <a:r>
              <a:rPr lang="pt-BR" dirty="0"/>
              <a:t> </a:t>
            </a:r>
            <a:r>
              <a:rPr lang="pt-BR" dirty="0" err="1"/>
              <a:t>with</a:t>
            </a:r>
            <a:r>
              <a:rPr lang="pt-BR" dirty="0"/>
              <a:t> </a:t>
            </a:r>
            <a:r>
              <a:rPr lang="pt-BR" dirty="0" err="1"/>
              <a:t>parity</a:t>
            </a:r>
            <a:endParaRPr lang="pt-BR" dirty="0"/>
          </a:p>
        </p:txBody>
      </p:sp>
      <p:sp>
        <p:nvSpPr>
          <p:cNvPr id="3" name="Content Placeholder 2">
            <a:extLst>
              <a:ext uri="{FF2B5EF4-FFF2-40B4-BE49-F238E27FC236}">
                <a16:creationId xmlns:a16="http://schemas.microsoft.com/office/drawing/2014/main" id="{73E624F6-A70C-8F98-AA2D-9E37947EFF3B}"/>
              </a:ext>
            </a:extLst>
          </p:cNvPr>
          <p:cNvSpPr>
            <a:spLocks noGrp="1"/>
          </p:cNvSpPr>
          <p:nvPr>
            <p:ph sz="quarter" idx="1"/>
          </p:nvPr>
        </p:nvSpPr>
        <p:spPr/>
        <p:txBody>
          <a:bodyPr>
            <a:normAutofit fontScale="92500"/>
          </a:bodyPr>
          <a:lstStyle/>
          <a:p>
            <a:r>
              <a:rPr lang="pt-BR" dirty="0"/>
              <a:t>O RAID 5 é o nível de RAID seguro mais comum. Requer pelo menos 3 unidades, mas pode trabalhar com até 16. Os blocos de dados são distribuídos em todas as unidades e em uma unidade é escrita uma soma de verificação de paridade de todos os dados do bloco. Os dados de paridade não são gravados em uma unidade fixa, eles estão espalhados por todas as unidades (vide imagem no próximo slide). </a:t>
            </a:r>
          </a:p>
          <a:p>
            <a:endParaRPr lang="pt-BR" dirty="0"/>
          </a:p>
          <a:p>
            <a:r>
              <a:rPr lang="pt-BR" dirty="0"/>
              <a:t>Usando os dados de paridade, o computador pode recalcular os dados de um dos outros blocos de dados, em caso de falhas e indisponibilidade destes outros dados. Isso significa que o RAID 5 pode suportar a falha de um disco sem perder dados.</a:t>
            </a:r>
          </a:p>
          <a:p>
            <a:endParaRPr lang="pt-BR" dirty="0"/>
          </a:p>
          <a:p>
            <a:endParaRPr lang="pt-BR" dirty="0"/>
          </a:p>
        </p:txBody>
      </p:sp>
    </p:spTree>
    <p:extLst>
      <p:ext uri="{BB962C8B-B14F-4D97-AF65-F5344CB8AC3E}">
        <p14:creationId xmlns:p14="http://schemas.microsoft.com/office/powerpoint/2010/main" val="4098272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832C-ECA5-E42B-713D-9ABE5AFEB656}"/>
              </a:ext>
            </a:extLst>
          </p:cNvPr>
          <p:cNvSpPr>
            <a:spLocks noGrp="1"/>
          </p:cNvSpPr>
          <p:nvPr>
            <p:ph type="title"/>
          </p:nvPr>
        </p:nvSpPr>
        <p:spPr/>
        <p:txBody>
          <a:bodyPr/>
          <a:lstStyle/>
          <a:p>
            <a:r>
              <a:rPr lang="pt-BR" dirty="0"/>
              <a:t>RAID 5 – </a:t>
            </a:r>
            <a:r>
              <a:rPr lang="pt-BR" dirty="0" err="1"/>
              <a:t>striping</a:t>
            </a:r>
            <a:r>
              <a:rPr lang="pt-BR" dirty="0"/>
              <a:t> </a:t>
            </a:r>
            <a:r>
              <a:rPr lang="pt-BR" dirty="0" err="1"/>
              <a:t>with</a:t>
            </a:r>
            <a:r>
              <a:rPr lang="pt-BR" dirty="0"/>
              <a:t> </a:t>
            </a:r>
            <a:r>
              <a:rPr lang="pt-BR" dirty="0" err="1"/>
              <a:t>parity</a:t>
            </a:r>
            <a:endParaRPr lang="pt-BR" dirty="0"/>
          </a:p>
        </p:txBody>
      </p:sp>
      <p:sp>
        <p:nvSpPr>
          <p:cNvPr id="3" name="Content Placeholder 2">
            <a:extLst>
              <a:ext uri="{FF2B5EF4-FFF2-40B4-BE49-F238E27FC236}">
                <a16:creationId xmlns:a16="http://schemas.microsoft.com/office/drawing/2014/main" id="{93043576-3B25-9BC5-9068-81F3BC3A7BEA}"/>
              </a:ext>
            </a:extLst>
          </p:cNvPr>
          <p:cNvSpPr>
            <a:spLocks noGrp="1"/>
          </p:cNvSpPr>
          <p:nvPr>
            <p:ph sz="quarter" idx="1"/>
          </p:nvPr>
        </p:nvSpPr>
        <p:spPr/>
        <p:txBody>
          <a:bodyPr>
            <a:normAutofit/>
          </a:bodyPr>
          <a:lstStyle/>
          <a:p>
            <a:r>
              <a:rPr lang="pt-BR" sz="2400" dirty="0"/>
              <a:t>RAID 5 – Características:</a:t>
            </a:r>
          </a:p>
          <a:p>
            <a:pPr lvl="1"/>
            <a:r>
              <a:rPr lang="pt-BR" sz="2000" dirty="0"/>
              <a:t>Número mínimo de discos: 3</a:t>
            </a:r>
          </a:p>
          <a:p>
            <a:pPr lvl="1"/>
            <a:r>
              <a:rPr lang="pt-BR" sz="2000" dirty="0"/>
              <a:t>Vantagens: Tolerante a falhas e maior aproveitamento do armazenamento.</a:t>
            </a:r>
          </a:p>
          <a:p>
            <a:pPr lvl="1"/>
            <a:r>
              <a:rPr lang="pt-BR" sz="2000" dirty="0"/>
              <a:t>Desvantagens: Baixo desempenho, em especial, para escrever nos discos, devido a sobrecarga para o bit de paridade.</a:t>
            </a:r>
          </a:p>
          <a:p>
            <a:pPr lvl="1"/>
            <a:r>
              <a:rPr lang="pt-BR" sz="2000" dirty="0"/>
              <a:t>Uso ideal em: Servidores de Arquivos e servidores de aplicação.</a:t>
            </a:r>
          </a:p>
          <a:p>
            <a:endParaRPr lang="pt-BR" sz="2400" dirty="0"/>
          </a:p>
          <a:p>
            <a:endParaRPr lang="pt-BR" sz="2400" dirty="0"/>
          </a:p>
        </p:txBody>
      </p:sp>
      <p:pic>
        <p:nvPicPr>
          <p:cNvPr id="4" name="Google Shape;403;p61">
            <a:extLst>
              <a:ext uri="{FF2B5EF4-FFF2-40B4-BE49-F238E27FC236}">
                <a16:creationId xmlns:a16="http://schemas.microsoft.com/office/drawing/2014/main" id="{EDCEB4DC-BE41-5DA2-2CB6-234139BED0D0}"/>
              </a:ext>
            </a:extLst>
          </p:cNvPr>
          <p:cNvPicPr preferRelativeResize="0"/>
          <p:nvPr/>
        </p:nvPicPr>
        <p:blipFill rotWithShape="1">
          <a:blip r:embed="rId2">
            <a:alphaModFix/>
          </a:blip>
          <a:srcRect/>
          <a:stretch/>
        </p:blipFill>
        <p:spPr>
          <a:xfrm>
            <a:off x="2015302" y="3751998"/>
            <a:ext cx="5113396" cy="2989370"/>
          </a:xfrm>
          <a:prstGeom prst="rect">
            <a:avLst/>
          </a:prstGeom>
          <a:noFill/>
          <a:ln>
            <a:noFill/>
          </a:ln>
        </p:spPr>
      </p:pic>
    </p:spTree>
    <p:extLst>
      <p:ext uri="{BB962C8B-B14F-4D97-AF65-F5344CB8AC3E}">
        <p14:creationId xmlns:p14="http://schemas.microsoft.com/office/powerpoint/2010/main" val="2156480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DE80-6B72-8F58-29E4-1A596D1FF6C1}"/>
              </a:ext>
            </a:extLst>
          </p:cNvPr>
          <p:cNvSpPr>
            <a:spLocks noGrp="1"/>
          </p:cNvSpPr>
          <p:nvPr>
            <p:ph type="title"/>
          </p:nvPr>
        </p:nvSpPr>
        <p:spPr/>
        <p:txBody>
          <a:bodyPr/>
          <a:lstStyle/>
          <a:p>
            <a:r>
              <a:rPr lang="pt-BR" sz="3200" dirty="0"/>
              <a:t>RAID 6 – </a:t>
            </a:r>
            <a:r>
              <a:rPr lang="pt-BR" sz="3200" dirty="0" err="1"/>
              <a:t>striping</a:t>
            </a:r>
            <a:r>
              <a:rPr lang="pt-BR" sz="3200" dirty="0"/>
              <a:t> </a:t>
            </a:r>
            <a:r>
              <a:rPr lang="pt-BR" sz="3200" dirty="0" err="1"/>
              <a:t>with</a:t>
            </a:r>
            <a:r>
              <a:rPr lang="pt-BR" sz="3200" dirty="0"/>
              <a:t> </a:t>
            </a:r>
            <a:r>
              <a:rPr lang="pt-BR" sz="3200" dirty="0" err="1"/>
              <a:t>double</a:t>
            </a:r>
            <a:r>
              <a:rPr lang="pt-BR" sz="3200" dirty="0"/>
              <a:t> </a:t>
            </a:r>
            <a:r>
              <a:rPr lang="pt-BR" sz="3200" dirty="0" err="1"/>
              <a:t>parity</a:t>
            </a:r>
            <a:endParaRPr lang="pt-BR" dirty="0"/>
          </a:p>
        </p:txBody>
      </p:sp>
      <p:sp>
        <p:nvSpPr>
          <p:cNvPr id="3" name="Content Placeholder 2">
            <a:extLst>
              <a:ext uri="{FF2B5EF4-FFF2-40B4-BE49-F238E27FC236}">
                <a16:creationId xmlns:a16="http://schemas.microsoft.com/office/drawing/2014/main" id="{63F47891-B97F-6AFC-0E99-49C4075732A5}"/>
              </a:ext>
            </a:extLst>
          </p:cNvPr>
          <p:cNvSpPr>
            <a:spLocks noGrp="1"/>
          </p:cNvSpPr>
          <p:nvPr>
            <p:ph sz="quarter" idx="1"/>
          </p:nvPr>
        </p:nvSpPr>
        <p:spPr/>
        <p:txBody>
          <a:bodyPr>
            <a:normAutofit/>
          </a:bodyPr>
          <a:lstStyle/>
          <a:p>
            <a:r>
              <a:rPr lang="pt-BR" sz="2000" dirty="0"/>
              <a:t>O RAID 6 é como o RAID 5, mas os dados de paridade são gravados em duas unidades. Isso significa que requer pelo menos 4 discos e pode suportar a falha de 2 discos.</a:t>
            </a:r>
          </a:p>
          <a:p>
            <a:pPr lvl="1"/>
            <a:r>
              <a:rPr lang="pt-BR" sz="1700" dirty="0"/>
              <a:t>Nº mínimo de discos: 4</a:t>
            </a:r>
          </a:p>
          <a:p>
            <a:pPr lvl="1"/>
            <a:r>
              <a:rPr lang="pt-BR" sz="1700" dirty="0"/>
              <a:t>Vantagens: Maior redundância que o RAID 5.</a:t>
            </a:r>
          </a:p>
          <a:p>
            <a:pPr lvl="1"/>
            <a:r>
              <a:rPr lang="pt-BR" sz="1700" dirty="0"/>
              <a:t>Desvantagens: Baixo desempenho (inferior ao RAID 5).</a:t>
            </a:r>
          </a:p>
          <a:p>
            <a:pPr lvl="1"/>
            <a:r>
              <a:rPr lang="pt-BR" sz="1700" dirty="0"/>
              <a:t>Uso ideal: Grandes implementações de File Server e Aplicações.</a:t>
            </a:r>
          </a:p>
          <a:p>
            <a:endParaRPr lang="pt-BR" sz="2000" dirty="0"/>
          </a:p>
          <a:p>
            <a:endParaRPr lang="pt-BR" sz="2000" dirty="0"/>
          </a:p>
        </p:txBody>
      </p:sp>
      <p:pic>
        <p:nvPicPr>
          <p:cNvPr id="4" name="Google Shape;410;p62">
            <a:extLst>
              <a:ext uri="{FF2B5EF4-FFF2-40B4-BE49-F238E27FC236}">
                <a16:creationId xmlns:a16="http://schemas.microsoft.com/office/drawing/2014/main" id="{F53928AD-F994-8DB3-A926-11B446EE1270}"/>
              </a:ext>
            </a:extLst>
          </p:cNvPr>
          <p:cNvPicPr preferRelativeResize="0">
            <a:picLocks noChangeAspect="1"/>
          </p:cNvPicPr>
          <p:nvPr/>
        </p:nvPicPr>
        <p:blipFill rotWithShape="1">
          <a:blip r:embed="rId2">
            <a:alphaModFix/>
          </a:blip>
          <a:srcRect/>
          <a:stretch/>
        </p:blipFill>
        <p:spPr>
          <a:xfrm>
            <a:off x="2148727" y="3562836"/>
            <a:ext cx="4846545" cy="3178532"/>
          </a:xfrm>
          <a:prstGeom prst="rect">
            <a:avLst/>
          </a:prstGeom>
          <a:noFill/>
          <a:ln>
            <a:noFill/>
          </a:ln>
        </p:spPr>
      </p:pic>
    </p:spTree>
    <p:extLst>
      <p:ext uri="{BB962C8B-B14F-4D97-AF65-F5344CB8AC3E}">
        <p14:creationId xmlns:p14="http://schemas.microsoft.com/office/powerpoint/2010/main" val="2586231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B71D-44E0-E2F7-2CD1-E35866915AA8}"/>
              </a:ext>
            </a:extLst>
          </p:cNvPr>
          <p:cNvSpPr>
            <a:spLocks noGrp="1"/>
          </p:cNvSpPr>
          <p:nvPr>
            <p:ph type="title"/>
          </p:nvPr>
        </p:nvSpPr>
        <p:spPr/>
        <p:txBody>
          <a:bodyPr/>
          <a:lstStyle/>
          <a:p>
            <a:r>
              <a:rPr lang="pt-BR" sz="3200" dirty="0"/>
              <a:t>RAID 10 – </a:t>
            </a:r>
            <a:r>
              <a:rPr lang="pt-BR" sz="3200" dirty="0" err="1"/>
              <a:t>combining</a:t>
            </a:r>
            <a:r>
              <a:rPr lang="pt-BR" sz="3200" dirty="0"/>
              <a:t> </a:t>
            </a:r>
            <a:r>
              <a:rPr lang="pt-BR" sz="3200" dirty="0" err="1"/>
              <a:t>mirroring</a:t>
            </a:r>
            <a:r>
              <a:rPr lang="pt-BR" sz="3200" dirty="0"/>
              <a:t> </a:t>
            </a:r>
            <a:r>
              <a:rPr lang="pt-BR" sz="3200" dirty="0" err="1"/>
              <a:t>and</a:t>
            </a:r>
            <a:r>
              <a:rPr lang="pt-BR" sz="3200" dirty="0"/>
              <a:t> </a:t>
            </a:r>
            <a:r>
              <a:rPr lang="pt-BR" sz="3200" dirty="0" err="1"/>
              <a:t>striping</a:t>
            </a:r>
            <a:endParaRPr lang="pt-BR" dirty="0"/>
          </a:p>
        </p:txBody>
      </p:sp>
      <p:sp>
        <p:nvSpPr>
          <p:cNvPr id="3" name="Content Placeholder 2">
            <a:extLst>
              <a:ext uri="{FF2B5EF4-FFF2-40B4-BE49-F238E27FC236}">
                <a16:creationId xmlns:a16="http://schemas.microsoft.com/office/drawing/2014/main" id="{826FB156-93AA-BF9E-506A-46BA997A3E42}"/>
              </a:ext>
            </a:extLst>
          </p:cNvPr>
          <p:cNvSpPr>
            <a:spLocks noGrp="1"/>
          </p:cNvSpPr>
          <p:nvPr>
            <p:ph sz="quarter" idx="1"/>
          </p:nvPr>
        </p:nvSpPr>
        <p:spPr/>
        <p:txBody>
          <a:bodyPr>
            <a:normAutofit/>
          </a:bodyPr>
          <a:lstStyle/>
          <a:p>
            <a:r>
              <a:rPr lang="pt-BR" sz="2000" dirty="0"/>
              <a:t>É possível combinar as vantagens (e desvantagens) de RAID 0 e RAID 1 em um único sistema. Esta é uma configuração RAID aninhada ou híbrida. Ele fornece segurança ao espelhar todos os dados em unidades secundárias enquanto usa </a:t>
            </a:r>
            <a:r>
              <a:rPr lang="pt-BR" sz="2000" dirty="0" err="1"/>
              <a:t>striping</a:t>
            </a:r>
            <a:r>
              <a:rPr lang="pt-BR" sz="2000" dirty="0"/>
              <a:t> em cada conjunto de unidades para acelerar as transferências de dados.</a:t>
            </a:r>
          </a:p>
          <a:p>
            <a:endParaRPr lang="pt-BR" sz="2000" dirty="0"/>
          </a:p>
          <a:p>
            <a:endParaRPr lang="pt-BR" sz="2000" dirty="0"/>
          </a:p>
        </p:txBody>
      </p:sp>
      <p:pic>
        <p:nvPicPr>
          <p:cNvPr id="4" name="Google Shape;418;p63">
            <a:extLst>
              <a:ext uri="{FF2B5EF4-FFF2-40B4-BE49-F238E27FC236}">
                <a16:creationId xmlns:a16="http://schemas.microsoft.com/office/drawing/2014/main" id="{9E41E1D2-EE6A-0C85-A96D-E6523A12926B}"/>
              </a:ext>
            </a:extLst>
          </p:cNvPr>
          <p:cNvPicPr preferRelativeResize="0"/>
          <p:nvPr/>
        </p:nvPicPr>
        <p:blipFill rotWithShape="1">
          <a:blip r:embed="rId2">
            <a:alphaModFix/>
          </a:blip>
          <a:srcRect/>
          <a:stretch/>
        </p:blipFill>
        <p:spPr>
          <a:xfrm>
            <a:off x="3901842" y="2996952"/>
            <a:ext cx="5018515" cy="3438892"/>
          </a:xfrm>
          <a:prstGeom prst="rect">
            <a:avLst/>
          </a:prstGeom>
          <a:noFill/>
          <a:ln>
            <a:noFill/>
          </a:ln>
        </p:spPr>
      </p:pic>
      <p:sp>
        <p:nvSpPr>
          <p:cNvPr id="5" name="Google Shape;419;p63">
            <a:extLst>
              <a:ext uri="{FF2B5EF4-FFF2-40B4-BE49-F238E27FC236}">
                <a16:creationId xmlns:a16="http://schemas.microsoft.com/office/drawing/2014/main" id="{390D2990-CFDF-56DB-EA75-128D49D627B6}"/>
              </a:ext>
            </a:extLst>
          </p:cNvPr>
          <p:cNvSpPr txBox="1"/>
          <p:nvPr/>
        </p:nvSpPr>
        <p:spPr>
          <a:xfrm>
            <a:off x="407990" y="2996952"/>
            <a:ext cx="3377861" cy="3438891"/>
          </a:xfrm>
          <a:prstGeom prst="rect">
            <a:avLst/>
          </a:prstGeom>
          <a:noFill/>
          <a:ln>
            <a:noFill/>
          </a:ln>
        </p:spPr>
        <p:txBody>
          <a:bodyPr spcFirstLastPara="1" wrap="square" lIns="0" tIns="45700" rIns="0" bIns="45700" anchor="t" anchorCtr="0">
            <a:noAutofit/>
          </a:bodyPr>
          <a:lstStyle/>
          <a:p>
            <a:pPr marL="381000" marR="0" lvl="1" indent="-188912" algn="l" rtl="0">
              <a:lnSpc>
                <a:spcPct val="100000"/>
              </a:lnSpc>
              <a:spcBef>
                <a:spcPts val="0"/>
              </a:spcBef>
              <a:spcAft>
                <a:spcPts val="0"/>
              </a:spcAft>
              <a:buClr>
                <a:schemeClr val="accent1"/>
              </a:buClr>
              <a:buSzPts val="1800"/>
              <a:buFont typeface="Calibri"/>
              <a:buChar char="-"/>
            </a:pPr>
            <a:r>
              <a:rPr lang="pt-BR" sz="1800" b="0" i="0" u="none" strike="noStrike" cap="none" dirty="0">
                <a:solidFill>
                  <a:schemeClr val="dk1"/>
                </a:solidFill>
                <a:latin typeface="Calibri"/>
                <a:ea typeface="Calibri"/>
                <a:cs typeface="Calibri"/>
                <a:sym typeface="Calibri"/>
              </a:rPr>
              <a:t>Nº mínimo de discos: 4</a:t>
            </a:r>
            <a:endParaRPr dirty="0"/>
          </a:p>
          <a:p>
            <a:pPr marL="381000" marR="0" lvl="1" indent="-188912" algn="l" rtl="0">
              <a:lnSpc>
                <a:spcPct val="100000"/>
              </a:lnSpc>
              <a:spcBef>
                <a:spcPts val="360"/>
              </a:spcBef>
              <a:spcAft>
                <a:spcPts val="0"/>
              </a:spcAft>
              <a:buClr>
                <a:schemeClr val="accent1"/>
              </a:buClr>
              <a:buSzPts val="1800"/>
              <a:buFont typeface="Calibri"/>
              <a:buChar char="-"/>
            </a:pPr>
            <a:r>
              <a:rPr lang="pt-BR" sz="1800" b="0" i="0" u="none" strike="noStrike" cap="none" dirty="0">
                <a:solidFill>
                  <a:schemeClr val="dk1"/>
                </a:solidFill>
                <a:latin typeface="Calibri"/>
                <a:ea typeface="Calibri"/>
                <a:cs typeface="Calibri"/>
                <a:sym typeface="Calibri"/>
              </a:rPr>
              <a:t>Vantagens: Alto desempenho e com redundância.</a:t>
            </a:r>
            <a:endParaRPr dirty="0"/>
          </a:p>
          <a:p>
            <a:pPr marL="381000" marR="0" lvl="1" indent="-188912" algn="l" rtl="0">
              <a:spcBef>
                <a:spcPts val="360"/>
              </a:spcBef>
              <a:spcAft>
                <a:spcPts val="0"/>
              </a:spcAft>
              <a:buClr>
                <a:schemeClr val="accent1"/>
              </a:buClr>
              <a:buSzPts val="1800"/>
              <a:buFont typeface="Calibri"/>
              <a:buChar char="-"/>
            </a:pPr>
            <a:r>
              <a:rPr lang="pt-BR" sz="1800" b="0" i="0" u="none" strike="noStrike" cap="none" dirty="0">
                <a:solidFill>
                  <a:schemeClr val="dk1"/>
                </a:solidFill>
                <a:latin typeface="Calibri"/>
                <a:ea typeface="Calibri"/>
                <a:cs typeface="Calibri"/>
                <a:sym typeface="Calibri"/>
              </a:rPr>
              <a:t>Desvantagens: Redução da capacidade de armazenamento. Escalabilidade limitada.</a:t>
            </a:r>
            <a:endParaRPr dirty="0"/>
          </a:p>
          <a:p>
            <a:pPr marL="381000" marR="0" lvl="1" indent="-188912" algn="l" rtl="0">
              <a:spcBef>
                <a:spcPts val="360"/>
              </a:spcBef>
              <a:spcAft>
                <a:spcPts val="0"/>
              </a:spcAft>
              <a:buClr>
                <a:schemeClr val="accent1"/>
              </a:buClr>
              <a:buSzPts val="1800"/>
              <a:buFont typeface="Calibri"/>
              <a:buChar char="-"/>
            </a:pPr>
            <a:r>
              <a:rPr lang="pt-BR" sz="1800" b="0" i="0" u="none" strike="noStrike" cap="none" dirty="0">
                <a:solidFill>
                  <a:schemeClr val="dk1"/>
                </a:solidFill>
                <a:latin typeface="Calibri"/>
                <a:ea typeface="Calibri"/>
                <a:cs typeface="Calibri"/>
                <a:sym typeface="Calibri"/>
              </a:rPr>
              <a:t>Uso ideal: Altamente utilizado em servidores de banco de dados e com alta densidade de armazenamento.</a:t>
            </a:r>
            <a:endParaRPr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5461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5CC1-70DD-448B-E377-A450A6C3DB3A}"/>
              </a:ext>
            </a:extLst>
          </p:cNvPr>
          <p:cNvSpPr>
            <a:spLocks noGrp="1"/>
          </p:cNvSpPr>
          <p:nvPr>
            <p:ph type="title"/>
          </p:nvPr>
        </p:nvSpPr>
        <p:spPr/>
        <p:txBody>
          <a:bodyPr/>
          <a:lstStyle/>
          <a:p>
            <a:r>
              <a:rPr lang="pt-BR" sz="3200" dirty="0"/>
              <a:t>Considerações sobre RAID na disciplina</a:t>
            </a:r>
            <a:endParaRPr lang="pt-BR" dirty="0"/>
          </a:p>
        </p:txBody>
      </p:sp>
      <p:sp>
        <p:nvSpPr>
          <p:cNvPr id="3" name="Content Placeholder 2">
            <a:extLst>
              <a:ext uri="{FF2B5EF4-FFF2-40B4-BE49-F238E27FC236}">
                <a16:creationId xmlns:a16="http://schemas.microsoft.com/office/drawing/2014/main" id="{35A44D3B-E27D-F269-A822-42B8941FD605}"/>
              </a:ext>
            </a:extLst>
          </p:cNvPr>
          <p:cNvSpPr>
            <a:spLocks noGrp="1"/>
          </p:cNvSpPr>
          <p:nvPr>
            <p:ph sz="quarter" idx="1"/>
          </p:nvPr>
        </p:nvSpPr>
        <p:spPr>
          <a:xfrm>
            <a:off x="457200" y="1219200"/>
            <a:ext cx="8229600" cy="5162128"/>
          </a:xfrm>
        </p:spPr>
        <p:txBody>
          <a:bodyPr>
            <a:normAutofit/>
          </a:bodyPr>
          <a:lstStyle/>
          <a:p>
            <a:r>
              <a:rPr lang="pt-BR" sz="1800" dirty="0"/>
              <a:t>Geralmente um volume RAID é criado via controladora (Hardware RAID) e disponibilizado para o SO como um volume único (camada de abstração, tornando transparente para o software).</a:t>
            </a:r>
          </a:p>
          <a:p>
            <a:r>
              <a:rPr lang="pt-BR" sz="1800" dirty="0"/>
              <a:t>Entretanto, também é possível criar um volume RAID no próprio sistema operacional (Software RAID), no caso do GNU/Linux, com o comando “</a:t>
            </a:r>
            <a:r>
              <a:rPr lang="pt-BR" sz="1800" dirty="0" err="1">
                <a:solidFill>
                  <a:srgbClr val="00B050"/>
                </a:solidFill>
              </a:rPr>
              <a:t>mdadm</a:t>
            </a:r>
            <a:r>
              <a:rPr lang="pt-BR" sz="1800" dirty="0"/>
              <a:t>”.</a:t>
            </a:r>
          </a:p>
          <a:p>
            <a:pPr lvl="1"/>
            <a:r>
              <a:rPr lang="pt-BR" sz="1600" dirty="0"/>
              <a:t>Sobre o “</a:t>
            </a:r>
            <a:r>
              <a:rPr lang="pt-BR" sz="1600" dirty="0" err="1"/>
              <a:t>mdadm</a:t>
            </a:r>
            <a:r>
              <a:rPr lang="pt-BR" sz="1600" dirty="0"/>
              <a:t>”: </a:t>
            </a:r>
            <a:r>
              <a:rPr lang="pt-BR" sz="1600" dirty="0">
                <a:hlinkClick r:id="rId2"/>
              </a:rPr>
              <a:t>https://www.digitalocean.com/community/tutorials/how-to-create-raid-arrays-with-mdadm-on-ubuntu-22-04</a:t>
            </a:r>
            <a:r>
              <a:rPr lang="pt-BR" sz="1600" dirty="0"/>
              <a:t> </a:t>
            </a:r>
          </a:p>
          <a:p>
            <a:r>
              <a:rPr lang="pt-BR" sz="1800" dirty="0"/>
              <a:t>Porém, caso ocorra uma falha no sistema operacional, todo o volume pode ser comprometido (diferente de quando o RAID é entregue via Hardware).</a:t>
            </a:r>
          </a:p>
          <a:p>
            <a:r>
              <a:rPr lang="pt-BR" sz="1800" dirty="0"/>
              <a:t>Portanto, o uso de Software RAID, além de não ser uma boa prática é pouco utilizado na vida real.</a:t>
            </a:r>
          </a:p>
          <a:p>
            <a:r>
              <a:rPr lang="pt-BR" sz="1800" dirty="0"/>
              <a:t>Por outro lado, o uso de </a:t>
            </a:r>
            <a:r>
              <a:rPr lang="pt-BR" sz="1800" dirty="0">
                <a:solidFill>
                  <a:srgbClr val="0070C0"/>
                </a:solidFill>
              </a:rPr>
              <a:t>LVM</a:t>
            </a:r>
            <a:r>
              <a:rPr lang="pt-BR" sz="1800" dirty="0"/>
              <a:t> (</a:t>
            </a:r>
            <a:r>
              <a:rPr lang="pt-BR" sz="1800" dirty="0" err="1">
                <a:solidFill>
                  <a:srgbClr val="0070C0"/>
                </a:solidFill>
              </a:rPr>
              <a:t>Logical</a:t>
            </a:r>
            <a:r>
              <a:rPr lang="pt-BR" sz="1800" dirty="0">
                <a:solidFill>
                  <a:srgbClr val="0070C0"/>
                </a:solidFill>
              </a:rPr>
              <a:t> Volume Management</a:t>
            </a:r>
            <a:r>
              <a:rPr lang="pt-BR" sz="1800" dirty="0"/>
              <a:t>) ganhou muito espaço com a virtualização e com ambientes Cloud, tendo em vista que o </a:t>
            </a:r>
            <a:r>
              <a:rPr lang="pt-BR" sz="1800" dirty="0">
                <a:solidFill>
                  <a:srgbClr val="0070C0"/>
                </a:solidFill>
              </a:rPr>
              <a:t>LVM</a:t>
            </a:r>
            <a:r>
              <a:rPr lang="pt-BR" sz="1800" dirty="0"/>
              <a:t> possibilita a expansão de um volume (sistema de arquivos), utilizando espaço de partições e/ou discos diferentes.</a:t>
            </a:r>
          </a:p>
          <a:p>
            <a:endParaRPr lang="pt-BR" sz="1800" dirty="0"/>
          </a:p>
        </p:txBody>
      </p:sp>
    </p:spTree>
    <p:extLst>
      <p:ext uri="{BB962C8B-B14F-4D97-AF65-F5344CB8AC3E}">
        <p14:creationId xmlns:p14="http://schemas.microsoft.com/office/powerpoint/2010/main" val="357731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FCD0-6FA6-B03E-0AB2-DA617071838E}"/>
              </a:ext>
            </a:extLst>
          </p:cNvPr>
          <p:cNvSpPr>
            <a:spLocks noGrp="1"/>
          </p:cNvSpPr>
          <p:nvPr>
            <p:ph type="title"/>
          </p:nvPr>
        </p:nvSpPr>
        <p:spPr/>
        <p:txBody>
          <a:bodyPr/>
          <a:lstStyle/>
          <a:p>
            <a:r>
              <a:rPr lang="pt-BR" dirty="0"/>
              <a:t>Atividade</a:t>
            </a:r>
          </a:p>
        </p:txBody>
      </p:sp>
      <p:sp>
        <p:nvSpPr>
          <p:cNvPr id="3" name="Content Placeholder 2">
            <a:extLst>
              <a:ext uri="{FF2B5EF4-FFF2-40B4-BE49-F238E27FC236}">
                <a16:creationId xmlns:a16="http://schemas.microsoft.com/office/drawing/2014/main" id="{A30BA04E-7D34-9DF2-DFB0-CC25D1FD0B2C}"/>
              </a:ext>
            </a:extLst>
          </p:cNvPr>
          <p:cNvSpPr>
            <a:spLocks noGrp="1"/>
          </p:cNvSpPr>
          <p:nvPr>
            <p:ph sz="quarter" idx="1"/>
          </p:nvPr>
        </p:nvSpPr>
        <p:spPr/>
        <p:txBody>
          <a:bodyPr/>
          <a:lstStyle/>
          <a:p>
            <a:r>
              <a:rPr lang="pt-BR" dirty="0"/>
              <a:t>Um arquivo Word foi disponibilizado com a atividade.</a:t>
            </a:r>
          </a:p>
          <a:p>
            <a:endParaRPr lang="pt-BR" dirty="0"/>
          </a:p>
          <a:p>
            <a:r>
              <a:rPr lang="pt-BR" dirty="0"/>
              <a:t>Vamos adicionar um disco na VM, particionar, formatar e montar (de forma manual e automática).</a:t>
            </a:r>
          </a:p>
          <a:p>
            <a:endParaRPr lang="pt-BR" dirty="0"/>
          </a:p>
        </p:txBody>
      </p:sp>
    </p:spTree>
    <p:extLst>
      <p:ext uri="{BB962C8B-B14F-4D97-AF65-F5344CB8AC3E}">
        <p14:creationId xmlns:p14="http://schemas.microsoft.com/office/powerpoint/2010/main" val="1605371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4EDD-1E2B-FE70-F979-00A2D3AA1D6F}"/>
              </a:ext>
            </a:extLst>
          </p:cNvPr>
          <p:cNvSpPr>
            <a:spLocks noGrp="1"/>
          </p:cNvSpPr>
          <p:nvPr>
            <p:ph type="title"/>
          </p:nvPr>
        </p:nvSpPr>
        <p:spPr/>
        <p:txBody>
          <a:bodyPr/>
          <a:lstStyle/>
          <a:p>
            <a:r>
              <a:rPr lang="pt-BR" dirty="0"/>
              <a:t>Referências</a:t>
            </a:r>
          </a:p>
        </p:txBody>
      </p:sp>
      <p:sp>
        <p:nvSpPr>
          <p:cNvPr id="3" name="Content Placeholder 2">
            <a:extLst>
              <a:ext uri="{FF2B5EF4-FFF2-40B4-BE49-F238E27FC236}">
                <a16:creationId xmlns:a16="http://schemas.microsoft.com/office/drawing/2014/main" id="{6B0A91B0-B290-A1C7-4826-9689377619E8}"/>
              </a:ext>
            </a:extLst>
          </p:cNvPr>
          <p:cNvSpPr>
            <a:spLocks noGrp="1"/>
          </p:cNvSpPr>
          <p:nvPr>
            <p:ph sz="quarter" idx="1"/>
          </p:nvPr>
        </p:nvSpPr>
        <p:spPr/>
        <p:txBody>
          <a:bodyPr>
            <a:normAutofit fontScale="92500" lnSpcReduction="10000"/>
          </a:bodyPr>
          <a:lstStyle/>
          <a:p>
            <a:r>
              <a:rPr lang="pt-BR" sz="2400" dirty="0"/>
              <a:t>BONAN, Adilson Rodrigues. </a:t>
            </a:r>
            <a:r>
              <a:rPr lang="pt-BR" sz="2400" b="1" dirty="0"/>
              <a:t>LINUX – Fundamentos, Prática &amp; Certificação LPI.</a:t>
            </a:r>
            <a:r>
              <a:rPr lang="pt-BR" sz="2400" dirty="0"/>
              <a:t> Editora: Alta Books. RJ. 2010;</a:t>
            </a:r>
          </a:p>
          <a:p>
            <a:endParaRPr lang="pt-BR" sz="2400" dirty="0"/>
          </a:p>
          <a:p>
            <a:r>
              <a:rPr lang="pt-BR" sz="2400" dirty="0"/>
              <a:t>PEREIRA, Guilherme. Slides para aula expositiva. </a:t>
            </a:r>
            <a:r>
              <a:rPr lang="pt-BR" sz="2400" dirty="0" err="1"/>
              <a:t>Udemy</a:t>
            </a:r>
            <a:r>
              <a:rPr lang="pt-BR" sz="2400" dirty="0"/>
              <a:t>.</a:t>
            </a:r>
          </a:p>
          <a:p>
            <a:pPr lvl="1"/>
            <a:r>
              <a:rPr lang="pt-BR" sz="2000" dirty="0">
                <a:hlinkClick r:id="rId2"/>
              </a:rPr>
              <a:t>https://www.udemy.com/course/adm-so-gnulinux/?referralCode=58F8BE46FFB066C7811A</a:t>
            </a:r>
            <a:r>
              <a:rPr lang="pt-BR" sz="2000" dirty="0"/>
              <a:t> </a:t>
            </a:r>
          </a:p>
          <a:p>
            <a:endParaRPr lang="pt-BR" sz="2400" dirty="0"/>
          </a:p>
          <a:p>
            <a:r>
              <a:rPr lang="pt-BR" sz="2400" dirty="0"/>
              <a:t>SILVA, </a:t>
            </a:r>
            <a:r>
              <a:rPr lang="pt-BR" sz="2400" dirty="0" err="1"/>
              <a:t>Gleydson</a:t>
            </a:r>
            <a:r>
              <a:rPr lang="pt-BR" sz="2400" dirty="0"/>
              <a:t> </a:t>
            </a:r>
            <a:r>
              <a:rPr lang="pt-BR" sz="2400" dirty="0" err="1"/>
              <a:t>Mazioli</a:t>
            </a:r>
            <a:r>
              <a:rPr lang="pt-BR" sz="2400" dirty="0"/>
              <a:t>. </a:t>
            </a:r>
            <a:r>
              <a:rPr lang="pt-BR" sz="2400" b="1" dirty="0"/>
              <a:t>Guia Foca GNU/Linux</a:t>
            </a:r>
            <a:r>
              <a:rPr lang="pt-BR" sz="2400" dirty="0"/>
              <a:t>. Disponível em:</a:t>
            </a:r>
          </a:p>
          <a:p>
            <a:pPr lvl="1"/>
            <a:r>
              <a:rPr lang="pt-BR" sz="2000" dirty="0">
                <a:hlinkClick r:id="rId3"/>
              </a:rPr>
              <a:t>https://www.guiafoca.org/</a:t>
            </a:r>
            <a:r>
              <a:rPr lang="pt-BR" sz="2000" dirty="0"/>
              <a:t> </a:t>
            </a:r>
          </a:p>
          <a:p>
            <a:endParaRPr lang="pt-BR" sz="2400" dirty="0"/>
          </a:p>
          <a:p>
            <a:r>
              <a:rPr lang="en-US" sz="2400" dirty="0"/>
              <a:t>DATAPACKET. Advantages and disadvantages of various RAID levels. </a:t>
            </a:r>
            <a:r>
              <a:rPr lang="en-US" sz="2400" dirty="0" err="1"/>
              <a:t>Disponível</a:t>
            </a:r>
            <a:r>
              <a:rPr lang="en-US" sz="2400" dirty="0"/>
              <a:t> </a:t>
            </a:r>
            <a:r>
              <a:rPr lang="en-US" sz="2400" dirty="0" err="1"/>
              <a:t>em</a:t>
            </a:r>
            <a:r>
              <a:rPr lang="en-US" sz="2400" dirty="0"/>
              <a:t>:</a:t>
            </a:r>
          </a:p>
          <a:p>
            <a:pPr lvl="1"/>
            <a:r>
              <a:rPr lang="en-US" sz="2100" dirty="0">
                <a:hlinkClick r:id="rId4"/>
              </a:rPr>
              <a:t>https://www.datapacket.com/blog/advantages-disadvantages-various-raid-levels</a:t>
            </a:r>
            <a:r>
              <a:rPr lang="en-US" sz="2100" dirty="0"/>
              <a:t> </a:t>
            </a:r>
          </a:p>
          <a:p>
            <a:endParaRPr lang="pt-BR" sz="2400" dirty="0"/>
          </a:p>
        </p:txBody>
      </p:sp>
    </p:spTree>
    <p:extLst>
      <p:ext uri="{BB962C8B-B14F-4D97-AF65-F5344CB8AC3E}">
        <p14:creationId xmlns:p14="http://schemas.microsoft.com/office/powerpoint/2010/main" val="2793340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12681-D9A6-D6D2-5350-83602DDA8C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FC4984-94D0-F49A-8EB6-2B5FFF939202}"/>
              </a:ext>
            </a:extLst>
          </p:cNvPr>
          <p:cNvSpPr>
            <a:spLocks noGrp="1"/>
          </p:cNvSpPr>
          <p:nvPr>
            <p:ph type="title"/>
          </p:nvPr>
        </p:nvSpPr>
        <p:spPr/>
        <p:txBody>
          <a:bodyPr/>
          <a:lstStyle/>
          <a:p>
            <a:r>
              <a:rPr lang="pt-BR" dirty="0"/>
              <a:t>Obrigado!</a:t>
            </a:r>
          </a:p>
        </p:txBody>
      </p:sp>
      <p:sp>
        <p:nvSpPr>
          <p:cNvPr id="5" name="Text Placeholder 4">
            <a:extLst>
              <a:ext uri="{FF2B5EF4-FFF2-40B4-BE49-F238E27FC236}">
                <a16:creationId xmlns:a16="http://schemas.microsoft.com/office/drawing/2014/main" id="{E2ED22B0-3F7A-0256-5835-2A3005CFA43F}"/>
              </a:ext>
            </a:extLst>
          </p:cNvPr>
          <p:cNvSpPr>
            <a:spLocks noGrp="1"/>
          </p:cNvSpPr>
          <p:nvPr>
            <p:ph type="body" idx="1"/>
          </p:nvPr>
        </p:nvSpPr>
        <p:spPr/>
        <p:txBody>
          <a:bodyPr/>
          <a:lstStyle/>
          <a:p>
            <a:r>
              <a:rPr lang="pt-BR" dirty="0"/>
              <a:t>Não se esqueça:</a:t>
            </a:r>
          </a:p>
          <a:p>
            <a:r>
              <a:rPr lang="pt-BR" dirty="0"/>
              <a:t>“</a:t>
            </a:r>
            <a:r>
              <a:rPr lang="pt-BR" i="1" dirty="0"/>
              <a:t>Apenas a prática consolida o conhecimento</a:t>
            </a:r>
            <a:r>
              <a:rPr lang="pt-BR" dirty="0"/>
              <a:t>”</a:t>
            </a:r>
          </a:p>
        </p:txBody>
      </p:sp>
    </p:spTree>
    <p:extLst>
      <p:ext uri="{BB962C8B-B14F-4D97-AF65-F5344CB8AC3E}">
        <p14:creationId xmlns:p14="http://schemas.microsoft.com/office/powerpoint/2010/main" val="21897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9EC-3BBB-AFEA-CA9D-1A985E16B3FA}"/>
              </a:ext>
            </a:extLst>
          </p:cNvPr>
          <p:cNvSpPr>
            <a:spLocks noGrp="1"/>
          </p:cNvSpPr>
          <p:nvPr>
            <p:ph type="title"/>
          </p:nvPr>
        </p:nvSpPr>
        <p:spPr/>
        <p:txBody>
          <a:bodyPr/>
          <a:lstStyle/>
          <a:p>
            <a:r>
              <a:rPr lang="pt-BR" sz="3200" dirty="0"/>
              <a:t>Conceitos sobre sistemas de arquivos</a:t>
            </a:r>
            <a:endParaRPr lang="pt-BR" dirty="0"/>
          </a:p>
        </p:txBody>
      </p:sp>
      <p:sp>
        <p:nvSpPr>
          <p:cNvPr id="3" name="Content Placeholder 2">
            <a:extLst>
              <a:ext uri="{FF2B5EF4-FFF2-40B4-BE49-F238E27FC236}">
                <a16:creationId xmlns:a16="http://schemas.microsoft.com/office/drawing/2014/main" id="{34A11DBC-F0BA-ADCD-294B-2BE2EE091199}"/>
              </a:ext>
            </a:extLst>
          </p:cNvPr>
          <p:cNvSpPr>
            <a:spLocks noGrp="1"/>
          </p:cNvSpPr>
          <p:nvPr>
            <p:ph sz="quarter" idx="1"/>
          </p:nvPr>
        </p:nvSpPr>
        <p:spPr/>
        <p:txBody>
          <a:bodyPr>
            <a:normAutofit/>
          </a:bodyPr>
          <a:lstStyle/>
          <a:p>
            <a:r>
              <a:rPr lang="pt-BR" sz="2000" dirty="0"/>
              <a:t>Atualmente temos diversos dispositivos de armazenamento (</a:t>
            </a:r>
            <a:r>
              <a:rPr lang="pt-BR" sz="2000" dirty="0" err="1">
                <a:solidFill>
                  <a:srgbClr val="FF0000"/>
                </a:solidFill>
              </a:rPr>
              <a:t>pendrive</a:t>
            </a:r>
            <a:r>
              <a:rPr lang="pt-BR" sz="2000" dirty="0"/>
              <a:t>, </a:t>
            </a:r>
            <a:r>
              <a:rPr lang="pt-BR" sz="2000" dirty="0">
                <a:solidFill>
                  <a:srgbClr val="FF0000"/>
                </a:solidFill>
              </a:rPr>
              <a:t>disco</a:t>
            </a:r>
            <a:r>
              <a:rPr lang="pt-BR" sz="2000" dirty="0"/>
              <a:t> </a:t>
            </a:r>
            <a:r>
              <a:rPr lang="pt-BR" sz="2000" dirty="0">
                <a:solidFill>
                  <a:srgbClr val="FF0000"/>
                </a:solidFill>
              </a:rPr>
              <a:t>rígido</a:t>
            </a:r>
            <a:r>
              <a:rPr lang="pt-BR" sz="2000" dirty="0"/>
              <a:t>, </a:t>
            </a:r>
            <a:r>
              <a:rPr lang="pt-BR" sz="2000" dirty="0">
                <a:solidFill>
                  <a:srgbClr val="FF0000"/>
                </a:solidFill>
              </a:rPr>
              <a:t>SSD</a:t>
            </a:r>
            <a:r>
              <a:rPr lang="pt-BR" sz="2000" dirty="0"/>
              <a:t>, </a:t>
            </a:r>
            <a:r>
              <a:rPr lang="pt-BR" sz="2000" dirty="0">
                <a:solidFill>
                  <a:srgbClr val="FF0000"/>
                </a:solidFill>
              </a:rPr>
              <a:t>SD-Card</a:t>
            </a:r>
            <a:r>
              <a:rPr lang="pt-BR" sz="2000" dirty="0"/>
              <a:t>, </a:t>
            </a:r>
            <a:r>
              <a:rPr lang="pt-BR" sz="2000" dirty="0">
                <a:solidFill>
                  <a:srgbClr val="FF0000"/>
                </a:solidFill>
              </a:rPr>
              <a:t>CD</a:t>
            </a:r>
            <a:r>
              <a:rPr lang="pt-BR" sz="2000" dirty="0"/>
              <a:t>, entre outros), porém, </a:t>
            </a:r>
            <a:r>
              <a:rPr lang="pt-BR" sz="2000" b="1" i="1" dirty="0">
                <a:solidFill>
                  <a:srgbClr val="7030A0"/>
                </a:solidFill>
              </a:rPr>
              <a:t>como estes dados são armazenados e disponibilizados nestes diversos tipos de mídia?</a:t>
            </a:r>
          </a:p>
          <a:p>
            <a:pPr lvl="1"/>
            <a:endParaRPr lang="pt-BR" sz="1800" dirty="0"/>
          </a:p>
          <a:p>
            <a:r>
              <a:rPr lang="pt-BR" sz="2000" dirty="0"/>
              <a:t>Podemos exemplificar com uma situação real...:</a:t>
            </a:r>
          </a:p>
          <a:p>
            <a:pPr lvl="1"/>
            <a:r>
              <a:rPr lang="pt-BR" sz="1800" dirty="0"/>
              <a:t>Para possibilitar a leitura/gravação de dados em um novo SSD, devemos </a:t>
            </a:r>
            <a:r>
              <a:rPr lang="pt-BR" sz="1800" dirty="0" err="1"/>
              <a:t>particioná-lo</a:t>
            </a:r>
            <a:r>
              <a:rPr lang="pt-BR" sz="1800" dirty="0"/>
              <a:t>, formatá-lo com um sistema de arquivos, e por fim, disponibilizá-lo para o sistema (ponto de montagem).</a:t>
            </a:r>
          </a:p>
          <a:p>
            <a:pPr lvl="1"/>
            <a:r>
              <a:rPr lang="pt-BR" sz="1800" dirty="0"/>
              <a:t>O sistema de arquivos é o responsável por gerenciar de que forma os dados serão nomeados, manipulados, protegidos, estruturados e disponibilizados.</a:t>
            </a:r>
          </a:p>
          <a:p>
            <a:pPr lvl="1"/>
            <a:endParaRPr lang="pt-BR" sz="1800" dirty="0"/>
          </a:p>
          <a:p>
            <a:r>
              <a:rPr lang="pt-BR" sz="2000" dirty="0"/>
              <a:t>Em resumo, todo sistema de arquivos, apesar de possuírem características diferentes, possuem o mesmo propósito: </a:t>
            </a:r>
          </a:p>
          <a:p>
            <a:pPr lvl="1"/>
            <a:r>
              <a:rPr lang="pt-BR" sz="1800" dirty="0"/>
              <a:t>“</a:t>
            </a:r>
            <a:r>
              <a:rPr lang="pt-BR" sz="1800" dirty="0">
                <a:solidFill>
                  <a:srgbClr val="0070C0"/>
                </a:solidFill>
              </a:rPr>
              <a:t>Oferecer ao sistema operacional a estrutura necessária para ler/gravar os arquivos/diretórios.</a:t>
            </a:r>
            <a:r>
              <a:rPr lang="pt-BR" sz="1800" dirty="0"/>
              <a:t>” (SILVA, Glaydson </a:t>
            </a:r>
            <a:r>
              <a:rPr lang="pt-BR" sz="1800" dirty="0" err="1"/>
              <a:t>Mazioli</a:t>
            </a:r>
            <a:r>
              <a:rPr lang="pt-BR" sz="1800" dirty="0"/>
              <a:t> – Guia Foca v2 – p. 65);</a:t>
            </a:r>
          </a:p>
          <a:p>
            <a:endParaRPr lang="pt-BR" sz="2000" dirty="0"/>
          </a:p>
        </p:txBody>
      </p:sp>
    </p:spTree>
    <p:extLst>
      <p:ext uri="{BB962C8B-B14F-4D97-AF65-F5344CB8AC3E}">
        <p14:creationId xmlns:p14="http://schemas.microsoft.com/office/powerpoint/2010/main" val="105185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D4EA-6E22-9200-1739-532DBC7D22EE}"/>
              </a:ext>
            </a:extLst>
          </p:cNvPr>
          <p:cNvSpPr>
            <a:spLocks noGrp="1"/>
          </p:cNvSpPr>
          <p:nvPr>
            <p:ph type="title"/>
          </p:nvPr>
        </p:nvSpPr>
        <p:spPr/>
        <p:txBody>
          <a:bodyPr/>
          <a:lstStyle/>
          <a:p>
            <a:r>
              <a:rPr lang="pt-BR" sz="3200" dirty="0"/>
              <a:t>Conceitos sobre sistemas de arquivos</a:t>
            </a:r>
            <a:endParaRPr lang="pt-BR" dirty="0"/>
          </a:p>
        </p:txBody>
      </p:sp>
      <p:sp>
        <p:nvSpPr>
          <p:cNvPr id="3" name="Content Placeholder 2">
            <a:extLst>
              <a:ext uri="{FF2B5EF4-FFF2-40B4-BE49-F238E27FC236}">
                <a16:creationId xmlns:a16="http://schemas.microsoft.com/office/drawing/2014/main" id="{E0C40E77-24D7-FC01-D2FC-646C3186FF91}"/>
              </a:ext>
            </a:extLst>
          </p:cNvPr>
          <p:cNvSpPr>
            <a:spLocks noGrp="1"/>
          </p:cNvSpPr>
          <p:nvPr>
            <p:ph sz="quarter" idx="1"/>
          </p:nvPr>
        </p:nvSpPr>
        <p:spPr/>
        <p:txBody>
          <a:bodyPr>
            <a:normAutofit/>
          </a:bodyPr>
          <a:lstStyle/>
          <a:p>
            <a:r>
              <a:rPr lang="pt-BR" sz="2000" dirty="0"/>
              <a:t>O GNU/Linux apresenta uma versatilidade considerável neste quesito, oferecendo suporte a diversos tipos de sistemas de arquivos.</a:t>
            </a:r>
          </a:p>
          <a:p>
            <a:pPr lvl="1"/>
            <a:r>
              <a:rPr lang="pt-BR" sz="1800" dirty="0"/>
              <a:t>Através do “</a:t>
            </a:r>
            <a:r>
              <a:rPr lang="pt-BR" sz="1800" dirty="0" err="1"/>
              <a:t>fdisk</a:t>
            </a:r>
            <a:r>
              <a:rPr lang="pt-BR" sz="1800" dirty="0"/>
              <a:t>” podemos listar todos os sistemas de arquivos suportados.</a:t>
            </a:r>
          </a:p>
          <a:p>
            <a:endParaRPr lang="pt-BR" sz="2000" dirty="0"/>
          </a:p>
          <a:p>
            <a:r>
              <a:rPr lang="pt-BR" sz="2000" dirty="0"/>
              <a:t>A seguir, temos uma lista dos principais tipos de sistemas de arquivos suportados pela plataforma Linux e todos suportados pela Microsoft:</a:t>
            </a:r>
          </a:p>
          <a:p>
            <a:endParaRPr lang="pt-BR" sz="2000" dirty="0"/>
          </a:p>
        </p:txBody>
      </p:sp>
      <p:sp>
        <p:nvSpPr>
          <p:cNvPr id="4" name="Google Shape;161;p26">
            <a:extLst>
              <a:ext uri="{FF2B5EF4-FFF2-40B4-BE49-F238E27FC236}">
                <a16:creationId xmlns:a16="http://schemas.microsoft.com/office/drawing/2014/main" id="{956781BE-6BCF-05B5-2C8C-DE7C65FFE9FE}"/>
              </a:ext>
            </a:extLst>
          </p:cNvPr>
          <p:cNvSpPr txBox="1"/>
          <p:nvPr/>
        </p:nvSpPr>
        <p:spPr>
          <a:xfrm>
            <a:off x="1454781" y="3600215"/>
            <a:ext cx="2794448" cy="528138"/>
          </a:xfrm>
          <a:prstGeom prst="rect">
            <a:avLst/>
          </a:prstGeom>
          <a:noFill/>
          <a:ln>
            <a:noFill/>
          </a:ln>
        </p:spPr>
        <p:txBody>
          <a:bodyPr spcFirstLastPara="1" wrap="square" lIns="0" tIns="45700" rIns="0" bIns="45700" anchor="t" anchorCtr="0">
            <a:noAutofit/>
          </a:bodyPr>
          <a:lstStyle/>
          <a:p>
            <a:pPr marL="190500" marR="0" lvl="0" indent="-190500" algn="l" rtl="0">
              <a:lnSpc>
                <a:spcPct val="100000"/>
              </a:lnSpc>
              <a:spcBef>
                <a:spcPts val="0"/>
              </a:spcBef>
              <a:spcAft>
                <a:spcPts val="0"/>
              </a:spcAft>
              <a:buNone/>
            </a:pPr>
            <a:r>
              <a:rPr lang="pt-BR" sz="2000" b="1" i="0" u="none" strike="noStrike" cap="none" dirty="0">
                <a:solidFill>
                  <a:schemeClr val="dk1"/>
                </a:solidFill>
                <a:latin typeface="Calibri"/>
                <a:ea typeface="Calibri"/>
                <a:cs typeface="Calibri"/>
                <a:sym typeface="Calibri"/>
              </a:rPr>
              <a:t>GNU/Linux</a:t>
            </a:r>
            <a:endParaRPr dirty="0"/>
          </a:p>
        </p:txBody>
      </p:sp>
      <p:sp>
        <p:nvSpPr>
          <p:cNvPr id="5" name="Google Shape;162;p26">
            <a:extLst>
              <a:ext uri="{FF2B5EF4-FFF2-40B4-BE49-F238E27FC236}">
                <a16:creationId xmlns:a16="http://schemas.microsoft.com/office/drawing/2014/main" id="{5E0A2E97-920A-8AB4-9F9E-6D0874AC8C1B}"/>
              </a:ext>
            </a:extLst>
          </p:cNvPr>
          <p:cNvSpPr txBox="1"/>
          <p:nvPr/>
        </p:nvSpPr>
        <p:spPr>
          <a:xfrm>
            <a:off x="1454781" y="4011961"/>
            <a:ext cx="2791398" cy="22972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ext2 / ext3 / ext4</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ReiserFS</a:t>
            </a: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JFS</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XFS</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FAT... / NTFS</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ISO 9660</a:t>
            </a: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Entre outros...</a:t>
            </a:r>
            <a:endParaRPr sz="1600" b="0" i="0" u="none" strike="noStrike" cap="none">
              <a:solidFill>
                <a:schemeClr val="dk1"/>
              </a:solidFill>
              <a:latin typeface="Calibri"/>
              <a:ea typeface="Calibri"/>
              <a:cs typeface="Calibri"/>
              <a:sym typeface="Calibri"/>
            </a:endParaRPr>
          </a:p>
        </p:txBody>
      </p:sp>
      <p:sp>
        <p:nvSpPr>
          <p:cNvPr id="6" name="Google Shape;163;p26">
            <a:extLst>
              <a:ext uri="{FF2B5EF4-FFF2-40B4-BE49-F238E27FC236}">
                <a16:creationId xmlns:a16="http://schemas.microsoft.com/office/drawing/2014/main" id="{8B7095D6-379D-93EE-5A06-7BD07CED133A}"/>
              </a:ext>
            </a:extLst>
          </p:cNvPr>
          <p:cNvSpPr txBox="1"/>
          <p:nvPr/>
        </p:nvSpPr>
        <p:spPr>
          <a:xfrm>
            <a:off x="4740152" y="3588926"/>
            <a:ext cx="3448756" cy="550716"/>
          </a:xfrm>
          <a:prstGeom prst="rect">
            <a:avLst/>
          </a:prstGeom>
          <a:noFill/>
          <a:ln>
            <a:noFill/>
          </a:ln>
        </p:spPr>
        <p:txBody>
          <a:bodyPr spcFirstLastPara="1" wrap="square" lIns="91425" tIns="45700" rIns="91425" bIns="45700" anchor="t" anchorCtr="0">
            <a:noAutofit/>
          </a:bodyPr>
          <a:lstStyle/>
          <a:p>
            <a:pPr marL="190500" marR="0" lvl="0" indent="-190500" algn="l" rtl="0">
              <a:lnSpc>
                <a:spcPct val="100000"/>
              </a:lnSpc>
              <a:spcBef>
                <a:spcPts val="0"/>
              </a:spcBef>
              <a:spcAft>
                <a:spcPts val="0"/>
              </a:spcAft>
              <a:buNone/>
            </a:pPr>
            <a:r>
              <a:rPr lang="pt-BR" sz="2000" b="1" i="0" u="none" strike="noStrike" cap="none">
                <a:solidFill>
                  <a:schemeClr val="dk1"/>
                </a:solidFill>
                <a:latin typeface="Calibri"/>
                <a:ea typeface="Calibri"/>
                <a:cs typeface="Calibri"/>
                <a:sym typeface="Calibri"/>
              </a:rPr>
              <a:t>Micro$oft</a:t>
            </a:r>
            <a:endParaRPr sz="2000" b="1" i="0" u="none" strike="noStrike" cap="none">
              <a:solidFill>
                <a:schemeClr val="dk1"/>
              </a:solidFill>
              <a:latin typeface="Calibri"/>
              <a:ea typeface="Calibri"/>
              <a:cs typeface="Calibri"/>
              <a:sym typeface="Calibri"/>
            </a:endParaRPr>
          </a:p>
        </p:txBody>
      </p:sp>
      <p:sp>
        <p:nvSpPr>
          <p:cNvPr id="7" name="Google Shape;164;p26">
            <a:extLst>
              <a:ext uri="{FF2B5EF4-FFF2-40B4-BE49-F238E27FC236}">
                <a16:creationId xmlns:a16="http://schemas.microsoft.com/office/drawing/2014/main" id="{8DD3CDC7-F600-24AB-7E97-35745B74CA0B}"/>
              </a:ext>
            </a:extLst>
          </p:cNvPr>
          <p:cNvSpPr txBox="1"/>
          <p:nvPr/>
        </p:nvSpPr>
        <p:spPr>
          <a:xfrm>
            <a:off x="4827242" y="4011961"/>
            <a:ext cx="3448756" cy="229725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FAT16 / FAT32</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NTFS</a:t>
            </a:r>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ReFS</a:t>
            </a: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320"/>
              </a:spcBef>
              <a:spcAft>
                <a:spcPts val="0"/>
              </a:spcAft>
              <a:buClr>
                <a:srgbClr val="00B0F0"/>
              </a:buClr>
              <a:buSzPts val="1600"/>
              <a:buFont typeface="Arial"/>
              <a:buChar char="•"/>
            </a:pPr>
            <a:r>
              <a:rPr lang="pt-BR" sz="1600" b="0" i="0" u="none" strike="noStrike" cap="none">
                <a:solidFill>
                  <a:schemeClr val="dk1"/>
                </a:solidFill>
                <a:latin typeface="Calibri"/>
                <a:ea typeface="Calibri"/>
                <a:cs typeface="Calibri"/>
                <a:sym typeface="Calibri"/>
              </a:rPr>
              <a:t>ISO 9660</a:t>
            </a:r>
            <a:endParaRPr/>
          </a:p>
        </p:txBody>
      </p:sp>
    </p:spTree>
    <p:extLst>
      <p:ext uri="{BB962C8B-B14F-4D97-AF65-F5344CB8AC3E}">
        <p14:creationId xmlns:p14="http://schemas.microsoft.com/office/powerpoint/2010/main" val="279699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B3F7-6824-B1F1-30EB-EFDFA2702DE1}"/>
              </a:ext>
            </a:extLst>
          </p:cNvPr>
          <p:cNvSpPr>
            <a:spLocks noGrp="1"/>
          </p:cNvSpPr>
          <p:nvPr>
            <p:ph type="title"/>
          </p:nvPr>
        </p:nvSpPr>
        <p:spPr/>
        <p:txBody>
          <a:bodyPr/>
          <a:lstStyle/>
          <a:p>
            <a:r>
              <a:rPr lang="pt-BR" sz="3200" dirty="0"/>
              <a:t>Acesso aos dispositivos de armazenamento</a:t>
            </a:r>
            <a:endParaRPr lang="pt-BR" dirty="0"/>
          </a:p>
        </p:txBody>
      </p:sp>
      <p:sp>
        <p:nvSpPr>
          <p:cNvPr id="3" name="Content Placeholder 2">
            <a:extLst>
              <a:ext uri="{FF2B5EF4-FFF2-40B4-BE49-F238E27FC236}">
                <a16:creationId xmlns:a16="http://schemas.microsoft.com/office/drawing/2014/main" id="{2D00BAFE-18E1-BE21-A3B1-B3DF073E4BBF}"/>
              </a:ext>
            </a:extLst>
          </p:cNvPr>
          <p:cNvSpPr>
            <a:spLocks noGrp="1"/>
          </p:cNvSpPr>
          <p:nvPr>
            <p:ph sz="quarter" idx="1"/>
          </p:nvPr>
        </p:nvSpPr>
        <p:spPr/>
        <p:txBody>
          <a:bodyPr>
            <a:normAutofit fontScale="92500" lnSpcReduction="20000"/>
          </a:bodyPr>
          <a:lstStyle/>
          <a:p>
            <a:r>
              <a:rPr lang="pt-BR" dirty="0"/>
              <a:t>Conforme citado no início da disciplina, o diretório “</a:t>
            </a:r>
            <a:r>
              <a:rPr lang="pt-BR" b="1" dirty="0">
                <a:solidFill>
                  <a:srgbClr val="0070C0"/>
                </a:solidFill>
              </a:rPr>
              <a:t>/</a:t>
            </a:r>
            <a:r>
              <a:rPr lang="pt-BR" b="1" dirty="0" err="1">
                <a:solidFill>
                  <a:srgbClr val="0070C0"/>
                </a:solidFill>
              </a:rPr>
              <a:t>dev</a:t>
            </a:r>
            <a:r>
              <a:rPr lang="pt-BR" dirty="0"/>
              <a:t>” permite acessar diversos dispositivos, dentre eles, dispositivos de armazenamento como </a:t>
            </a:r>
            <a:r>
              <a:rPr lang="pt-BR" dirty="0">
                <a:solidFill>
                  <a:srgbClr val="0070C0"/>
                </a:solidFill>
              </a:rPr>
              <a:t>HD</a:t>
            </a:r>
            <a:r>
              <a:rPr lang="pt-BR" dirty="0"/>
              <a:t>, </a:t>
            </a:r>
            <a:r>
              <a:rPr lang="pt-BR" dirty="0">
                <a:solidFill>
                  <a:srgbClr val="0070C0"/>
                </a:solidFill>
              </a:rPr>
              <a:t>CD-ROM</a:t>
            </a:r>
            <a:r>
              <a:rPr lang="pt-BR" dirty="0"/>
              <a:t>, </a:t>
            </a:r>
            <a:r>
              <a:rPr lang="pt-BR" dirty="0" err="1">
                <a:solidFill>
                  <a:srgbClr val="0070C0"/>
                </a:solidFill>
              </a:rPr>
              <a:t>pendrive</a:t>
            </a:r>
            <a:r>
              <a:rPr lang="pt-BR" dirty="0"/>
              <a:t>, entre outros.</a:t>
            </a:r>
          </a:p>
          <a:p>
            <a:endParaRPr lang="pt-BR" dirty="0"/>
          </a:p>
          <a:p>
            <a:r>
              <a:rPr lang="pt-BR" dirty="0"/>
              <a:t>No caso do </a:t>
            </a:r>
            <a:r>
              <a:rPr lang="pt-BR" dirty="0">
                <a:solidFill>
                  <a:srgbClr val="FF0000"/>
                </a:solidFill>
              </a:rPr>
              <a:t>Windows</a:t>
            </a:r>
            <a:r>
              <a:rPr lang="pt-BR" dirty="0"/>
              <a:t>, os dispositivos são detectados e montados automaticamente (sendo disponibilizados em unidades representadas por letras, como </a:t>
            </a:r>
            <a:r>
              <a:rPr lang="pt-BR" dirty="0">
                <a:solidFill>
                  <a:srgbClr val="FF0000"/>
                </a:solidFill>
              </a:rPr>
              <a:t>C</a:t>
            </a:r>
            <a:r>
              <a:rPr lang="pt-BR" dirty="0"/>
              <a:t>, </a:t>
            </a:r>
            <a:r>
              <a:rPr lang="pt-BR" dirty="0">
                <a:solidFill>
                  <a:srgbClr val="FF0000"/>
                </a:solidFill>
              </a:rPr>
              <a:t>D</a:t>
            </a:r>
            <a:r>
              <a:rPr lang="pt-BR" dirty="0"/>
              <a:t>, </a:t>
            </a:r>
            <a:r>
              <a:rPr lang="pt-BR" dirty="0">
                <a:solidFill>
                  <a:srgbClr val="FF0000"/>
                </a:solidFill>
              </a:rPr>
              <a:t>E</a:t>
            </a:r>
            <a:r>
              <a:rPr lang="pt-BR" dirty="0"/>
              <a:t>, e assim por diante).</a:t>
            </a:r>
          </a:p>
          <a:p>
            <a:endParaRPr lang="pt-BR" dirty="0"/>
          </a:p>
          <a:p>
            <a:r>
              <a:rPr lang="pt-BR" dirty="0"/>
              <a:t>No GNU/Linux, os dispositivos são detectados, porém, não são montados automaticamente, sendo necessário intervir manualmente para realizar a montagem do dispositivo em um ponto de montagem (veremos como realizar este processo a seguir).</a:t>
            </a:r>
          </a:p>
          <a:p>
            <a:endParaRPr lang="pt-BR" dirty="0"/>
          </a:p>
          <a:p>
            <a:endParaRPr lang="pt-BR" dirty="0"/>
          </a:p>
          <a:p>
            <a:endParaRPr lang="pt-BR" dirty="0"/>
          </a:p>
        </p:txBody>
      </p:sp>
    </p:spTree>
    <p:extLst>
      <p:ext uri="{BB962C8B-B14F-4D97-AF65-F5344CB8AC3E}">
        <p14:creationId xmlns:p14="http://schemas.microsoft.com/office/powerpoint/2010/main" val="37541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EAC8-0C96-E706-C308-8DE8FBC5EFCB}"/>
              </a:ext>
            </a:extLst>
          </p:cNvPr>
          <p:cNvSpPr>
            <a:spLocks noGrp="1"/>
          </p:cNvSpPr>
          <p:nvPr>
            <p:ph type="title"/>
          </p:nvPr>
        </p:nvSpPr>
        <p:spPr/>
        <p:txBody>
          <a:bodyPr/>
          <a:lstStyle/>
          <a:p>
            <a:r>
              <a:rPr lang="pt-BR" sz="3200" dirty="0"/>
              <a:t>Acesso aos dispositivos de armazenamento</a:t>
            </a:r>
            <a:endParaRPr lang="pt-BR" dirty="0"/>
          </a:p>
        </p:txBody>
      </p:sp>
      <p:sp>
        <p:nvSpPr>
          <p:cNvPr id="3" name="Content Placeholder 2">
            <a:extLst>
              <a:ext uri="{FF2B5EF4-FFF2-40B4-BE49-F238E27FC236}">
                <a16:creationId xmlns:a16="http://schemas.microsoft.com/office/drawing/2014/main" id="{3817F0BF-133A-9AC2-19E9-65C57A493B80}"/>
              </a:ext>
            </a:extLst>
          </p:cNvPr>
          <p:cNvSpPr>
            <a:spLocks noGrp="1"/>
          </p:cNvSpPr>
          <p:nvPr>
            <p:ph sz="quarter" idx="1"/>
          </p:nvPr>
        </p:nvSpPr>
        <p:spPr/>
        <p:txBody>
          <a:bodyPr>
            <a:normAutofit fontScale="85000" lnSpcReduction="20000"/>
          </a:bodyPr>
          <a:lstStyle/>
          <a:p>
            <a:r>
              <a:rPr lang="pt-BR" dirty="0"/>
              <a:t>Para acessar um dispositivo de armazenamento através do Linux é importante sabermos os tipos de interface existentes e em qual local o dispositivo está conectado.</a:t>
            </a:r>
          </a:p>
          <a:p>
            <a:endParaRPr lang="pt-BR" dirty="0"/>
          </a:p>
          <a:p>
            <a:r>
              <a:rPr lang="pt-BR" dirty="0"/>
              <a:t>Vamos exemplificar através das interfaces mais comuns utilizadas com um disco rígido (</a:t>
            </a:r>
            <a:r>
              <a:rPr lang="pt-BR" dirty="0">
                <a:solidFill>
                  <a:srgbClr val="FF0000"/>
                </a:solidFill>
              </a:rPr>
              <a:t>nas literaturas LPI</a:t>
            </a:r>
            <a:r>
              <a:rPr lang="pt-BR" dirty="0"/>
              <a:t>), que são as interfaces </a:t>
            </a:r>
            <a:r>
              <a:rPr lang="pt-BR" dirty="0">
                <a:solidFill>
                  <a:srgbClr val="0070C0"/>
                </a:solidFill>
              </a:rPr>
              <a:t>IDE</a:t>
            </a:r>
            <a:r>
              <a:rPr lang="pt-BR" dirty="0"/>
              <a:t> e </a:t>
            </a:r>
            <a:r>
              <a:rPr lang="pt-BR" dirty="0">
                <a:solidFill>
                  <a:srgbClr val="0070C0"/>
                </a:solidFill>
              </a:rPr>
              <a:t>SCSI</a:t>
            </a:r>
            <a:r>
              <a:rPr lang="pt-BR" dirty="0"/>
              <a:t> (também temos </a:t>
            </a:r>
            <a:r>
              <a:rPr lang="pt-BR" dirty="0">
                <a:solidFill>
                  <a:srgbClr val="0070C0"/>
                </a:solidFill>
              </a:rPr>
              <a:t>SAS</a:t>
            </a:r>
            <a:r>
              <a:rPr lang="pt-BR" dirty="0"/>
              <a:t> e </a:t>
            </a:r>
            <a:r>
              <a:rPr lang="pt-BR" dirty="0" err="1">
                <a:solidFill>
                  <a:srgbClr val="0070C0"/>
                </a:solidFill>
              </a:rPr>
              <a:t>SerialATA</a:t>
            </a:r>
            <a:r>
              <a:rPr lang="pt-BR" dirty="0"/>
              <a:t>, que serão mencionados a seguir).</a:t>
            </a:r>
          </a:p>
          <a:p>
            <a:endParaRPr lang="pt-BR" dirty="0"/>
          </a:p>
          <a:p>
            <a:r>
              <a:rPr lang="pt-BR" dirty="0"/>
              <a:t>Em cada interface </a:t>
            </a:r>
            <a:r>
              <a:rPr lang="pt-BR" dirty="0">
                <a:solidFill>
                  <a:srgbClr val="0070C0"/>
                </a:solidFill>
              </a:rPr>
              <a:t>IDE</a:t>
            </a:r>
            <a:r>
              <a:rPr lang="pt-BR" dirty="0"/>
              <a:t> podemos conectar dois dispositivos (um </a:t>
            </a:r>
            <a:r>
              <a:rPr lang="pt-BR" i="1" dirty="0">
                <a:solidFill>
                  <a:srgbClr val="00B050"/>
                </a:solidFill>
              </a:rPr>
              <a:t>Master</a:t>
            </a:r>
            <a:r>
              <a:rPr lang="pt-BR" dirty="0"/>
              <a:t> e um </a:t>
            </a:r>
            <a:r>
              <a:rPr lang="pt-BR" i="1" dirty="0" err="1">
                <a:solidFill>
                  <a:srgbClr val="00B050"/>
                </a:solidFill>
              </a:rPr>
              <a:t>Slave</a:t>
            </a:r>
            <a:r>
              <a:rPr lang="pt-BR" dirty="0"/>
              <a:t>). Já os dispositivos </a:t>
            </a:r>
            <a:r>
              <a:rPr lang="pt-BR" dirty="0">
                <a:solidFill>
                  <a:srgbClr val="0070C0"/>
                </a:solidFill>
              </a:rPr>
              <a:t>SCSI</a:t>
            </a:r>
            <a:r>
              <a:rPr lang="pt-BR" dirty="0"/>
              <a:t>, </a:t>
            </a:r>
            <a:r>
              <a:rPr lang="pt-BR" dirty="0" err="1">
                <a:solidFill>
                  <a:srgbClr val="0070C0"/>
                </a:solidFill>
              </a:rPr>
              <a:t>SerialATA</a:t>
            </a:r>
            <a:r>
              <a:rPr lang="pt-BR" dirty="0"/>
              <a:t> e </a:t>
            </a:r>
            <a:r>
              <a:rPr lang="pt-BR" dirty="0">
                <a:solidFill>
                  <a:srgbClr val="0070C0"/>
                </a:solidFill>
              </a:rPr>
              <a:t>SAS</a:t>
            </a:r>
            <a:r>
              <a:rPr lang="pt-BR" dirty="0"/>
              <a:t>, possuem interfaces independentes (podendo chegar ao limite de </a:t>
            </a:r>
            <a:r>
              <a:rPr lang="pt-BR" dirty="0">
                <a:solidFill>
                  <a:srgbClr val="FF0000"/>
                </a:solidFill>
              </a:rPr>
              <a:t>15</a:t>
            </a:r>
            <a:r>
              <a:rPr lang="pt-BR" dirty="0"/>
              <a:t> dispositivos).</a:t>
            </a:r>
          </a:p>
          <a:p>
            <a:endParaRPr lang="pt-BR" dirty="0"/>
          </a:p>
          <a:p>
            <a:r>
              <a:rPr lang="pt-BR" dirty="0"/>
              <a:t>Cada dispositivo é “endereçado” no Linux conforme tabela a seguir:</a:t>
            </a:r>
          </a:p>
          <a:p>
            <a:endParaRPr lang="pt-BR" dirty="0"/>
          </a:p>
          <a:p>
            <a:endParaRPr lang="pt-BR" dirty="0"/>
          </a:p>
        </p:txBody>
      </p:sp>
    </p:spTree>
    <p:extLst>
      <p:ext uri="{BB962C8B-B14F-4D97-AF65-F5344CB8AC3E}">
        <p14:creationId xmlns:p14="http://schemas.microsoft.com/office/powerpoint/2010/main" val="220813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68F9-5420-337B-C159-10B1CDF5539A}"/>
              </a:ext>
            </a:extLst>
          </p:cNvPr>
          <p:cNvSpPr>
            <a:spLocks noGrp="1"/>
          </p:cNvSpPr>
          <p:nvPr>
            <p:ph type="title"/>
          </p:nvPr>
        </p:nvSpPr>
        <p:spPr/>
        <p:txBody>
          <a:bodyPr/>
          <a:lstStyle/>
          <a:p>
            <a:r>
              <a:rPr lang="pt-BR" sz="3200" dirty="0"/>
              <a:t>Acesso aos dispositivos de armazenamento</a:t>
            </a:r>
            <a:endParaRPr lang="pt-BR" dirty="0"/>
          </a:p>
        </p:txBody>
      </p:sp>
      <p:sp>
        <p:nvSpPr>
          <p:cNvPr id="3" name="Content Placeholder 2">
            <a:extLst>
              <a:ext uri="{FF2B5EF4-FFF2-40B4-BE49-F238E27FC236}">
                <a16:creationId xmlns:a16="http://schemas.microsoft.com/office/drawing/2014/main" id="{E7B4817A-A799-408D-EB1C-1E59E96EFF02}"/>
              </a:ext>
            </a:extLst>
          </p:cNvPr>
          <p:cNvSpPr>
            <a:spLocks noGrp="1"/>
          </p:cNvSpPr>
          <p:nvPr>
            <p:ph sz="quarter" idx="1"/>
          </p:nvPr>
        </p:nvSpPr>
        <p:spPr/>
        <p:txBody>
          <a:bodyPr>
            <a:normAutofit/>
          </a:bodyPr>
          <a:lstStyle/>
          <a:p>
            <a:r>
              <a:rPr lang="pt-BR" sz="2000" dirty="0"/>
              <a:t>Caminho de acesso aos dispositivos de armazenamento no GNU/Linux:</a:t>
            </a:r>
          </a:p>
        </p:txBody>
      </p:sp>
      <p:pic>
        <p:nvPicPr>
          <p:cNvPr id="4" name="Google Shape;183;p29">
            <a:extLst>
              <a:ext uri="{FF2B5EF4-FFF2-40B4-BE49-F238E27FC236}">
                <a16:creationId xmlns:a16="http://schemas.microsoft.com/office/drawing/2014/main" id="{F4A5BB2C-C4D4-D084-7E41-96B3BEFD1A41}"/>
              </a:ext>
            </a:extLst>
          </p:cNvPr>
          <p:cNvPicPr preferRelativeResize="0"/>
          <p:nvPr/>
        </p:nvPicPr>
        <p:blipFill rotWithShape="1">
          <a:blip r:embed="rId2">
            <a:alphaModFix/>
          </a:blip>
          <a:srcRect/>
          <a:stretch/>
        </p:blipFill>
        <p:spPr>
          <a:xfrm>
            <a:off x="898017" y="1700808"/>
            <a:ext cx="7347966" cy="4411486"/>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4085531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Custom 11">
      <a:dk1>
        <a:sysClr val="windowText" lastClr="000000"/>
      </a:dk1>
      <a:lt1>
        <a:sysClr val="window" lastClr="FFFFFF"/>
      </a:lt1>
      <a:dk2>
        <a:srgbClr val="062328"/>
      </a:dk2>
      <a:lt2>
        <a:srgbClr val="DBF5F9"/>
      </a:lt2>
      <a:accent1>
        <a:srgbClr val="ED145B"/>
      </a:accent1>
      <a:accent2>
        <a:srgbClr val="91A4AE"/>
      </a:accent2>
      <a:accent3>
        <a:srgbClr val="0BD0D9"/>
      </a:accent3>
      <a:accent4>
        <a:srgbClr val="10CF9B"/>
      </a:accent4>
      <a:accent5>
        <a:srgbClr val="7CCA62"/>
      </a:accent5>
      <a:accent6>
        <a:srgbClr val="A5C249"/>
      </a:accent6>
      <a:hlink>
        <a:srgbClr val="00B0F0"/>
      </a:hlink>
      <a:folHlink>
        <a:srgbClr val="85DFD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2533</TotalTime>
  <Words>4265</Words>
  <Application>Microsoft Office PowerPoint</Application>
  <PresentationFormat>On-screen Show (4:3)</PresentationFormat>
  <Paragraphs>334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Wingdings</vt:lpstr>
      <vt:lpstr>Wingdings 3</vt:lpstr>
      <vt:lpstr>Origem</vt:lpstr>
      <vt:lpstr>Sistemas de Arquivos e Armazenamento</vt:lpstr>
      <vt:lpstr>Conteúdo do Slide</vt:lpstr>
      <vt:lpstr>Conceitos sobre Sistemas de Arquivos</vt:lpstr>
      <vt:lpstr>Conceitos sobre sistemas de arquivos</vt:lpstr>
      <vt:lpstr>Conceitos sobre sistemas de arquivos</vt:lpstr>
      <vt:lpstr>Conceitos sobre sistemas de arquivos</vt:lpstr>
      <vt:lpstr>Acesso aos dispositivos de armazenamento</vt:lpstr>
      <vt:lpstr>Acesso aos dispositivos de armazenamento</vt:lpstr>
      <vt:lpstr>Acesso aos dispositivos de armazenamento</vt:lpstr>
      <vt:lpstr>Partições em disco – MBR x GPT</vt:lpstr>
      <vt:lpstr>Partições em disco</vt:lpstr>
      <vt:lpstr>Partições em disco – MBR </vt:lpstr>
      <vt:lpstr>Partições em disco</vt:lpstr>
      <vt:lpstr>Partições em disco</vt:lpstr>
      <vt:lpstr>Comandos para Gerenciamento de Disco e Sistemas de Arquivos</vt:lpstr>
      <vt:lpstr>Partições em disco – MBR x GPT</vt:lpstr>
      <vt:lpstr>Partições em disco</vt:lpstr>
      <vt:lpstr>Definição do tipo de partição</vt:lpstr>
      <vt:lpstr>Definição do tipo de partição</vt:lpstr>
      <vt:lpstr>Formatação e definição do Sistema de arquivos</vt:lpstr>
      <vt:lpstr>Formatação e definição do Sistema de arquivos</vt:lpstr>
      <vt:lpstr>Conceitos sobre Sistemas de Arquivos Parte 2</vt:lpstr>
      <vt:lpstr>Conceito de “Ponto de Montagem”</vt:lpstr>
      <vt:lpstr>Conceito de “Ponto de Montagem”</vt:lpstr>
      <vt:lpstr>Comandos – Parte 2 Gerenciamento de Disco e Sistemas de Arq.</vt:lpstr>
      <vt:lpstr>Comandos “mount” e “umount”</vt:lpstr>
      <vt:lpstr>Comandos “mount” e “umount”</vt:lpstr>
      <vt:lpstr>Automount – Arquivo “/etc/fstab”</vt:lpstr>
      <vt:lpstr>Automount – Arquivo “/etc/fstab”</vt:lpstr>
      <vt:lpstr>Automount – Arquivo “/etc/fstab”</vt:lpstr>
      <vt:lpstr>Automount – Arquivo “/etc/fstab”</vt:lpstr>
      <vt:lpstr>Automount – Arquivo “/etc/fstab”</vt:lpstr>
      <vt:lpstr>Área de troca Partição de SWAP (Memória Virtual)</vt:lpstr>
      <vt:lpstr>Área de troca Partição de SWAP (Memória Virtual)</vt:lpstr>
      <vt:lpstr>Journaling</vt:lpstr>
      <vt:lpstr>Considerações sobre RAID</vt:lpstr>
      <vt:lpstr>Considerações sobre RAID</vt:lpstr>
      <vt:lpstr>RAID 0 – striping</vt:lpstr>
      <vt:lpstr>RAID 1 – mirroring</vt:lpstr>
      <vt:lpstr>RAID 5 – striping with parity</vt:lpstr>
      <vt:lpstr>RAID 5 – striping with parity</vt:lpstr>
      <vt:lpstr>RAID 6 – striping with double parity</vt:lpstr>
      <vt:lpstr>RAID 10 – combining mirroring and striping</vt:lpstr>
      <vt:lpstr>Considerações sobre RAID na disciplina</vt:lpstr>
      <vt:lpstr>Atividade</vt:lpstr>
      <vt:lpstr>Referências</vt:lpstr>
      <vt:lpstr>Obrigado!</vt:lpstr>
    </vt:vector>
  </TitlesOfParts>
  <Company>COMPASSO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Livre</dc:title>
  <dc:creator>Guilherme Rodrigues</dc:creator>
  <cp:lastModifiedBy>Guilherme Rodrigues Pereira</cp:lastModifiedBy>
  <cp:revision>21</cp:revision>
  <dcterms:created xsi:type="dcterms:W3CDTF">2012-01-22T15:35:55Z</dcterms:created>
  <dcterms:modified xsi:type="dcterms:W3CDTF">2025-09-24T18:01:49Z</dcterms:modified>
</cp:coreProperties>
</file>