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6" r:id="rId5"/>
    <p:sldId id="262" r:id="rId6"/>
    <p:sldId id="264" r:id="rId7"/>
    <p:sldId id="270" r:id="rId8"/>
    <p:sldId id="271" r:id="rId9"/>
    <p:sldId id="273" r:id="rId10"/>
    <p:sldId id="272" r:id="rId11"/>
    <p:sldId id="263" r:id="rId12"/>
    <p:sldId id="265" r:id="rId13"/>
    <p:sldId id="268" r:id="rId14"/>
    <p:sldId id="267" r:id="rId15"/>
    <p:sldId id="269" r:id="rId16"/>
    <p:sldId id="261" r:id="rId17"/>
    <p:sldId id="259" r:id="rId18"/>
    <p:sldId id="274" r:id="rId19"/>
    <p:sldId id="260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789040"/>
            <a:ext cx="6858000" cy="108776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2" name="Google Shape;109;p13">
            <a:extLst>
              <a:ext uri="{FF2B5EF4-FFF2-40B4-BE49-F238E27FC236}">
                <a16:creationId xmlns:a16="http://schemas.microsoft.com/office/drawing/2014/main" id="{4A7E59BB-0694-EAF4-704F-480C7069402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71600" y="573297"/>
            <a:ext cx="2344082" cy="630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66F3051C-CCAF-2E3B-2407-FF1497E0015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 dirty="0"/>
              <a:t>Clique para editar os estilos do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pic>
        <p:nvPicPr>
          <p:cNvPr id="3" name="Google Shape;30;p3">
            <a:extLst>
              <a:ext uri="{FF2B5EF4-FFF2-40B4-BE49-F238E27FC236}">
                <a16:creationId xmlns:a16="http://schemas.microsoft.com/office/drawing/2014/main" id="{E8099970-C878-B4FB-2937-ED3700D74056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0453" y="2971801"/>
            <a:ext cx="6772446" cy="1066800"/>
          </a:xfrm>
        </p:spPr>
        <p:txBody>
          <a:bodyPr anchor="t" anchorCtr="0"/>
          <a:lstStyle>
            <a:lvl1pPr algn="ct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81099" y="4267199"/>
            <a:ext cx="6781800" cy="1143000"/>
          </a:xfrm>
        </p:spPr>
        <p:txBody>
          <a:bodyPr anchor="t" anchorCtr="0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0" name="Google Shape;17;p2" descr="Resultado de imagem para lets rock the future fiap">
            <a:extLst>
              <a:ext uri="{FF2B5EF4-FFF2-40B4-BE49-F238E27FC236}">
                <a16:creationId xmlns:a16="http://schemas.microsoft.com/office/drawing/2014/main" id="{BC1C9607-B82C-4ABD-B295-C4C6A17DE52E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86633" y="357051"/>
            <a:ext cx="1970734" cy="2008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0;p3">
            <a:extLst>
              <a:ext uri="{FF2B5EF4-FFF2-40B4-BE49-F238E27FC236}">
                <a16:creationId xmlns:a16="http://schemas.microsoft.com/office/drawing/2014/main" id="{6AF3A560-5CBB-348C-78E8-03528449C41C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973274" y="5721582"/>
            <a:ext cx="1197451" cy="32211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pic>
        <p:nvPicPr>
          <p:cNvPr id="3" name="Google Shape;30;p3">
            <a:extLst>
              <a:ext uri="{FF2B5EF4-FFF2-40B4-BE49-F238E27FC236}">
                <a16:creationId xmlns:a16="http://schemas.microsoft.com/office/drawing/2014/main" id="{1DC885AE-A7AF-3980-DE70-0067409EA322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dirty="0"/>
              <a:t>Clique para editar o estilo do título mestre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dirty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pic>
        <p:nvPicPr>
          <p:cNvPr id="5" name="Google Shape;30;p3">
            <a:extLst>
              <a:ext uri="{FF2B5EF4-FFF2-40B4-BE49-F238E27FC236}">
                <a16:creationId xmlns:a16="http://schemas.microsoft.com/office/drawing/2014/main" id="{7ECFB986-4BB2-F9D8-5E90-FEF3DF381226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45A53097-D73F-D424-DE02-A5A64AFEBA8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B90DDE7E-3BCD-D79D-B077-2438B13CCD9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Google Shape;30;p3">
            <a:extLst>
              <a:ext uri="{FF2B5EF4-FFF2-40B4-BE49-F238E27FC236}">
                <a16:creationId xmlns:a16="http://schemas.microsoft.com/office/drawing/2014/main" id="{3F41D69D-B674-EEED-B9B6-06C0A9C08D95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Arial" panose="020B0604020202020204" pitchFamily="34" charset="0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Arial" panose="020B0604020202020204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Arial" panose="020B0604020202020204" pitchFamily="34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iftsforageek.com/marketplace-section/geekcheat/366808/vi_reference_mousepad" TargetMode="Externa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freebsd.org/44doc/usd/12.vi/paper.html" TargetMode="External"/><Relationship Id="rId2" Type="http://schemas.openxmlformats.org/officeDocument/2006/relationships/hyperlink" Target="http://www.vivaolinux.com.br/artigo/Utilizando-o-Vi-uma-introducao?pagina=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xahlee.org/emacs/keyboard_hardware_and_key_choices.html" TargetMode="External"/><Relationship Id="rId4" Type="http://schemas.openxmlformats.org/officeDocument/2006/relationships/hyperlink" Target="http://www.linux.ie/articles/tutorials/vi.ph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9200" y="3717032"/>
            <a:ext cx="6858000" cy="630560"/>
          </a:xfrm>
        </p:spPr>
        <p:txBody>
          <a:bodyPr>
            <a:normAutofit/>
          </a:bodyPr>
          <a:lstStyle/>
          <a:p>
            <a:r>
              <a:rPr lang="pt-BR" dirty="0"/>
              <a:t>Editor de Texto VI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Guilherme Rodrigues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187624" y="4407768"/>
            <a:ext cx="6858000" cy="5334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Linux Services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Applications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FIAP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 de Comando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Por serem de maior complexidade e menor usabilidade, comandos referentes aos temas abaixo podem ser visualizados com maiores detalhes no PDF disponibilizado ou no manual do VI (digitando: [</a:t>
            </a:r>
            <a:r>
              <a:rPr lang="pt-BR" dirty="0" err="1">
                <a:solidFill>
                  <a:srgbClr val="0070C0"/>
                </a:solidFill>
              </a:rPr>
              <a:t>man</a:t>
            </a:r>
            <a:r>
              <a:rPr lang="pt-BR" dirty="0">
                <a:solidFill>
                  <a:srgbClr val="0070C0"/>
                </a:solidFill>
              </a:rPr>
              <a:t> vi</a:t>
            </a:r>
            <a:r>
              <a:rPr lang="pt-BR" dirty="0"/>
              <a:t>] – no Shell)</a:t>
            </a:r>
          </a:p>
          <a:p>
            <a:pPr lvl="1"/>
            <a:r>
              <a:rPr lang="pt-BR" dirty="0"/>
              <a:t>Definir e/ou visualizar configurações do VI;</a:t>
            </a:r>
          </a:p>
          <a:p>
            <a:pPr lvl="1"/>
            <a:r>
              <a:rPr lang="pt-BR" dirty="0"/>
              <a:t>Executar comandos externos (comandos do Shell);</a:t>
            </a:r>
          </a:p>
          <a:p>
            <a:pPr lvl="1"/>
            <a:r>
              <a:rPr lang="pt-BR" dirty="0"/>
              <a:t>Abrir vários arquivos no VI com “</a:t>
            </a:r>
            <a:r>
              <a:rPr lang="pt-BR" dirty="0" err="1"/>
              <a:t>Janelamento</a:t>
            </a:r>
            <a:r>
              <a:rPr lang="pt-BR" dirty="0"/>
              <a:t>”;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 de Edição/Inserção (</a:t>
            </a:r>
            <a:r>
              <a:rPr lang="pt-BR" dirty="0" err="1"/>
              <a:t>Insert</a:t>
            </a:r>
            <a:r>
              <a:rPr lang="pt-BR" dirty="0"/>
              <a:t> </a:t>
            </a:r>
            <a:r>
              <a:rPr lang="pt-BR" dirty="0" err="1"/>
              <a:t>mode</a:t>
            </a:r>
            <a:r>
              <a:rPr lang="pt-BR" dirty="0"/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208487"/>
            <a:ext cx="6048672" cy="5062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 de Edição/Inserção (</a:t>
            </a:r>
            <a:r>
              <a:rPr lang="pt-BR" dirty="0" err="1"/>
              <a:t>Insert</a:t>
            </a:r>
            <a:r>
              <a:rPr lang="pt-BR" dirty="0"/>
              <a:t> </a:t>
            </a:r>
            <a:r>
              <a:rPr lang="pt-BR" dirty="0" err="1"/>
              <a:t>mode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No modo de inserção, podemos digitar normalmente qualquer caractere alfanumérico e redigir textos;</a:t>
            </a:r>
          </a:p>
          <a:p>
            <a:endParaRPr lang="pt-BR" dirty="0"/>
          </a:p>
          <a:p>
            <a:r>
              <a:rPr lang="pt-BR" dirty="0"/>
              <a:t>OBSERVAÇÕES:</a:t>
            </a:r>
          </a:p>
          <a:p>
            <a:pPr lvl="1"/>
            <a:r>
              <a:rPr lang="pt-BR" dirty="0"/>
              <a:t>Em algumas distribuições (</a:t>
            </a:r>
            <a:r>
              <a:rPr lang="pt-BR" dirty="0" err="1"/>
              <a:t>Red</a:t>
            </a:r>
            <a:r>
              <a:rPr lang="pt-BR" dirty="0"/>
              <a:t> </a:t>
            </a:r>
            <a:r>
              <a:rPr lang="pt-BR" dirty="0" err="1"/>
              <a:t>Hat</a:t>
            </a:r>
            <a:r>
              <a:rPr lang="pt-BR" dirty="0"/>
              <a:t> e derivados) as teclas do teclado numérico não funcionam corretamente [</a:t>
            </a:r>
            <a:r>
              <a:rPr lang="pt-BR" dirty="0" err="1">
                <a:solidFill>
                  <a:srgbClr val="0070C0"/>
                </a:solidFill>
              </a:rPr>
              <a:t>tqrspuvxwy</a:t>
            </a:r>
            <a:r>
              <a:rPr lang="pt-BR" dirty="0"/>
              <a:t>];</a:t>
            </a:r>
          </a:p>
          <a:p>
            <a:pPr lvl="1"/>
            <a:r>
              <a:rPr lang="pt-BR" dirty="0"/>
              <a:t>Em algumas distribuições (como o </a:t>
            </a:r>
            <a:r>
              <a:rPr lang="pt-BR" dirty="0" err="1"/>
              <a:t>Slackware</a:t>
            </a:r>
            <a:r>
              <a:rPr lang="pt-BR" dirty="0"/>
              <a:t>) os caracteres não são “visualmente” apagados no modo de inserção ao utilizar o [</a:t>
            </a:r>
            <a:r>
              <a:rPr lang="pt-BR" dirty="0" err="1"/>
              <a:t>BackSpace</a:t>
            </a:r>
            <a:r>
              <a:rPr lang="pt-BR" dirty="0"/>
              <a:t>], porém, ao pressionar [</a:t>
            </a:r>
            <a:r>
              <a:rPr lang="pt-BR" dirty="0" err="1"/>
              <a:t>Esc</a:t>
            </a:r>
            <a:r>
              <a:rPr lang="pt-BR" dirty="0"/>
              <a:t>] ou ao redigir um novo texto a tela é atualizada e os caracteres são excluídos;</a:t>
            </a:r>
          </a:p>
          <a:p>
            <a:pPr lvl="1"/>
            <a:r>
              <a:rPr lang="pt-BR" dirty="0"/>
              <a:t>A tecla [</a:t>
            </a:r>
            <a:r>
              <a:rPr lang="pt-BR" dirty="0" err="1"/>
              <a:t>BackSpace</a:t>
            </a:r>
            <a:r>
              <a:rPr lang="pt-BR" dirty="0"/>
              <a:t>] apenas movimenta o cursor no modo de comando;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Outras opções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Para abrir um arquivo como “Somente Leitura”: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Para abrir um arquivo se posicionando na linha 3: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 rotWithShape="1">
          <a:blip r:embed="rId2" cstate="print"/>
          <a:srcRect r="41366"/>
          <a:stretch/>
        </p:blipFill>
        <p:spPr bwMode="auto">
          <a:xfrm>
            <a:off x="738189" y="1772816"/>
            <a:ext cx="7031954" cy="4320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r="41366"/>
          <a:stretch/>
        </p:blipFill>
        <p:spPr bwMode="auto">
          <a:xfrm>
            <a:off x="738188" y="3212976"/>
            <a:ext cx="7031952" cy="5214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63" y="4149080"/>
            <a:ext cx="8040440" cy="15841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Conector de seta reta 7"/>
          <p:cNvCxnSpPr/>
          <p:nvPr/>
        </p:nvCxnSpPr>
        <p:spPr>
          <a:xfrm>
            <a:off x="179512" y="4581128"/>
            <a:ext cx="50405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Ao abrir um arquivo de configuração extenso com diversos comentários [</a:t>
            </a:r>
            <a:r>
              <a:rPr lang="pt-BR" dirty="0">
                <a:solidFill>
                  <a:srgbClr val="0070C0"/>
                </a:solidFill>
              </a:rPr>
              <a:t>#</a:t>
            </a:r>
            <a:r>
              <a:rPr lang="pt-BR" dirty="0"/>
              <a:t>], ou linhas vazias, podemos exibir apenas as configurações de duas formas (</a:t>
            </a:r>
            <a:r>
              <a:rPr lang="pt-BR" dirty="0" err="1">
                <a:solidFill>
                  <a:srgbClr val="0070C0"/>
                </a:solidFill>
              </a:rPr>
              <a:t>regex</a:t>
            </a:r>
            <a:r>
              <a:rPr lang="pt-BR" dirty="0"/>
              <a:t>):</a:t>
            </a:r>
          </a:p>
          <a:p>
            <a:pPr lvl="1"/>
            <a:r>
              <a:rPr lang="pt-BR" dirty="0"/>
              <a:t>Utilizando o comando [</a:t>
            </a:r>
            <a:r>
              <a:rPr lang="pt-BR" dirty="0" err="1"/>
              <a:t>grep</a:t>
            </a:r>
            <a:r>
              <a:rPr lang="pt-BR" dirty="0"/>
              <a:t>] e expressões regulares: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Utilizando o próprio VI [</a:t>
            </a:r>
            <a:r>
              <a:rPr lang="pt-BR" dirty="0">
                <a:solidFill>
                  <a:srgbClr val="0070C0"/>
                </a:solidFill>
              </a:rPr>
              <a:t>:g/^#|$/d</a:t>
            </a:r>
            <a:r>
              <a:rPr lang="pt-BR" dirty="0"/>
              <a:t>]:</a:t>
            </a:r>
          </a:p>
          <a:p>
            <a:endParaRPr lang="pt-BR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713" y="2924944"/>
            <a:ext cx="8000751" cy="229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093" y="3789040"/>
            <a:ext cx="8056660" cy="8807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4818087"/>
            <a:ext cx="8076678" cy="14912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7" name="Conector de seta reta 6"/>
          <p:cNvCxnSpPr/>
          <p:nvPr/>
        </p:nvCxnSpPr>
        <p:spPr>
          <a:xfrm>
            <a:off x="107504" y="4509120"/>
            <a:ext cx="50405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107504" y="6165304"/>
            <a:ext cx="50405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2996952"/>
            <a:ext cx="2973710" cy="297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0250" y="1247378"/>
            <a:ext cx="33337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Guias de consulta rápida...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14" y="1175370"/>
            <a:ext cx="33337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5885616"/>
            <a:ext cx="8229600" cy="351696"/>
          </a:xfrm>
        </p:spPr>
        <p:txBody>
          <a:bodyPr>
            <a:normAutofit/>
          </a:bodyPr>
          <a:lstStyle/>
          <a:p>
            <a:r>
              <a:rPr lang="pt-BR" sz="1500" dirty="0">
                <a:solidFill>
                  <a:srgbClr val="0070C0"/>
                </a:solidFill>
                <a:hlinkClick r:id="rId5"/>
              </a:rPr>
              <a:t>http://www.giftsforageek.com/marketplace-section/geekcheat/366808/vi_reference_mousepad</a:t>
            </a:r>
            <a:r>
              <a:rPr lang="pt-BR" sz="1500" dirty="0">
                <a:solidFill>
                  <a:srgbClr val="0070C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Curiosidades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338936" cy="4937760"/>
          </a:xfrm>
        </p:spPr>
        <p:txBody>
          <a:bodyPr/>
          <a:lstStyle/>
          <a:p>
            <a:r>
              <a:rPr lang="pt-BR" dirty="0"/>
              <a:t>O VI foi desenvolvido em 1976 no Terminal ADM-3A (1975);</a:t>
            </a:r>
          </a:p>
          <a:p>
            <a:r>
              <a:rPr lang="pt-BR" dirty="0"/>
              <a:t>Atalhos como CTRL+C (Z, X, V, A, ...), foram introduzidos pela Apple na década de 1980;</a:t>
            </a:r>
          </a:p>
          <a:p>
            <a:endParaRPr lang="pt-BR" dirty="0"/>
          </a:p>
          <a:p>
            <a:pPr lvl="2"/>
            <a:r>
              <a:rPr lang="pt-BR" dirty="0"/>
              <a:t>Layout do teclado ADM-3A;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1196751"/>
            <a:ext cx="2952328" cy="2617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m 6" descr="terminal_ADM-3A_keyboard_layou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4211186"/>
            <a:ext cx="6480720" cy="209813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utilizar o VI???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Arquivos de configuração dos sistemas operacionais GNU/Linux, UNIX e derivados, são em texto puro;</a:t>
            </a:r>
          </a:p>
          <a:p>
            <a:endParaRPr lang="pt-BR" dirty="0"/>
          </a:p>
          <a:p>
            <a:r>
              <a:rPr lang="pt-BR" dirty="0"/>
              <a:t>Nativo em “todas” as distribuições Linux;</a:t>
            </a:r>
          </a:p>
          <a:p>
            <a:endParaRPr lang="pt-BR" dirty="0"/>
          </a:p>
          <a:p>
            <a:r>
              <a:rPr lang="pt-BR" dirty="0"/>
              <a:t>Permite o uso de expressões regulares e comandos complexos;</a:t>
            </a:r>
          </a:p>
          <a:p>
            <a:endParaRPr lang="pt-BR" dirty="0"/>
          </a:p>
          <a:p>
            <a:r>
              <a:rPr lang="pt-BR" dirty="0"/>
              <a:t>Baixo consumo de recursos (modo texto);</a:t>
            </a:r>
          </a:p>
          <a:p>
            <a:endParaRPr lang="pt-BR" dirty="0"/>
          </a:p>
          <a:p>
            <a:r>
              <a:rPr lang="pt-BR" dirty="0"/>
              <a:t>Tópico 103.8 com peso 3 no exame de certificação LPIC-1;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Dúvidas?!?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Vamos aos exercícios para praticar!</a:t>
            </a:r>
          </a:p>
          <a:p>
            <a:endParaRPr lang="pt-BR" dirty="0"/>
          </a:p>
          <a:p>
            <a:r>
              <a:rPr lang="pt-BR" dirty="0">
                <a:solidFill>
                  <a:srgbClr val="0070C0"/>
                </a:solidFill>
              </a:rPr>
              <a:t>Lembre-se: Apenas a prática propicia a consolidação do conhecimento!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BONAN, Adilson Rodrigues. LINUX – Fundamentos, Prática &amp; Certificação LPI. Editora: Alta Books. RJ. 2010;</a:t>
            </a:r>
          </a:p>
          <a:p>
            <a:r>
              <a:rPr lang="pt-BR" dirty="0">
                <a:solidFill>
                  <a:srgbClr val="0070C0"/>
                </a:solidFill>
                <a:hlinkClick r:id="rId2"/>
              </a:rPr>
              <a:t>http://www.guiafoca.org/</a:t>
            </a:r>
          </a:p>
          <a:p>
            <a:r>
              <a:rPr lang="pt-BR" dirty="0">
                <a:solidFill>
                  <a:srgbClr val="0070C0"/>
                </a:solidFill>
                <a:hlinkClick r:id="rId3"/>
              </a:rPr>
              <a:t>http://docs.freebsd.org/44doc/usd/12.vi/paper.html</a:t>
            </a:r>
            <a:endParaRPr lang="pt-BR" dirty="0">
              <a:solidFill>
                <a:srgbClr val="0070C0"/>
              </a:solidFill>
            </a:endParaRPr>
          </a:p>
          <a:p>
            <a:r>
              <a:rPr lang="pt-BR" dirty="0">
                <a:solidFill>
                  <a:srgbClr val="0070C0"/>
                </a:solidFill>
                <a:hlinkClick r:id="rId2"/>
              </a:rPr>
              <a:t>http://www.vivaolinux.com.br/artigo/Utilizando-o-Vi-uma-introducao?pagina=1</a:t>
            </a:r>
            <a:endParaRPr lang="pt-BR" dirty="0">
              <a:solidFill>
                <a:srgbClr val="0070C0"/>
              </a:solidFill>
            </a:endParaRPr>
          </a:p>
          <a:p>
            <a:r>
              <a:rPr lang="pt-BR" dirty="0">
                <a:solidFill>
                  <a:srgbClr val="0070C0"/>
                </a:solidFill>
                <a:hlinkClick r:id="rId4"/>
              </a:rPr>
              <a:t>http://www.linux.ie/articles/tutorials/vi.</a:t>
            </a:r>
            <a:r>
              <a:rPr lang="pt-BR" dirty="0" err="1">
                <a:solidFill>
                  <a:srgbClr val="0070C0"/>
                </a:solidFill>
                <a:hlinkClick r:id="rId4"/>
              </a:rPr>
              <a:t>php</a:t>
            </a:r>
            <a:endParaRPr lang="pt-BR" dirty="0">
              <a:solidFill>
                <a:srgbClr val="0070C0"/>
              </a:solidFill>
            </a:endParaRPr>
          </a:p>
          <a:p>
            <a:r>
              <a:rPr lang="pt-BR" dirty="0">
                <a:solidFill>
                  <a:srgbClr val="0070C0"/>
                </a:solidFill>
                <a:hlinkClick r:id="rId5"/>
              </a:rPr>
              <a:t>http://xahlee.org/emacs/keyboard_hardware_and_key_choices.html</a:t>
            </a:r>
            <a:r>
              <a:rPr lang="pt-BR" dirty="0">
                <a:solidFill>
                  <a:srgbClr val="0070C0"/>
                </a:solidFill>
              </a:rPr>
              <a:t>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Editor de textos VI – Visual Interface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Criado em 1976 por Bill </a:t>
            </a:r>
            <a:r>
              <a:rPr lang="pt-BR" dirty="0" err="1"/>
              <a:t>Joy</a:t>
            </a:r>
            <a:r>
              <a:rPr lang="pt-BR" dirty="0"/>
              <a:t> (William Nelson </a:t>
            </a:r>
            <a:r>
              <a:rPr lang="pt-BR" dirty="0" err="1"/>
              <a:t>Joy</a:t>
            </a:r>
            <a:r>
              <a:rPr lang="pt-BR" dirty="0"/>
              <a:t>), para ser utilizado em sistemas </a:t>
            </a:r>
            <a:r>
              <a:rPr lang="pt-BR" i="1" dirty="0" err="1"/>
              <a:t>UNIX-like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Seu grande diferencial (1976) era permitir visualizar por completo o arquivo texto a ser editado, executar  comandos e utilizar o Buffer;</a:t>
            </a:r>
          </a:p>
          <a:p>
            <a:endParaRPr lang="pt-BR" dirty="0"/>
          </a:p>
          <a:p>
            <a:r>
              <a:rPr lang="pt-BR" dirty="0"/>
              <a:t>Editor de texto puro;</a:t>
            </a:r>
          </a:p>
          <a:p>
            <a:endParaRPr lang="pt-BR" dirty="0"/>
          </a:p>
          <a:p>
            <a:r>
              <a:rPr lang="pt-BR" dirty="0"/>
              <a:t>Atualmente também temos o VIM (VI iMproved);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 – Modos de Operação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Modo de Comando:</a:t>
            </a:r>
          </a:p>
          <a:p>
            <a:pPr lvl="1"/>
            <a:r>
              <a:rPr lang="pt-BR" dirty="0"/>
              <a:t>Modo padrão ao iniciarmos o VI;</a:t>
            </a:r>
          </a:p>
          <a:p>
            <a:pPr lvl="1"/>
            <a:r>
              <a:rPr lang="pt-BR" dirty="0"/>
              <a:t>Possibilita a execução de comandos e “navegar” pelo arquivo;</a:t>
            </a:r>
          </a:p>
          <a:p>
            <a:pPr lvl="1"/>
            <a:r>
              <a:rPr lang="pt-BR" dirty="0"/>
              <a:t>Os comandos são executados através de uma sequência específica de caracteres;</a:t>
            </a:r>
          </a:p>
          <a:p>
            <a:pPr lvl="1"/>
            <a:r>
              <a:rPr lang="pt-BR" dirty="0"/>
              <a:t>Podemos acionar este modo através da tecla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esc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Modo de Edição/Inserção:</a:t>
            </a:r>
          </a:p>
          <a:p>
            <a:pPr lvl="1"/>
            <a:r>
              <a:rPr lang="pt-BR" dirty="0"/>
              <a:t>Possibilita inserir caracteres no arquivo texto;</a:t>
            </a:r>
          </a:p>
          <a:p>
            <a:pPr lvl="1"/>
            <a:r>
              <a:rPr lang="pt-BR" dirty="0"/>
              <a:t>Podemos acionar este modo de diversas formas, através de caracteres específicos no modo de comando;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Executando o VI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Para iniciar o VI, basta digitarmos no </a:t>
            </a:r>
            <a:r>
              <a:rPr lang="pt-BR" dirty="0" err="1"/>
              <a:t>shell</a:t>
            </a:r>
            <a:r>
              <a:rPr lang="pt-BR" dirty="0"/>
              <a:t> [</a:t>
            </a:r>
            <a:r>
              <a:rPr lang="pt-BR" dirty="0">
                <a:solidFill>
                  <a:srgbClr val="0070C0"/>
                </a:solidFill>
              </a:rPr>
              <a:t>vi </a:t>
            </a:r>
            <a:r>
              <a:rPr lang="pt-BR" i="1" dirty="0">
                <a:solidFill>
                  <a:srgbClr val="0070C0"/>
                </a:solidFill>
              </a:rPr>
              <a:t>arquivo</a:t>
            </a:r>
            <a:r>
              <a:rPr lang="pt-BR" dirty="0"/>
              <a:t>];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Ao pressionar [</a:t>
            </a:r>
            <a:r>
              <a:rPr lang="pt-BR" dirty="0" err="1"/>
              <a:t>Enter</a:t>
            </a:r>
            <a:r>
              <a:rPr lang="pt-BR" dirty="0"/>
              <a:t>], o </a:t>
            </a:r>
            <a:r>
              <a:rPr lang="pt-BR" dirty="0" err="1"/>
              <a:t>Prompt</a:t>
            </a:r>
            <a:r>
              <a:rPr lang="pt-BR" dirty="0"/>
              <a:t> desaparece e uma nova tela com um til por linha [</a:t>
            </a:r>
            <a:r>
              <a:rPr lang="pt-BR" dirty="0">
                <a:solidFill>
                  <a:srgbClr val="0070C0"/>
                </a:solidFill>
              </a:rPr>
              <a:t>~</a:t>
            </a:r>
            <a:r>
              <a:rPr lang="pt-BR" dirty="0"/>
              <a:t>] será exibida;</a:t>
            </a:r>
          </a:p>
          <a:p>
            <a:endParaRPr lang="pt-BR" dirty="0"/>
          </a:p>
          <a:p>
            <a:r>
              <a:rPr lang="pt-BR" dirty="0"/>
              <a:t>O VI será iniciado no modo de comando;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434" r="57270"/>
          <a:stretch/>
        </p:blipFill>
        <p:spPr bwMode="auto">
          <a:xfrm>
            <a:off x="757237" y="1891680"/>
            <a:ext cx="6331330" cy="8892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 de Comando (normal </a:t>
            </a:r>
            <a:r>
              <a:rPr lang="pt-BR" dirty="0" err="1"/>
              <a:t>mode</a:t>
            </a:r>
            <a:r>
              <a:rPr lang="pt-BR" dirty="0"/>
              <a:t>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7" y="1187317"/>
            <a:ext cx="6120680" cy="51220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 de Comando – Possibilidades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O modo de comando nos permite:</a:t>
            </a:r>
          </a:p>
          <a:p>
            <a:pPr lvl="1"/>
            <a:r>
              <a:rPr lang="pt-BR" dirty="0"/>
              <a:t>Inserir/modificar/excluir texto;</a:t>
            </a:r>
          </a:p>
          <a:p>
            <a:pPr lvl="1"/>
            <a:r>
              <a:rPr lang="pt-BR" dirty="0"/>
              <a:t>Copiar/recortar e colar partes do texto;</a:t>
            </a:r>
          </a:p>
          <a:p>
            <a:pPr lvl="1"/>
            <a:r>
              <a:rPr lang="pt-BR" dirty="0"/>
              <a:t>Desfazer/refazer o último comando;</a:t>
            </a:r>
          </a:p>
          <a:p>
            <a:pPr lvl="1"/>
            <a:r>
              <a:rPr lang="pt-BR" dirty="0"/>
              <a:t>Pesquisar ou substituir partes do texto;</a:t>
            </a:r>
          </a:p>
          <a:p>
            <a:pPr lvl="1"/>
            <a:r>
              <a:rPr lang="pt-BR" dirty="0"/>
              <a:t>Movimentar/posicionar o cursor;</a:t>
            </a:r>
          </a:p>
          <a:p>
            <a:pPr lvl="1"/>
            <a:r>
              <a:rPr lang="pt-BR" dirty="0"/>
              <a:t>Sair e salvar do editor VI;</a:t>
            </a:r>
          </a:p>
          <a:p>
            <a:pPr lvl="1"/>
            <a:r>
              <a:rPr lang="pt-BR" dirty="0"/>
              <a:t>Definir e/ou visualizar configurações do VI;</a:t>
            </a:r>
          </a:p>
          <a:p>
            <a:pPr lvl="1"/>
            <a:r>
              <a:rPr lang="pt-BR" dirty="0"/>
              <a:t>Executar comandos externos (comandos do Shell);</a:t>
            </a:r>
          </a:p>
          <a:p>
            <a:pPr lvl="1"/>
            <a:r>
              <a:rPr lang="pt-BR" dirty="0"/>
              <a:t>Abrir vários arquivos no VI com “</a:t>
            </a:r>
            <a:r>
              <a:rPr lang="pt-BR" dirty="0" err="1"/>
              <a:t>Janelamento</a:t>
            </a:r>
            <a:r>
              <a:rPr lang="pt-BR" dirty="0"/>
              <a:t>”;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 de Comando – Comandos Básicos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155536"/>
            <a:ext cx="8229600" cy="4937760"/>
          </a:xfrm>
        </p:spPr>
        <p:txBody>
          <a:bodyPr>
            <a:noAutofit/>
          </a:bodyPr>
          <a:lstStyle/>
          <a:p>
            <a:r>
              <a:rPr lang="pt-BR" sz="2200" dirty="0"/>
              <a:t>Inserir/modificar/excluir texto;</a:t>
            </a:r>
          </a:p>
          <a:p>
            <a:endParaRPr lang="pt-BR" sz="2200" dirty="0"/>
          </a:p>
          <a:p>
            <a:endParaRPr lang="pt-BR" sz="2200" dirty="0"/>
          </a:p>
          <a:p>
            <a:endParaRPr lang="pt-BR" sz="2200" dirty="0"/>
          </a:p>
          <a:p>
            <a:endParaRPr lang="pt-BR" sz="2200" dirty="0"/>
          </a:p>
          <a:p>
            <a:endParaRPr lang="pt-BR" sz="2200" dirty="0"/>
          </a:p>
          <a:p>
            <a:endParaRPr lang="pt-BR" sz="2200" dirty="0"/>
          </a:p>
          <a:p>
            <a:endParaRPr lang="pt-BR" sz="2200" dirty="0"/>
          </a:p>
          <a:p>
            <a:r>
              <a:rPr lang="pt-BR" sz="2200" dirty="0"/>
              <a:t>Copiar/recortar e colar partes do texto;</a:t>
            </a:r>
          </a:p>
          <a:p>
            <a:endParaRPr lang="pt-BR" sz="2200" dirty="0"/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9421"/>
            <a:ext cx="7494587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3913" y="4813895"/>
            <a:ext cx="7494587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 de Comando – Comandos Básicos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4937760"/>
          </a:xfrm>
        </p:spPr>
        <p:txBody>
          <a:bodyPr/>
          <a:lstStyle/>
          <a:p>
            <a:r>
              <a:rPr lang="pt-BR" dirty="0"/>
              <a:t>Desfazer/refazer o último comando;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Pesquisar ou substituir partes do texto;</a:t>
            </a: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913" y="1708795"/>
            <a:ext cx="7494587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025" y="3598515"/>
            <a:ext cx="7980363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Modo de Comando – Comandos Básicos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4937760"/>
          </a:xfrm>
        </p:spPr>
        <p:txBody>
          <a:bodyPr/>
          <a:lstStyle/>
          <a:p>
            <a:r>
              <a:rPr lang="pt-BR" dirty="0"/>
              <a:t>Movimentar/posicionar o cursor;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Sair e salvar do editor VI;</a:t>
            </a:r>
          </a:p>
          <a:p>
            <a:endParaRPr lang="pt-BR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913" y="1654299"/>
            <a:ext cx="7494587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3913" y="4509120"/>
            <a:ext cx="7494587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Custom 11">
      <a:dk1>
        <a:sysClr val="windowText" lastClr="000000"/>
      </a:dk1>
      <a:lt1>
        <a:sysClr val="window" lastClr="FFFFFF"/>
      </a:lt1>
      <a:dk2>
        <a:srgbClr val="062328"/>
      </a:dk2>
      <a:lt2>
        <a:srgbClr val="DBF5F9"/>
      </a:lt2>
      <a:accent1>
        <a:srgbClr val="ED145B"/>
      </a:accent1>
      <a:accent2>
        <a:srgbClr val="91A4AE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B0F0"/>
      </a:hlink>
      <a:folHlink>
        <a:srgbClr val="85DFD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2464</TotalTime>
  <Words>852</Words>
  <Application>Microsoft Office PowerPoint</Application>
  <PresentationFormat>On-screen Show (4:3)</PresentationFormat>
  <Paragraphs>119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Wingdings 3</vt:lpstr>
      <vt:lpstr>Origem</vt:lpstr>
      <vt:lpstr>Editor de Texto VI</vt:lpstr>
      <vt:lpstr>Editor de textos VI – Visual Interface</vt:lpstr>
      <vt:lpstr>Funcionamento – Modos de Operação </vt:lpstr>
      <vt:lpstr>Executando o VI</vt:lpstr>
      <vt:lpstr>Modo de Comando (normal mode)</vt:lpstr>
      <vt:lpstr>Modo de Comando – Possibilidades</vt:lpstr>
      <vt:lpstr>Modo de Comando – Comandos Básicos</vt:lpstr>
      <vt:lpstr>Modo de Comando – Comandos Básicos</vt:lpstr>
      <vt:lpstr>Modo de Comando – Comandos Básicos</vt:lpstr>
      <vt:lpstr>Modo de Comando</vt:lpstr>
      <vt:lpstr>Modo de Edição/Inserção (Insert mode)</vt:lpstr>
      <vt:lpstr>Modo de Edição/Inserção (Insert mode)</vt:lpstr>
      <vt:lpstr>Outras opções</vt:lpstr>
      <vt:lpstr>Exemplos</vt:lpstr>
      <vt:lpstr>Guias de consulta rápida...</vt:lpstr>
      <vt:lpstr>Curiosidades</vt:lpstr>
      <vt:lpstr>Por que utilizar o VI???</vt:lpstr>
      <vt:lpstr>Dúvidas?!?</vt:lpstr>
      <vt:lpstr>Referências</vt:lpstr>
    </vt:vector>
  </TitlesOfParts>
  <Company>COMPASSO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 Livre</dc:title>
  <dc:creator>Guilherme Rodrigues</dc:creator>
  <cp:lastModifiedBy>Guilherme Rodrigues Pereira</cp:lastModifiedBy>
  <cp:revision>15</cp:revision>
  <dcterms:created xsi:type="dcterms:W3CDTF">2012-01-22T15:35:55Z</dcterms:created>
  <dcterms:modified xsi:type="dcterms:W3CDTF">2025-09-24T18:05:17Z</dcterms:modified>
</cp:coreProperties>
</file>