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2" r:id="rId1"/>
    <p:sldMasterId id="2147483663" r:id="rId2"/>
    <p:sldMasterId id="2147483664" r:id="rId3"/>
    <p:sldMasterId id="2147483665" r:id="rId4"/>
  </p:sldMasterIdLst>
  <p:notesMasterIdLst>
    <p:notesMasterId r:id="rId52"/>
  </p:notesMasterIdLst>
  <p:sldIdLst>
    <p:sldId id="256" r:id="rId5"/>
    <p:sldId id="257" r:id="rId6"/>
    <p:sldId id="259" r:id="rId7"/>
    <p:sldId id="260" r:id="rId8"/>
    <p:sldId id="304" r:id="rId9"/>
    <p:sldId id="305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3" r:id="rId49"/>
    <p:sldId id="301" r:id="rId50"/>
    <p:sldId id="302" r:id="rId5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133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0067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>
  <p:cSld name="Capa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763"/>
            <a:ext cx="9144000" cy="68607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17" name="Google Shape;17;p2" descr="Resultado de imagem para lets rock the future fiap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30731" y="513510"/>
            <a:ext cx="4682538" cy="477338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4451350" y="3244850"/>
            <a:ext cx="241300" cy="3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2"/>
          <p:cNvPicPr preferRelativeResize="0">
            <a:picLocks noChangeAspect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3938" y="243243"/>
            <a:ext cx="1556161" cy="418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udo_D">
  <p:cSld name="Conteudo_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2"/>
          <p:cNvSpPr txBox="1">
            <a:spLocks noGrp="1"/>
          </p:cNvSpPr>
          <p:nvPr>
            <p:ph type="body" idx="1"/>
          </p:nvPr>
        </p:nvSpPr>
        <p:spPr>
          <a:xfrm>
            <a:off x="251521" y="908720"/>
            <a:ext cx="7632848" cy="5328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2"/>
          </p:nvPr>
        </p:nvSpPr>
        <p:spPr>
          <a:xfrm>
            <a:off x="251521" y="44626"/>
            <a:ext cx="7704534" cy="575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ctrTitle"/>
          </p:nvPr>
        </p:nvSpPr>
        <p:spPr>
          <a:xfrm>
            <a:off x="0" y="44625"/>
            <a:ext cx="7596336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subTitle" idx="1"/>
          </p:nvPr>
        </p:nvSpPr>
        <p:spPr>
          <a:xfrm>
            <a:off x="1532709" y="1384662"/>
            <a:ext cx="6063627" cy="4060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>
            <a:spLocks noGrp="1"/>
          </p:cNvSpPr>
          <p:nvPr>
            <p:ph type="ctrTitle"/>
          </p:nvPr>
        </p:nvSpPr>
        <p:spPr>
          <a:xfrm>
            <a:off x="1511660" y="123002"/>
            <a:ext cx="6120680" cy="100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8"/>
          <p:cNvSpPr txBox="1">
            <a:spLocks noGrp="1"/>
          </p:cNvSpPr>
          <p:nvPr>
            <p:ph type="subTitle" idx="1"/>
          </p:nvPr>
        </p:nvSpPr>
        <p:spPr>
          <a:xfrm>
            <a:off x="1475656" y="1340768"/>
            <a:ext cx="6192688" cy="4176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ish">
  <p:cSld name="Finish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0" cy="68607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5944" y="1066356"/>
            <a:ext cx="8732115" cy="4725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47656" y="3070371"/>
            <a:ext cx="2648691" cy="712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2"/>
          </p:nvPr>
        </p:nvSpPr>
        <p:spPr>
          <a:xfrm>
            <a:off x="4648200" y="1600202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3"/>
          </p:nvPr>
        </p:nvSpPr>
        <p:spPr>
          <a:xfrm>
            <a:off x="4645026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575051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body" idx="2"/>
          </p:nvPr>
        </p:nvSpPr>
        <p:spPr>
          <a:xfrm>
            <a:off x="457200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7" name="Google Shape;87;p13" descr="K:\Júnior\B.I\FIAP Shift\Template 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"/>
            <a:ext cx="9144000" cy="6858001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7" name="Google Shape;97;p15" descr="K:\Júnior\B.I\FIAP Shift\Template 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ftr" idx="11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sldNum" idx="12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7" name="Google Shape;107;p17" descr="K:\Júnior\B.I\FIAP Shift\Template 3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6262" y="-49697"/>
            <a:ext cx="9276524" cy="69573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emy.com/course/adm-srv-redes/?referralCode=F8A04CDA5E954DCD518B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internetsociety.org/internet/history-internet/brief-history-internet/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wiki.debian.org/NetworkConfiguration" TargetMode="Externa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access.redhat.com/documentation/en-us/red_hat_enterprise_linux/7/html/networking_guide/ch-configuring_ip_networking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865412" y="5277387"/>
            <a:ext cx="7413176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Disciplina: Linux Services Applications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Tópico: Configuração de Rede e Cliente DNS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Professor: Guilherme Rodrigues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Informações de rede</a:t>
            </a:r>
            <a:br>
              <a:rPr lang="pt-BR" sz="2800"/>
            </a:br>
            <a:r>
              <a:rPr lang="pt-BR" sz="2800"/>
              <a:t>Comando “ip address”</a:t>
            </a:r>
            <a:endParaRPr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A principal utilidade do comando é definir um endereço IP. Segue exemplo: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Listando as interfaces. Ex.: </a:t>
            </a:r>
            <a:r>
              <a:rPr lang="pt-BR" sz="1800" dirty="0">
                <a:solidFill>
                  <a:srgbClr val="0070C0"/>
                </a:solidFill>
              </a:rPr>
              <a:t>ip address</a:t>
            </a:r>
            <a:r>
              <a:rPr lang="pt-BR" sz="1800" dirty="0"/>
              <a:t>  </a:t>
            </a:r>
            <a:r>
              <a:rPr lang="pt-BR" sz="1800" b="1" dirty="0"/>
              <a:t>ou</a:t>
            </a:r>
            <a:r>
              <a:rPr lang="pt-BR" sz="1800" dirty="0"/>
              <a:t>  </a:t>
            </a:r>
            <a:r>
              <a:rPr lang="pt-BR" sz="1800" dirty="0">
                <a:solidFill>
                  <a:srgbClr val="0070C0"/>
                </a:solidFill>
              </a:rPr>
              <a:t>ip addr list</a:t>
            </a:r>
            <a:r>
              <a:rPr lang="pt-BR" sz="1800" dirty="0"/>
              <a:t>  </a:t>
            </a:r>
            <a:r>
              <a:rPr lang="pt-BR" sz="1800" b="1" dirty="0"/>
              <a:t>ou</a:t>
            </a:r>
            <a:r>
              <a:rPr lang="pt-BR" sz="1800" dirty="0"/>
              <a:t>  </a:t>
            </a:r>
            <a:r>
              <a:rPr lang="pt-BR" sz="1800" dirty="0">
                <a:solidFill>
                  <a:srgbClr val="0070C0"/>
                </a:solidFill>
              </a:rPr>
              <a:t>ip addr</a:t>
            </a:r>
            <a:endParaRPr sz="1800" dirty="0">
              <a:solidFill>
                <a:srgbClr val="0070C0"/>
              </a:solidFill>
            </a:endParaRPr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0070C0"/>
              </a:solidFill>
            </a:endParaRPr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0070C0"/>
              </a:solidFill>
            </a:endParaRPr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0070C0"/>
              </a:solidFill>
            </a:endParaRPr>
          </a:p>
          <a:p>
            <a:pPr marL="1600200" lvl="3" indent="-1524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dirty="0">
              <a:solidFill>
                <a:srgbClr val="0070C0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70C0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rgbClr val="0070C0"/>
              </a:solidFill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Definindo endereço IP na interface “enp0s3”. 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Ex.: </a:t>
            </a:r>
            <a:r>
              <a:rPr lang="pt-BR" sz="1800" dirty="0">
                <a:solidFill>
                  <a:srgbClr val="0070C0"/>
                </a:solidFill>
              </a:rPr>
              <a:t>ip  address </a:t>
            </a:r>
            <a:r>
              <a:rPr lang="pt-BR" sz="1800" dirty="0"/>
              <a:t> </a:t>
            </a:r>
            <a:r>
              <a:rPr lang="pt-BR" sz="1800" dirty="0">
                <a:solidFill>
                  <a:srgbClr val="0070C0"/>
                </a:solidFill>
              </a:rPr>
              <a:t>add  x.x.x.x/mask  dev  &lt;interface&gt;</a:t>
            </a:r>
            <a:endParaRPr dirty="0"/>
          </a:p>
          <a:p>
            <a:pPr marL="1143000" lvl="2" indent="-1524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 sz="1200" dirty="0">
              <a:solidFill>
                <a:srgbClr val="0070C0"/>
              </a:solidFill>
            </a:endParaRPr>
          </a:p>
          <a:p>
            <a:pPr marL="228600" indent="-152400">
              <a:spcBef>
                <a:spcPts val="240"/>
              </a:spcBef>
              <a:buSzPts val="1200"/>
              <a:buNone/>
            </a:pPr>
            <a:endParaRPr sz="2000" dirty="0">
              <a:solidFill>
                <a:srgbClr val="0070C0"/>
              </a:solidFill>
            </a:endParaRP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Listando somente a interface “enp0s3” e seu IP.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Ex.: </a:t>
            </a:r>
            <a:r>
              <a:rPr lang="pt-BR" sz="1800" dirty="0">
                <a:solidFill>
                  <a:srgbClr val="0070C0"/>
                </a:solidFill>
              </a:rPr>
              <a:t>ip address</a:t>
            </a:r>
            <a:r>
              <a:rPr lang="pt-BR" sz="1800" dirty="0"/>
              <a:t> </a:t>
            </a:r>
            <a:r>
              <a:rPr lang="pt-BR" sz="1800" dirty="0">
                <a:solidFill>
                  <a:srgbClr val="0070C0"/>
                </a:solidFill>
              </a:rPr>
              <a:t>list</a:t>
            </a:r>
            <a:r>
              <a:rPr lang="pt-BR" sz="1800" dirty="0"/>
              <a:t> </a:t>
            </a:r>
            <a:r>
              <a:rPr lang="pt-BR" sz="1800" dirty="0">
                <a:solidFill>
                  <a:srgbClr val="0070C0"/>
                </a:solidFill>
              </a:rPr>
              <a:t>enp0s3</a:t>
            </a:r>
            <a:r>
              <a:rPr lang="pt-BR" sz="1800" dirty="0"/>
              <a:t> </a:t>
            </a:r>
            <a:r>
              <a:rPr lang="pt-BR" sz="1800" b="1" dirty="0"/>
              <a:t>ou</a:t>
            </a:r>
            <a:r>
              <a:rPr lang="pt-BR" sz="1800" dirty="0"/>
              <a:t> </a:t>
            </a:r>
            <a:r>
              <a:rPr lang="pt-BR" sz="1800" dirty="0">
                <a:solidFill>
                  <a:srgbClr val="0070C0"/>
                </a:solidFill>
              </a:rPr>
              <a:t>ip addr list</a:t>
            </a:r>
            <a:r>
              <a:rPr lang="pt-BR" sz="1800" dirty="0"/>
              <a:t> </a:t>
            </a:r>
            <a:r>
              <a:rPr lang="pt-BR" sz="1800" dirty="0">
                <a:solidFill>
                  <a:srgbClr val="0070C0"/>
                </a:solidFill>
              </a:rPr>
              <a:t>enp0s3</a:t>
            </a:r>
            <a:endParaRPr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solidFill>
                <a:srgbClr val="0070C0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pic>
        <p:nvPicPr>
          <p:cNvPr id="186" name="Google Shape;186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838" y="4404864"/>
            <a:ext cx="4826000" cy="20320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4">
            <a:alphaModFix/>
          </a:blip>
          <a:srcRect t="821"/>
          <a:stretch/>
        </p:blipFill>
        <p:spPr>
          <a:xfrm>
            <a:off x="528838" y="5537951"/>
            <a:ext cx="8148320" cy="1007658"/>
          </a:xfrm>
          <a:prstGeom prst="rect">
            <a:avLst/>
          </a:prstGeom>
          <a:noFill/>
          <a:ln w="88900" cap="sq" cmpd="thickThin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8" name="Google Shape;188;p29"/>
          <p:cNvPicPr preferRelativeResize="0"/>
          <p:nvPr/>
        </p:nvPicPr>
        <p:blipFill rotWithShape="1">
          <a:blip r:embed="rId5">
            <a:alphaModFix/>
          </a:blip>
          <a:srcRect t="802"/>
          <a:stretch/>
        </p:blipFill>
        <p:spPr>
          <a:xfrm>
            <a:off x="528838" y="1822100"/>
            <a:ext cx="8138160" cy="1652877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Informações de rede</a:t>
            </a:r>
            <a:br>
              <a:rPr lang="pt-BR" sz="2800"/>
            </a:br>
            <a:r>
              <a:rPr lang="pt-BR" sz="2800"/>
              <a:t>Comando “ip address”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body" idx="1"/>
          </p:nvPr>
        </p:nvSpPr>
        <p:spPr>
          <a:xfrm>
            <a:off x="228601" y="1010194"/>
            <a:ext cx="8736724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 dirty="0"/>
              <a:t>A remoção de um endereço IP possui sintaxe similar, tendo duas possibilidades: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Remover todos os endereços de uma interface (caso tenha mais de um IP):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Ex.: </a:t>
            </a:r>
            <a:r>
              <a:rPr lang="pt-BR" sz="1800" dirty="0">
                <a:solidFill>
                  <a:srgbClr val="0070C0"/>
                </a:solidFill>
              </a:rPr>
              <a:t>ip  address  flush  dev  enp0s3</a:t>
            </a:r>
            <a:endParaRPr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Remover apenas um endereço da interface “enp0s3”: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Ex.: </a:t>
            </a:r>
            <a:r>
              <a:rPr lang="pt-BR" sz="1800" dirty="0">
                <a:solidFill>
                  <a:srgbClr val="0070C0"/>
                </a:solidFill>
              </a:rPr>
              <a:t>ip  address </a:t>
            </a:r>
            <a:r>
              <a:rPr lang="pt-BR" sz="1800" dirty="0"/>
              <a:t> </a:t>
            </a:r>
            <a:r>
              <a:rPr lang="pt-BR" sz="1800" dirty="0">
                <a:solidFill>
                  <a:srgbClr val="0070C0"/>
                </a:solidFill>
              </a:rPr>
              <a:t>del  x.x.x.x/mask  dev  &lt;interface&gt;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0070C0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0070C0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Informações de rede</a:t>
            </a:r>
            <a:br>
              <a:rPr lang="pt-BR" sz="2800"/>
            </a:br>
            <a:r>
              <a:rPr lang="pt-BR" sz="2800"/>
              <a:t>Comando “ip route”</a:t>
            </a:r>
            <a:endParaRPr sz="2800"/>
          </a:p>
        </p:txBody>
      </p:sp>
      <p:sp>
        <p:nvSpPr>
          <p:cNvPr id="200" name="Google Shape;200;p31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ip route </a:t>
            </a:r>
            <a:r>
              <a:rPr lang="pt-BR" sz="2000" dirty="0">
                <a:sym typeface="Wingdings" panose="05000000000000000000" pitchFamily="2" charset="2"/>
              </a:rPr>
              <a:t> </a:t>
            </a:r>
            <a:r>
              <a:rPr lang="pt-BR" sz="2000" dirty="0"/>
              <a:t>Permite visualizar ou modificar rotas ou o “Default Gateway”: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Ex.:</a:t>
            </a:r>
            <a:r>
              <a:rPr lang="pt-BR" sz="1800" dirty="0">
                <a:solidFill>
                  <a:srgbClr val="0070C0"/>
                </a:solidFill>
              </a:rPr>
              <a:t> ip route  add  default  via  [X.X.X.X]  dev  &lt;interface&gt;</a:t>
            </a:r>
            <a:endParaRPr dirty="0"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 dirty="0"/>
              <a:t>Define o “Default Gateway”;</a:t>
            </a:r>
            <a:endParaRPr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Ex.:</a:t>
            </a:r>
            <a:r>
              <a:rPr lang="pt-BR" sz="1800" dirty="0">
                <a:solidFill>
                  <a:srgbClr val="0070C0"/>
                </a:solidFill>
              </a:rPr>
              <a:t> ip route</a:t>
            </a:r>
            <a:endParaRPr sz="1800" dirty="0">
              <a:solidFill>
                <a:srgbClr val="0070C0"/>
              </a:solidFill>
            </a:endParaRPr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 dirty="0"/>
              <a:t>Apenas exibe as rotas existentes;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OBS.: As configurações realizadas através dos comandos “</a:t>
            </a:r>
            <a:r>
              <a:rPr lang="pt-BR" sz="1800" dirty="0">
                <a:solidFill>
                  <a:srgbClr val="0070C0"/>
                </a:solidFill>
              </a:rPr>
              <a:t>ip address</a:t>
            </a:r>
            <a:r>
              <a:rPr lang="pt-BR" sz="1800" dirty="0"/>
              <a:t>” e “</a:t>
            </a:r>
            <a:r>
              <a:rPr lang="pt-BR" sz="1800" dirty="0">
                <a:solidFill>
                  <a:srgbClr val="0070C0"/>
                </a:solidFill>
              </a:rPr>
              <a:t>ip route</a:t>
            </a:r>
            <a:r>
              <a:rPr lang="pt-BR" sz="1800" dirty="0"/>
              <a:t>” são voláteis, ou seja, serão aplicados até o computador ser reiniciado.</a:t>
            </a:r>
            <a:endParaRPr sz="1800" dirty="0"/>
          </a:p>
        </p:txBody>
      </p:sp>
      <p:pic>
        <p:nvPicPr>
          <p:cNvPr id="201" name="Google Shape;20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4802" y="2172092"/>
            <a:ext cx="6629400" cy="24130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202" name="Google Shape;202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4802" y="3796909"/>
            <a:ext cx="6184900" cy="64770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Tópico da ementa</a:t>
            </a:r>
            <a:endParaRPr/>
          </a:p>
        </p:txBody>
      </p:sp>
      <p:sp>
        <p:nvSpPr>
          <p:cNvPr id="208" name="Google Shape;208;p32"/>
          <p:cNvSpPr txBox="1"/>
          <p:nvPr/>
        </p:nvSpPr>
        <p:spPr>
          <a:xfrm>
            <a:off x="606972" y="2767280"/>
            <a:ext cx="7930055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História e Conceitos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DNS (Domain Name System)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825062" y="4937667"/>
            <a:ext cx="74938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Tópico: Configuração de Rede e Cliente DNS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pt-BR" sz="3200"/>
              <a:t>DNS. Por que e para que utilizar nomes?</a:t>
            </a:r>
            <a:endParaRPr sz="3200"/>
          </a:p>
        </p:txBody>
      </p:sp>
      <p:sp>
        <p:nvSpPr>
          <p:cNvPr id="215" name="Google Shape;215;p33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Com o crescimento da internet, memorizar endereços IP seria inviável.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Para tornar a usabilidade das redes IP algo mais “amigável”, foi definido o uso de nomes (hostname).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Exemplo: 172.67.157.47 =</a:t>
            </a:r>
            <a:r>
              <a:rPr lang="pt-BR" sz="2800">
                <a:solidFill>
                  <a:srgbClr val="0070C0"/>
                </a:solidFill>
              </a:rPr>
              <a:t> www.guitux.com.br</a:t>
            </a:r>
            <a:endParaRPr sz="2800">
              <a:solidFill>
                <a:srgbClr val="0070C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/>
              <a:t>Logo: ping </a:t>
            </a:r>
            <a:r>
              <a:rPr lang="pt-BR" sz="2400">
                <a:solidFill>
                  <a:srgbClr val="0070C0"/>
                </a:solidFill>
              </a:rPr>
              <a:t>www.guitux.com.br</a:t>
            </a:r>
            <a:r>
              <a:rPr lang="pt-BR" sz="2400"/>
              <a:t> = ping </a:t>
            </a:r>
            <a:r>
              <a:rPr lang="pt-BR" sz="2400">
                <a:solidFill>
                  <a:srgbClr val="FF0000"/>
                </a:solidFill>
              </a:rPr>
              <a:t>172.67.157.47</a:t>
            </a:r>
            <a:endParaRPr sz="24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História e evolução do processo de </a:t>
            </a:r>
            <a:br>
              <a:rPr lang="pt-BR" sz="2800"/>
            </a:br>
            <a:r>
              <a:rPr lang="pt-BR" sz="2800"/>
              <a:t>resolução de nomes</a:t>
            </a: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O propósito inicial da utilização de nomes foi suportar o envio de e-mails entre os membros da ARPANET. Neste período, cada entidade deveria publicar um arquivo (hosts.txt) contendo a listagem dos seus hosts e endereços IP.</a:t>
            </a:r>
          </a:p>
          <a:p>
            <a:pPr marL="800100" lvl="1" indent="-342900">
              <a:spcBef>
                <a:spcPts val="0"/>
              </a:spcBef>
              <a:buSzPts val="2000"/>
              <a:buChar char="•"/>
            </a:pPr>
            <a:endParaRPr lang="pt-BR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Em 1973, houve um consenso de que centralizar a gestão minimizaria erros e facilitaria a expansão em larga escala (vide RFC 606, RFC 608, RFC 623).</a:t>
            </a:r>
          </a:p>
          <a:p>
            <a:pPr marL="800100" lvl="1" indent="-342900">
              <a:spcBef>
                <a:spcPts val="0"/>
              </a:spcBef>
              <a:buSzPts val="2000"/>
              <a:buChar char="•"/>
            </a:pPr>
            <a:endParaRPr lang="pt-BR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Antes do surgimento do DNS (vide RFC 625 publicada em Mar/1974), a resolução de nomes era feita através de um único arquivo (hosts.txt), atualizado semanalmente e publicado no Instituto de pesquisa de Stanford (NIC – </a:t>
            </a:r>
            <a:r>
              <a:rPr lang="pt-BR" sz="2000" i="1" dirty="0"/>
              <a:t>Network Information Center</a:t>
            </a:r>
            <a:r>
              <a:rPr lang="pt-BR" sz="2000" dirty="0"/>
              <a:t>).</a:t>
            </a:r>
          </a:p>
          <a:p>
            <a:pPr marL="800100" lvl="1" indent="-342900">
              <a:spcBef>
                <a:spcPts val="0"/>
              </a:spcBef>
              <a:buSzPts val="2000"/>
              <a:buChar char="•"/>
            </a:pPr>
            <a:endParaRPr lang="pt-BR" sz="16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Consequentemente, a medida que a ARPANET (e o número de hosts inseridos no arquivo) foi crescendo, houve um aumento de latência (pois a consulta era linear) e dificuldades na consistência do ambiente (não realização de downloads em todas as localidades).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História e evolução do processo de </a:t>
            </a:r>
            <a:br>
              <a:rPr lang="pt-BR" sz="2800"/>
            </a:br>
            <a:r>
              <a:rPr lang="pt-BR" sz="2800"/>
              <a:t>resolução de nomes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Motivações (justificativas) para evolução na resolução de nomes: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Sistema de nomes hierarquicamente distribuído, possibilitando escalabilidade, administração descentralizada e confiabilidade (disponibilidade).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Maior viabilidade de uso para os usuários (utilizar nomes ao invés de IP).</a:t>
            </a:r>
            <a:endParaRPr dirty="0"/>
          </a:p>
          <a:p>
            <a:pPr marL="160020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</a:pPr>
            <a:r>
              <a:rPr lang="pt-BR" sz="1400" dirty="0"/>
              <a:t>Ex.: </a:t>
            </a:r>
            <a:r>
              <a:rPr lang="pt-BR" sz="1400" dirty="0">
                <a:solidFill>
                  <a:srgbClr val="0070C0"/>
                </a:solidFill>
              </a:rPr>
              <a:t>http://www.guitux.com.br</a:t>
            </a:r>
            <a:r>
              <a:rPr lang="pt-BR" sz="1400" dirty="0"/>
              <a:t> ao invés de </a:t>
            </a:r>
            <a:r>
              <a:rPr lang="pt-BR" sz="1400" dirty="0">
                <a:solidFill>
                  <a:srgbClr val="FF0000"/>
                </a:solidFill>
              </a:rPr>
              <a:t>http://172.67.157.47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Volume de tráfego ao possuir um único local para resolução de nomes (RFC 625).</a:t>
            </a:r>
            <a:endParaRPr dirty="0"/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O DNS foi inventado pelo Paul Mockapetris (fundador da Nominum), no Instituto de Ciências da Informação (USA – Califórnia), em 1983.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Originalmente documentado nas RFC 882 e 883 (Nov/1983), posteriormente revisadas nas RFC 1034 e 1035 (Nov/1987).</a:t>
            </a: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Listagem das RFC relacionadas ao DNS: </a:t>
            </a:r>
            <a:r>
              <a:rPr lang="pt-BR" sz="1800" dirty="0">
                <a:solidFill>
                  <a:srgbClr val="00B0F0"/>
                </a:solidFill>
              </a:rPr>
              <a:t>https://www.isc.org/community/rfcs/dns/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Inclusive, temos atualmente a RFC 7686 (Oct/2015), referente aos domínios “.onion” de “uso especial” (Jacob Appelbaum – Tor Project, Inc).</a:t>
            </a:r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dirty="0"/>
              <a:t>Como qualquer serviço de rede, o </a:t>
            </a:r>
            <a:r>
              <a:rPr lang="pt-BR" sz="1800" b="1" dirty="0"/>
              <a:t>DNS</a:t>
            </a:r>
            <a:r>
              <a:rPr lang="pt-BR" sz="1800" dirty="0"/>
              <a:t> possui </a:t>
            </a:r>
            <a:r>
              <a:rPr lang="pt-BR" sz="1800" b="1" dirty="0"/>
              <a:t>CLIENTE</a:t>
            </a:r>
            <a:r>
              <a:rPr lang="pt-BR" sz="1800" dirty="0"/>
              <a:t> e </a:t>
            </a:r>
            <a:r>
              <a:rPr lang="pt-BR" sz="1800" b="1" dirty="0"/>
              <a:t>SERVIDOR</a:t>
            </a:r>
            <a:r>
              <a:rPr lang="pt-BR" sz="1800" dirty="0"/>
              <a:t>.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História e evolução do processo de </a:t>
            </a:r>
            <a:br>
              <a:rPr lang="pt-BR" sz="2800"/>
            </a:br>
            <a:r>
              <a:rPr lang="pt-BR" sz="2800"/>
              <a:t>resolução de nomes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Atualmente, o processo de resolução de nomes (na maior parte dos sistemas) é realizada na sequência a seguir: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/>
              <a:t>Arquivo “hosts” (presente no computador cliente);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/>
              <a:t>Cliente DNS (realizando a consulta em servidores DNS especificados nas configurações de rede);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/>
              <a:t>NetBIOS (by Microsoft).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7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Arquivo hosts</a:t>
            </a:r>
            <a:endParaRPr/>
          </a:p>
        </p:txBody>
      </p:sp>
      <p:sp>
        <p:nvSpPr>
          <p:cNvPr id="239" name="Google Shape;239;p37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Conforme citado anteriormente, antes do surgimento do DNS, a resolução de nomes era possível através do arquivo texto HOSTS: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/>
              <a:t>Atualmente temos o arquivo HOSTS em sistemas GNU/Linux: </a:t>
            </a:r>
            <a:r>
              <a:rPr lang="pt-BR" sz="2000" b="1">
                <a:solidFill>
                  <a:srgbClr val="0070C0"/>
                </a:solidFill>
              </a:rPr>
              <a:t>/etc/hosts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240" name="Google Shape;24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944" y="2777056"/>
            <a:ext cx="7042005" cy="340603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8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Arquivo hosts</a:t>
            </a:r>
            <a:endParaRPr/>
          </a:p>
        </p:txBody>
      </p:sp>
      <p:sp>
        <p:nvSpPr>
          <p:cNvPr id="246" name="Google Shape;246;p38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Arquivo texto HOSTS: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/>
              <a:t>... bem como no Windows: </a:t>
            </a:r>
            <a:r>
              <a:rPr lang="pt-BR" sz="2400" b="1">
                <a:solidFill>
                  <a:srgbClr val="FF0000"/>
                </a:solidFill>
              </a:rPr>
              <a:t>C:\Windows\System32\drivers\etc\hosts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247" name="Google Shape;247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9119" y="2428027"/>
            <a:ext cx="6289656" cy="3839141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Tópicos do Slide</a:t>
            </a:r>
            <a:endParaRPr/>
          </a:p>
        </p:txBody>
      </p:sp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Configuração de Rede.</a:t>
            </a:r>
            <a:endParaRPr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Cliente DNS.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123" name="Google Shape;123;p20" descr="The back of a white ca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53252" y="2149461"/>
            <a:ext cx="4837495" cy="4107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Tipos de consulta DNS?</a:t>
            </a:r>
            <a:endParaRPr/>
          </a:p>
        </p:txBody>
      </p:sp>
      <p:sp>
        <p:nvSpPr>
          <p:cNvPr id="253" name="Google Shape;253;p39"/>
          <p:cNvSpPr txBox="1">
            <a:spLocks noGrp="1"/>
          </p:cNvSpPr>
          <p:nvPr>
            <p:ph type="body" idx="1"/>
          </p:nvPr>
        </p:nvSpPr>
        <p:spPr>
          <a:xfrm>
            <a:off x="161925" y="1010194"/>
            <a:ext cx="8801428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Basicamente, um cliente DNS pode realizar dois tipos de consulta: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b="1" dirty="0"/>
              <a:t>Consulta/Pesquisa direta: </a:t>
            </a:r>
            <a:r>
              <a:rPr lang="pt-BR" sz="1800" dirty="0"/>
              <a:t>Perguntar o endereço IP de um determinado Hostname. </a:t>
            </a:r>
            <a:endParaRPr dirty="0"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 dirty="0"/>
              <a:t>Ex.: </a:t>
            </a:r>
            <a:endParaRPr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742950" lvl="1" indent="-1714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 b="1" dirty="0"/>
              <a:t>Consulta/Pesquisa reversa: </a:t>
            </a:r>
            <a:r>
              <a:rPr lang="pt-BR" sz="1800" dirty="0"/>
              <a:t>Perguntar o Hostname de um determinado endereço IP.</a:t>
            </a:r>
            <a:endParaRPr dirty="0"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 dirty="0"/>
              <a:t>Ex.: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pic>
        <p:nvPicPr>
          <p:cNvPr id="254" name="Google Shape;254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95550" y="4973411"/>
            <a:ext cx="4371975" cy="120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95550" y="2027707"/>
            <a:ext cx="4152900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Configuração básica do Cliente DNS – </a:t>
            </a:r>
            <a:r>
              <a:rPr lang="pt-BR" sz="2800" b="1">
                <a:solidFill>
                  <a:schemeClr val="accent6"/>
                </a:solidFill>
              </a:rPr>
              <a:t>Linux</a:t>
            </a:r>
            <a:endParaRPr/>
          </a:p>
        </p:txBody>
      </p:sp>
      <p:sp>
        <p:nvSpPr>
          <p:cNvPr id="261" name="Google Shape;261;p40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 dirty="0"/>
              <a:t>O cliente DNS no GNU/Linux é configurado no arquivo: </a:t>
            </a:r>
            <a:r>
              <a:rPr lang="pt-BR" sz="2400" dirty="0">
                <a:solidFill>
                  <a:srgbClr val="0070C0"/>
                </a:solidFill>
              </a:rPr>
              <a:t>/etc/resolv.conf</a:t>
            </a:r>
            <a:endParaRPr sz="2400" dirty="0">
              <a:solidFill>
                <a:srgbClr val="0070C0"/>
              </a:solidFill>
            </a:endParaRPr>
          </a:p>
        </p:txBody>
      </p:sp>
      <p:pic>
        <p:nvPicPr>
          <p:cNvPr id="262" name="Google Shape;26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9039" y="2027061"/>
            <a:ext cx="7489815" cy="3622625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1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Configuração básica do Cliente DNS – </a:t>
            </a:r>
            <a:r>
              <a:rPr lang="pt-BR" sz="2800">
                <a:solidFill>
                  <a:srgbClr val="0070C0"/>
                </a:solidFill>
              </a:rPr>
              <a:t>Windows</a:t>
            </a:r>
            <a:endParaRPr/>
          </a:p>
        </p:txBody>
      </p:sp>
      <p:sp>
        <p:nvSpPr>
          <p:cNvPr id="268" name="Google Shape;268;p41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No Windows, podemos informar dois* servidores para realização de consulta (ou mais, clicando em </a:t>
            </a:r>
            <a:r>
              <a:rPr lang="pt-BR" sz="2000" b="1" dirty="0"/>
              <a:t>Avançado</a:t>
            </a:r>
            <a:r>
              <a:rPr lang="pt-BR" sz="2000" dirty="0"/>
              <a:t>).</a:t>
            </a:r>
            <a:endParaRPr dirty="0"/>
          </a:p>
        </p:txBody>
      </p:sp>
      <p:pic>
        <p:nvPicPr>
          <p:cNvPr id="269" name="Google Shape;26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9345" y="1761156"/>
            <a:ext cx="7349204" cy="452703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pt-BR" sz="3200"/>
              <a:t>Configuração básica do Cliente DNS</a:t>
            </a:r>
            <a:endParaRPr/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323529" y="1671144"/>
            <a:ext cx="4248471" cy="4511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Redundância?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Desempenho?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Balanceamento de carga?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b="1" dirty="0"/>
              <a:t>É apenas a ordem de pesquisa!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O cliente realiza a consulta no servidor DNS primário, porém, se não houver resposta, o cliente realiza novamente a consulta enviando a solicitação para o secundário.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sp>
        <p:nvSpPr>
          <p:cNvPr id="276" name="Google Shape;276;p42"/>
          <p:cNvSpPr/>
          <p:nvPr/>
        </p:nvSpPr>
        <p:spPr>
          <a:xfrm>
            <a:off x="323529" y="996369"/>
            <a:ext cx="4323803" cy="455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 que 2 ou mais servidores DNS?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308938-3521-4F44-8753-03D7E404E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043846"/>
            <a:ext cx="4019871" cy="51392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3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pt-BR" sz="3200"/>
              <a:t>Resolução de nomes e o Cache DNS</a:t>
            </a:r>
            <a:endParaRPr/>
          </a:p>
        </p:txBody>
      </p:sp>
      <p:sp>
        <p:nvSpPr>
          <p:cNvPr id="282" name="Google Shape;282;p43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dirty="0"/>
              <a:t>Ao obter a resposta da consulta DNS, o cliente armazena os dados desta resposta por um período de tempo (Cache DNS).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dirty="0"/>
              <a:t>Este período de tempo (TTL - </a:t>
            </a:r>
            <a:r>
              <a:rPr lang="pt-BR" sz="2800" i="1" dirty="0"/>
              <a:t>Time to Live</a:t>
            </a:r>
            <a:r>
              <a:rPr lang="pt-BR" sz="2800" dirty="0"/>
              <a:t>) é definido pelo administrador do servidor que possui a resposta solicitada pelo cliente.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endParaRPr lang="pt-BR" sz="28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dirty="0"/>
              <a:t>Portanto, durante este período, o cliente não precisa consultar novamente para acessar o mesmo endereço (exceto Linux, que não tem cache por padrão).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pt-BR" sz="3200"/>
              <a:t>Visualizando o Cliente e o Cache DNS</a:t>
            </a:r>
            <a:endParaRPr/>
          </a:p>
        </p:txBody>
      </p:sp>
      <p:sp>
        <p:nvSpPr>
          <p:cNvPr id="288" name="Google Shape;288;p44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Quais servidores DNS estão configurados no cliente?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pt-BR" sz="2400" b="1">
                <a:solidFill>
                  <a:srgbClr val="0070C0"/>
                </a:solidFill>
              </a:rPr>
              <a:t>Windows:   </a:t>
            </a:r>
            <a:r>
              <a:rPr lang="pt-BR" sz="24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ipconfig /all</a:t>
            </a:r>
            <a:endParaRPr sz="2400" b="1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pt-BR" sz="2400" b="1">
                <a:solidFill>
                  <a:srgbClr val="FF0000"/>
                </a:solidFill>
              </a:rPr>
              <a:t>Linux: 	</a:t>
            </a:r>
            <a:r>
              <a:rPr lang="pt-BR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cat /etc/resolv.conf</a:t>
            </a:r>
            <a:endParaRPr sz="24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Char char="–"/>
            </a:pPr>
            <a:r>
              <a:rPr lang="pt-BR" sz="2400" b="1">
                <a:solidFill>
                  <a:srgbClr val="FF0000"/>
                </a:solidFill>
              </a:rPr>
              <a:t>Linux: 	</a:t>
            </a:r>
            <a:r>
              <a:rPr lang="pt-BR" sz="24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nmcli dev show &lt;interface&gt;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Visualizando o Cache DNS: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pt-BR" sz="2400" b="1">
                <a:solidFill>
                  <a:srgbClr val="0070C0"/>
                </a:solidFill>
              </a:rPr>
              <a:t>ipconfig  /displaydns</a:t>
            </a:r>
            <a:endParaRPr sz="2400" b="1">
              <a:solidFill>
                <a:srgbClr val="0070C0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Limpando o Cache DNS: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rgbClr val="0070C0"/>
              </a:buClr>
              <a:buSzPts val="2400"/>
              <a:buChar char="–"/>
            </a:pPr>
            <a:r>
              <a:rPr lang="pt-BR" sz="2400" b="1">
                <a:solidFill>
                  <a:srgbClr val="0070C0"/>
                </a:solidFill>
              </a:rPr>
              <a:t>ipconfig  /flushdns</a:t>
            </a:r>
            <a:endParaRPr sz="24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pt-BR" sz="3200"/>
              <a:t>Diferença entre HOSTNAME e DOMÍNIO?</a:t>
            </a:r>
            <a:endParaRPr/>
          </a:p>
        </p:txBody>
      </p:sp>
      <p:sp>
        <p:nvSpPr>
          <p:cNvPr id="294" name="Google Shape;294;p45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b="1" dirty="0"/>
              <a:t>Hostname</a:t>
            </a:r>
            <a:r>
              <a:rPr lang="pt-BR" sz="2800" dirty="0"/>
              <a:t> = nome de um computador (ou dispositivo) em uma rede que pode pertencer a um domínio ou não.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 b="1" dirty="0"/>
              <a:t>Domínio</a:t>
            </a:r>
            <a:r>
              <a:rPr lang="pt-BR" sz="2800" dirty="0"/>
              <a:t> = nome único utilizado para identificar um “grupo” de computadores na internet ou na rede interna (intranet), feito por dois ou mais “nomes” separados por ponto ( . ).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 dirty="0"/>
              <a:t>Ex.1: “google.com”;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 dirty="0"/>
              <a:t>Ex.2: “google.com.br”;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 dirty="0"/>
              <a:t>Ex.3: “sp.gov.br”;</a:t>
            </a:r>
            <a:endParaRPr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 dirty="0"/>
              <a:t>Ex.4: “contoso.local”;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6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Sufixo DNS e FQDN</a:t>
            </a:r>
            <a:endParaRPr/>
          </a:p>
        </p:txBody>
      </p:sp>
      <p:sp>
        <p:nvSpPr>
          <p:cNvPr id="300" name="Google Shape;300;p46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Na figura abaixo, podemos visualizar dois domínios.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Cada domínio possui HOSTNAMES específicos, que podem ser distintos ou não.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/>
              <a:t>Ex.: “</a:t>
            </a:r>
            <a:r>
              <a:rPr lang="pt-BR" sz="2000" b="1">
                <a:solidFill>
                  <a:srgbClr val="0070C0"/>
                </a:solidFill>
              </a:rPr>
              <a:t>a.ninja.local</a:t>
            </a:r>
            <a:r>
              <a:rPr lang="pt-BR" sz="2000"/>
              <a:t>”;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/>
              <a:t>Ex.: “</a:t>
            </a:r>
            <a:r>
              <a:rPr lang="pt-BR" sz="2000" b="1">
                <a:solidFill>
                  <a:srgbClr val="FF0000"/>
                </a:solidFill>
              </a:rPr>
              <a:t>a.peba.int</a:t>
            </a:r>
            <a:r>
              <a:rPr lang="pt-BR" sz="2000"/>
              <a:t>”;</a:t>
            </a:r>
            <a:endParaRPr/>
          </a:p>
          <a:p>
            <a:pPr marL="20574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</a:pPr>
            <a:r>
              <a:rPr lang="pt-BR" sz="1600"/>
              <a:t>Temos o mesmo HOSTNAME (</a:t>
            </a:r>
            <a:r>
              <a:rPr lang="pt-BR" sz="1600" b="1"/>
              <a:t>a</a:t>
            </a:r>
            <a:r>
              <a:rPr lang="pt-BR" sz="1600"/>
              <a:t>), porém, o FQDN não é o mesmo.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301" name="Google Shape;30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11928" y="3596640"/>
            <a:ext cx="5920143" cy="240030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7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Sufixo DNS e FQDN</a:t>
            </a:r>
            <a:endParaRPr/>
          </a:p>
        </p:txBody>
      </p:sp>
      <p:sp>
        <p:nvSpPr>
          <p:cNvPr id="307" name="Google Shape;307;p47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 dirty="0"/>
              <a:t>Dentro de cada domínio, os hosts podem se comunicar de duas formas: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Digitando o FQDN do Host (</a:t>
            </a:r>
            <a:r>
              <a:rPr lang="pt-BR" sz="2000" i="1" dirty="0"/>
              <a:t>Fully Qualified Domain Name</a:t>
            </a:r>
            <a:r>
              <a:rPr lang="pt-BR" sz="2000" dirty="0"/>
              <a:t>).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OBS.: FQDN = Hostname + Sufixo DNS do domínio.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Ex.: Para o host B se comunicar com o host A:</a:t>
            </a:r>
            <a:endParaRPr dirty="0"/>
          </a:p>
          <a:p>
            <a:pPr marL="205740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»"/>
            </a:pPr>
            <a:r>
              <a:rPr lang="pt-BR" sz="1600" b="1" dirty="0">
                <a:solidFill>
                  <a:srgbClr val="0070C0"/>
                </a:solidFill>
              </a:rPr>
              <a:t>ping  a.ninja.local</a:t>
            </a:r>
            <a:endParaRPr sz="1600" b="1" dirty="0">
              <a:solidFill>
                <a:srgbClr val="0070C0"/>
              </a:solidFill>
            </a:endParaRP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Utilizando o Sufixo DNS para resolver nomes “não qualificados” (não FQDN).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Ex.: Ao adicionar o sufixo DNS do seu domínio nas configurações da placa de rede (Ex.: ninja.local), para o host B se comunicar com o host A, basta digitar:</a:t>
            </a:r>
            <a:endParaRPr dirty="0"/>
          </a:p>
          <a:p>
            <a:pPr marL="2057400" lvl="4" indent="-228600" algn="l" rtl="0">
              <a:spcBef>
                <a:spcPts val="320"/>
              </a:spcBef>
              <a:spcAft>
                <a:spcPts val="0"/>
              </a:spcAft>
              <a:buClr>
                <a:srgbClr val="0070C0"/>
              </a:buClr>
              <a:buSzPts val="1600"/>
              <a:buChar char="»"/>
            </a:pPr>
            <a:r>
              <a:rPr lang="pt-BR" sz="1600" b="1" dirty="0">
                <a:solidFill>
                  <a:srgbClr val="0070C0"/>
                </a:solidFill>
              </a:rPr>
              <a:t>ping  a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pic>
        <p:nvPicPr>
          <p:cNvPr id="308" name="Google Shape;308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7682" y="4677103"/>
            <a:ext cx="1628636" cy="1881356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8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Configurando o Sufixo DNS</a:t>
            </a:r>
            <a:br>
              <a:rPr lang="pt-BR" sz="2800"/>
            </a:br>
            <a:r>
              <a:rPr lang="pt-BR" sz="2800"/>
              <a:t>Cliente Microsoft</a:t>
            </a:r>
            <a:endParaRPr/>
          </a:p>
        </p:txBody>
      </p:sp>
      <p:sp>
        <p:nvSpPr>
          <p:cNvPr id="314" name="Google Shape;314;p48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Configurações do adaptador de Rede &gt; Avançado &gt; DNS</a:t>
            </a:r>
            <a:endParaRPr/>
          </a:p>
        </p:txBody>
      </p:sp>
      <p:pic>
        <p:nvPicPr>
          <p:cNvPr id="315" name="Google Shape;315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8863" y="1600375"/>
            <a:ext cx="7366274" cy="4614241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Tópico da ementa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825062" y="2767280"/>
            <a:ext cx="7493876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Configuração de Rede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825062" y="4937667"/>
            <a:ext cx="74938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Tópico: Configuração de Rede e Cliente DNS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9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Configurando o Sufixo DNS</a:t>
            </a:r>
            <a:br>
              <a:rPr lang="pt-BR" sz="2800"/>
            </a:br>
            <a:r>
              <a:rPr lang="pt-BR" sz="2800"/>
              <a:t>Cliente Linux</a:t>
            </a:r>
            <a:endParaRPr/>
          </a:p>
        </p:txBody>
      </p:sp>
      <p:sp>
        <p:nvSpPr>
          <p:cNvPr id="321" name="Google Shape;321;p49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572821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 dirty="0"/>
              <a:t>Basta adicionar no arquivo </a:t>
            </a:r>
            <a:r>
              <a:rPr lang="pt-BR" sz="2400" b="1" dirty="0">
                <a:solidFill>
                  <a:srgbClr val="0070C0"/>
                </a:solidFill>
              </a:rPr>
              <a:t>/etc/resolv.conf</a:t>
            </a:r>
            <a:r>
              <a:rPr lang="pt-BR" sz="2400" dirty="0"/>
              <a:t> o nome do domínio: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Ex.: </a:t>
            </a:r>
            <a:r>
              <a:rPr lang="pt-BR" sz="2000" b="1" dirty="0">
                <a:solidFill>
                  <a:srgbClr val="0070C0"/>
                </a:solidFill>
              </a:rPr>
              <a:t>search  nome.do.dominio</a:t>
            </a:r>
            <a:endParaRPr sz="2000" b="1" dirty="0">
              <a:solidFill>
                <a:srgbClr val="0070C0"/>
              </a:solidFill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pic>
        <p:nvPicPr>
          <p:cNvPr id="322" name="Google Shape;322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5021" y="2342086"/>
            <a:ext cx="6657852" cy="356993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50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Tópico da ementa</a:t>
            </a:r>
            <a:endParaRPr/>
          </a:p>
        </p:txBody>
      </p:sp>
      <p:sp>
        <p:nvSpPr>
          <p:cNvPr id="328" name="Google Shape;328;p50"/>
          <p:cNvSpPr txBox="1"/>
          <p:nvPr/>
        </p:nvSpPr>
        <p:spPr>
          <a:xfrm>
            <a:off x="825062" y="2767280"/>
            <a:ext cx="7493876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Comandos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 DNS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50"/>
          <p:cNvSpPr txBox="1"/>
          <p:nvPr/>
        </p:nvSpPr>
        <p:spPr>
          <a:xfrm>
            <a:off x="825062" y="4937667"/>
            <a:ext cx="749387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Tópico: Configuração de Rede e Cliente DNS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1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Como fazer uma consulta DNS?</a:t>
            </a:r>
            <a:endParaRPr/>
          </a:p>
        </p:txBody>
      </p:sp>
      <p:sp>
        <p:nvSpPr>
          <p:cNvPr id="335" name="Google Shape;335;p51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400" dirty="0"/>
              <a:t>Através do comando </a:t>
            </a:r>
            <a:r>
              <a:rPr lang="pt-BR" sz="2400" b="1" dirty="0">
                <a:solidFill>
                  <a:srgbClr val="FF0000"/>
                </a:solidFill>
              </a:rPr>
              <a:t>PING</a:t>
            </a:r>
            <a:r>
              <a:rPr lang="pt-BR" sz="2400" dirty="0"/>
              <a:t> (apesar de não ser um cliente DNS):</a:t>
            </a:r>
            <a:endParaRPr sz="2800" dirty="0"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000" dirty="0"/>
              <a:t>Ex.: </a:t>
            </a:r>
            <a:r>
              <a:rPr lang="pt-BR" sz="2000" b="1" dirty="0">
                <a:solidFill>
                  <a:srgbClr val="FF0000"/>
                </a:solidFill>
              </a:rPr>
              <a:t>ping www.google.com</a:t>
            </a:r>
            <a:endParaRPr sz="2000" b="1" dirty="0">
              <a:solidFill>
                <a:srgbClr val="FF0000"/>
              </a:solidFill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000" dirty="0"/>
              <a:t>Observe que antes da resposta do comando “PING”, a resolução de nomes é realizada.</a:t>
            </a:r>
            <a:endParaRPr sz="24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 dirty="0"/>
          </a:p>
        </p:txBody>
      </p:sp>
      <p:pic>
        <p:nvPicPr>
          <p:cNvPr id="336" name="Google Shape;336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9418" y="2793393"/>
            <a:ext cx="6989058" cy="3120751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2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Como fazer uma consulta DNS?</a:t>
            </a:r>
            <a:endParaRPr/>
          </a:p>
        </p:txBody>
      </p:sp>
      <p:sp>
        <p:nvSpPr>
          <p:cNvPr id="342" name="Google Shape;342;p52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Através do comando </a:t>
            </a:r>
            <a:r>
              <a:rPr lang="pt-BR" sz="2800" b="1">
                <a:solidFill>
                  <a:srgbClr val="E36305"/>
                </a:solidFill>
              </a:rPr>
              <a:t>DIG</a:t>
            </a:r>
            <a:r>
              <a:rPr lang="pt-BR" sz="2800"/>
              <a:t>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/>
              <a:t>Ex.: </a:t>
            </a:r>
            <a:r>
              <a:rPr lang="pt-BR" sz="2400" b="1">
                <a:solidFill>
                  <a:srgbClr val="E36305"/>
                </a:solidFill>
                <a:latin typeface="Consolas"/>
                <a:ea typeface="Consolas"/>
                <a:cs typeface="Consolas"/>
                <a:sym typeface="Consolas"/>
              </a:rPr>
              <a:t>dig guitux.com.br</a:t>
            </a:r>
            <a:endParaRPr sz="2800">
              <a:solidFill>
                <a:srgbClr val="E3630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43" name="Google Shape;343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0386" y="2028497"/>
            <a:ext cx="6823228" cy="4238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Como fazer uma consulta DNS?</a:t>
            </a:r>
            <a:endParaRPr/>
          </a:p>
        </p:txBody>
      </p:sp>
      <p:sp>
        <p:nvSpPr>
          <p:cNvPr id="349" name="Google Shape;349;p53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Através do comando </a:t>
            </a:r>
            <a:r>
              <a:rPr lang="pt-BR" sz="2800" b="1">
                <a:solidFill>
                  <a:srgbClr val="E36305"/>
                </a:solidFill>
              </a:rPr>
              <a:t>HOST</a:t>
            </a:r>
            <a:r>
              <a:rPr lang="pt-BR" sz="2800"/>
              <a:t>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/>
              <a:t>Ex.: </a:t>
            </a:r>
            <a:r>
              <a:rPr lang="pt-BR" sz="2400" b="1">
                <a:solidFill>
                  <a:srgbClr val="E36305"/>
                </a:solidFill>
                <a:latin typeface="Consolas"/>
                <a:ea typeface="Consolas"/>
                <a:cs typeface="Consolas"/>
                <a:sym typeface="Consolas"/>
              </a:rPr>
              <a:t>host sleeptux.com</a:t>
            </a:r>
            <a:endParaRPr sz="2800">
              <a:solidFill>
                <a:srgbClr val="E3630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0" name="Google Shape;35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8185" y="2133161"/>
            <a:ext cx="5653387" cy="1019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Como fazer uma consulta DNS?</a:t>
            </a:r>
            <a:endParaRPr/>
          </a:p>
        </p:txBody>
      </p:sp>
      <p:sp>
        <p:nvSpPr>
          <p:cNvPr id="356" name="Google Shape;356;p54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Através do comando </a:t>
            </a:r>
            <a:r>
              <a:rPr lang="pt-BR" sz="2800" b="1">
                <a:solidFill>
                  <a:srgbClr val="0070C0"/>
                </a:solidFill>
              </a:rPr>
              <a:t>NSLOOKUP</a:t>
            </a:r>
            <a:r>
              <a:rPr lang="pt-BR" sz="2800"/>
              <a:t>:</a:t>
            </a:r>
            <a:endParaRPr/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pt-BR" sz="2400"/>
              <a:t>Ex.: </a:t>
            </a:r>
            <a:r>
              <a:rPr lang="pt-BR" sz="2400" b="1">
                <a:solidFill>
                  <a:srgbClr val="0070C0"/>
                </a:solidFill>
              </a:rPr>
              <a:t>nslookup  www.google.com</a:t>
            </a:r>
            <a:endParaRPr sz="2400" b="1">
              <a:solidFill>
                <a:srgbClr val="0070C0"/>
              </a:solidFill>
            </a:endParaRPr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357" name="Google Shape;357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773" y="2113723"/>
            <a:ext cx="5488043" cy="400854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358" name="Google Shape;358;p5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047" y="4921021"/>
            <a:ext cx="8654037" cy="1292178"/>
          </a:xfrm>
          <a:prstGeom prst="rect">
            <a:avLst/>
          </a:prstGeom>
          <a:noFill/>
          <a:ln w="38100" cap="sq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5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Comando </a:t>
            </a:r>
            <a:r>
              <a:rPr lang="pt-BR" sz="2800">
                <a:solidFill>
                  <a:srgbClr val="0070C0"/>
                </a:solidFill>
              </a:rPr>
              <a:t>NSLOOKUP</a:t>
            </a:r>
            <a:br>
              <a:rPr lang="pt-BR" sz="2800">
                <a:solidFill>
                  <a:srgbClr val="0070C0"/>
                </a:solidFill>
              </a:rPr>
            </a:br>
            <a:r>
              <a:rPr lang="pt-BR" sz="2800"/>
              <a:t>Cliente DNS (Windows e Linux)</a:t>
            </a:r>
            <a:endParaRPr/>
          </a:p>
        </p:txBody>
      </p:sp>
      <p:sp>
        <p:nvSpPr>
          <p:cNvPr id="364" name="Google Shape;364;p55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Permite realizar a consulta em qualquer servidor DNS;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Disponível no Windows e na maioria das distribuições GNU/Linux;</a:t>
            </a:r>
            <a:endParaRPr dirty="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 dirty="0"/>
              <a:t>Sintaxe:</a:t>
            </a:r>
            <a:endParaRPr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</a:pPr>
            <a:r>
              <a:rPr lang="pt-BR" sz="1800" b="1" dirty="0">
                <a:solidFill>
                  <a:srgbClr val="0070C0"/>
                </a:solidFill>
              </a:rPr>
              <a:t>nslookup  host_desejado</a:t>
            </a:r>
            <a:r>
              <a:rPr lang="pt-BR" sz="1800" dirty="0"/>
              <a:t> (consulta no Servidor DNS configurado </a:t>
            </a:r>
            <a:r>
              <a:rPr lang="pt-BR" sz="1800" b="1" dirty="0">
                <a:solidFill>
                  <a:srgbClr val="0070C0"/>
                </a:solidFill>
              </a:rPr>
              <a:t>no cliente</a:t>
            </a:r>
            <a:r>
              <a:rPr lang="pt-BR" sz="1800" dirty="0"/>
              <a:t>);</a:t>
            </a:r>
            <a:endParaRPr dirty="0"/>
          </a:p>
          <a:p>
            <a:pPr marL="20574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</a:pPr>
            <a:r>
              <a:rPr lang="pt-BR" sz="1400" dirty="0"/>
              <a:t>Ex.: </a:t>
            </a:r>
            <a:r>
              <a:rPr lang="pt-BR" sz="1400" b="1" dirty="0">
                <a:solidFill>
                  <a:srgbClr val="0070C0"/>
                </a:solidFill>
              </a:rPr>
              <a:t>nslookup  www.google.com</a:t>
            </a:r>
            <a:endParaRPr sz="1400" b="1" dirty="0">
              <a:solidFill>
                <a:srgbClr val="0070C0"/>
              </a:solidFill>
            </a:endParaRPr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742950" lvl="1" indent="-18415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Char char="–"/>
            </a:pPr>
            <a:r>
              <a:rPr lang="pt-BR" sz="1800" b="1" dirty="0">
                <a:solidFill>
                  <a:srgbClr val="0070C0"/>
                </a:solidFill>
              </a:rPr>
              <a:t>nslookup  host_desejado  </a:t>
            </a:r>
            <a:r>
              <a:rPr lang="pt-BR" sz="1800" b="1" dirty="0">
                <a:solidFill>
                  <a:srgbClr val="FF0000"/>
                </a:solidFill>
              </a:rPr>
              <a:t>servidor_dns</a:t>
            </a:r>
            <a:r>
              <a:rPr lang="pt-BR" sz="1800" dirty="0"/>
              <a:t> (consulta no servidor DNS </a:t>
            </a:r>
            <a:r>
              <a:rPr lang="pt-BR" sz="1800" b="1" dirty="0">
                <a:solidFill>
                  <a:srgbClr val="FF0000"/>
                </a:solidFill>
              </a:rPr>
              <a:t>especificado</a:t>
            </a:r>
            <a:r>
              <a:rPr lang="pt-BR" sz="1800" dirty="0"/>
              <a:t>);</a:t>
            </a:r>
            <a:endParaRPr dirty="0"/>
          </a:p>
          <a:p>
            <a:pPr marL="205740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</a:pPr>
            <a:r>
              <a:rPr lang="pt-BR" sz="1400" dirty="0"/>
              <a:t>Ex.: </a:t>
            </a:r>
            <a:r>
              <a:rPr lang="pt-BR" sz="1400" b="1" dirty="0">
                <a:solidFill>
                  <a:srgbClr val="0070C0"/>
                </a:solidFill>
              </a:rPr>
              <a:t>nslookup  www.google.com  </a:t>
            </a:r>
            <a:r>
              <a:rPr lang="pt-BR" sz="1400" b="1" dirty="0">
                <a:solidFill>
                  <a:srgbClr val="FF0000"/>
                </a:solidFill>
              </a:rPr>
              <a:t>8.8.8.8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  <p:pic>
        <p:nvPicPr>
          <p:cNvPr id="365" name="Google Shape;365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1524" y="2796408"/>
            <a:ext cx="6544845" cy="128620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366" name="Google Shape;366;p5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91524" y="5003727"/>
            <a:ext cx="6476548" cy="1263439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6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Comando NSLOOKUP – Opções específicas</a:t>
            </a:r>
            <a:endParaRPr/>
          </a:p>
        </p:txBody>
      </p:sp>
      <p:sp>
        <p:nvSpPr>
          <p:cNvPr id="372" name="Google Shape;372;p56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/>
              <a:t>Através do cliente DNS, pode-se realizar consultas para diversos tipos de registro:</a:t>
            </a:r>
            <a:endParaRPr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000"/>
              <a:t>Consulta direta (para identificar o IP de determinado Hostname):</a:t>
            </a:r>
            <a:endParaRPr/>
          </a:p>
          <a:p>
            <a:pPr marL="1143000" lvl="2" indent="-228600" algn="l" rtl="0">
              <a:spcBef>
                <a:spcPts val="333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pt-BR" sz="1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nslookup www.domain.com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2057400" lvl="4" indent="-146367" algn="l" rtl="0"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000"/>
              <a:t>Consulta reversa (para identificar o Hostname de determinado IP):</a:t>
            </a:r>
            <a:endParaRPr/>
          </a:p>
          <a:p>
            <a:pPr marL="1143000" lvl="2" indent="-228600" algn="l" rtl="0">
              <a:spcBef>
                <a:spcPts val="333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pt-BR" sz="1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nslookup x.x.x.x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2057400" lvl="4" indent="-146367" algn="l" rtl="0"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000"/>
              <a:t>Identificar os servidores DNS (NS = Name Server) de um domínio (que publicam o “zone file”):</a:t>
            </a:r>
            <a:endParaRPr/>
          </a:p>
          <a:p>
            <a:pPr marL="1143000" lvl="2" indent="-228600" algn="l" rtl="0">
              <a:spcBef>
                <a:spcPts val="333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pt-BR" sz="1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nslookup –type=ns dominio.desejado</a:t>
            </a:r>
            <a:endParaRPr sz="1800" b="1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057400" lvl="4" indent="-146367" algn="l" rtl="0"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000"/>
              <a:t>Identificar os servidores de E-mail de um domínio (MX = Mail eXchange):</a:t>
            </a:r>
            <a:endParaRPr/>
          </a:p>
          <a:p>
            <a:pPr marL="1143000" lvl="2" indent="-228600" algn="l" rtl="0">
              <a:spcBef>
                <a:spcPts val="333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pt-BR" sz="1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nslookup –type=mx dominio.desejado</a:t>
            </a:r>
            <a:endParaRPr sz="1800" b="1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2057400" lvl="4" indent="-146367" algn="l" rtl="0">
              <a:spcBef>
                <a:spcPts val="259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40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000"/>
              <a:t>Consultar as configurações do registro SOA (</a:t>
            </a:r>
            <a:r>
              <a:rPr lang="pt-BR" sz="2000" i="1"/>
              <a:t>Start of Authority</a:t>
            </a:r>
            <a:r>
              <a:rPr lang="pt-BR" sz="2000"/>
              <a:t>) de um domínio:</a:t>
            </a:r>
            <a:endParaRPr/>
          </a:p>
          <a:p>
            <a:pPr marL="1143000" lvl="2" indent="-228600" algn="l" rtl="0">
              <a:spcBef>
                <a:spcPts val="333"/>
              </a:spcBef>
              <a:spcAft>
                <a:spcPts val="0"/>
              </a:spcAft>
              <a:buClr>
                <a:srgbClr val="0070C0"/>
              </a:buClr>
              <a:buSzPct val="100000"/>
              <a:buChar char="•"/>
            </a:pPr>
            <a:r>
              <a:rPr lang="pt-BR" sz="1800" b="1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nslookup –type=soa domínio.desejado</a:t>
            </a:r>
            <a:endParaRPr sz="1800" b="1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34290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  <a:p>
            <a:pPr marL="34290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7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Comando NSLOOKUP</a:t>
            </a:r>
            <a:endParaRPr/>
          </a:p>
        </p:txBody>
      </p:sp>
      <p:sp>
        <p:nvSpPr>
          <p:cNvPr id="378" name="Google Shape;378;p57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Analisando uma consulta do tipo </a:t>
            </a:r>
            <a:r>
              <a:rPr lang="pt-BR" sz="2400" b="1">
                <a:solidFill>
                  <a:srgbClr val="FF0000"/>
                </a:solidFill>
              </a:rPr>
              <a:t>SOA (Start of Authority)</a:t>
            </a:r>
            <a:r>
              <a:rPr lang="pt-BR" sz="2400"/>
              <a:t>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/>
              <a:t>Cliente Micro$oft: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379" name="Google Shape;379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3169" y="2023885"/>
            <a:ext cx="5759724" cy="337220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380" name="Google Shape;380;p57"/>
          <p:cNvSpPr txBox="1"/>
          <p:nvPr/>
        </p:nvSpPr>
        <p:spPr>
          <a:xfrm>
            <a:off x="4754743" y="5426564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8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Comando NSLOOKUP</a:t>
            </a:r>
            <a:endParaRPr/>
          </a:p>
        </p:txBody>
      </p:sp>
      <p:sp>
        <p:nvSpPr>
          <p:cNvPr id="386" name="Google Shape;386;p58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Analisando uma consulta do tipo </a:t>
            </a:r>
            <a:r>
              <a:rPr lang="pt-BR" sz="2400" b="1">
                <a:solidFill>
                  <a:srgbClr val="FF0000"/>
                </a:solidFill>
              </a:rPr>
              <a:t>SOA (Start of Authority)</a:t>
            </a:r>
            <a:r>
              <a:rPr lang="pt-BR" sz="2400"/>
              <a:t>:</a:t>
            </a:r>
            <a:endParaRPr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/>
              <a:t>Cliente Linux:</a:t>
            </a:r>
            <a:endParaRPr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</p:txBody>
      </p:sp>
      <p:pic>
        <p:nvPicPr>
          <p:cNvPr id="387" name="Google Shape;387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3981" y="1862646"/>
            <a:ext cx="5680780" cy="4320440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388" name="Google Shape;388;p58"/>
          <p:cNvSpPr txBox="1"/>
          <p:nvPr/>
        </p:nvSpPr>
        <p:spPr>
          <a:xfrm>
            <a:off x="6544954" y="5920426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sz="3600"/>
              <a:t>Configurações de rede - Conceitos</a:t>
            </a:r>
            <a:endParaRPr sz="3600"/>
          </a:p>
        </p:txBody>
      </p:sp>
      <p:sp>
        <p:nvSpPr>
          <p:cNvPr id="142" name="Google Shape;142;p23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No GNU/Linux, as configurações de rede podem ser realizadas de 3 formas: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Configurar IP estático/fixo, nos arquivos de configurações de rede.</a:t>
            </a:r>
            <a:endParaRPr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Esta opção é mais comum em Servidores, em que o IP fixo é fundamental para o pleno funcionamento.</a:t>
            </a:r>
            <a:endParaRPr/>
          </a:p>
          <a:p>
            <a:pPr marL="160020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Definir um IP manualmente, que permanecerá até o próximo reboot.</a:t>
            </a:r>
            <a:endParaRPr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Esta opção é muito usada para realizar testes e/ou manutenções no ambiente (por ser temporário).</a:t>
            </a:r>
            <a:endParaRPr/>
          </a:p>
          <a:p>
            <a:pPr marL="160020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Solicitar um IP através do cliente DHCP (caso tenha um servidor DHCP na rede).</a:t>
            </a:r>
            <a:endParaRPr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Geralmente a mais utilizada em Desktops (assim como em sistemas Windows), devido a flexibilidade e mobilidade.</a:t>
            </a:r>
            <a:endParaRPr/>
          </a:p>
          <a:p>
            <a:pPr marL="1600200" lvl="3" indent="-1397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Para solicitar um IP via DHCP, temos os comandos “</a:t>
            </a:r>
            <a:r>
              <a:rPr lang="pt-BR" sz="2000">
                <a:solidFill>
                  <a:srgbClr val="0070C0"/>
                </a:solidFill>
              </a:rPr>
              <a:t>ifdown</a:t>
            </a:r>
            <a:r>
              <a:rPr lang="pt-BR" sz="2000"/>
              <a:t>” + ”</a:t>
            </a:r>
            <a:r>
              <a:rPr lang="pt-BR" sz="2000">
                <a:solidFill>
                  <a:srgbClr val="0070C0"/>
                </a:solidFill>
              </a:rPr>
              <a:t>ifup</a:t>
            </a:r>
            <a:r>
              <a:rPr lang="pt-BR" sz="2000"/>
              <a:t>” ou o “</a:t>
            </a:r>
            <a:r>
              <a:rPr lang="pt-BR" sz="2000">
                <a:solidFill>
                  <a:srgbClr val="0070C0"/>
                </a:solidFill>
              </a:rPr>
              <a:t>dhclient</a:t>
            </a:r>
            <a:r>
              <a:rPr lang="pt-BR" sz="2000"/>
              <a:t>”: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Ex.: </a:t>
            </a:r>
            <a:r>
              <a:rPr lang="pt-BR" sz="1800">
                <a:solidFill>
                  <a:srgbClr val="0070C0"/>
                </a:solidFill>
              </a:rPr>
              <a:t>ifdown  &lt;interface&gt;</a:t>
            </a:r>
            <a:r>
              <a:rPr lang="pt-BR" sz="1800"/>
              <a:t>  (para </a:t>
            </a:r>
            <a:r>
              <a:rPr lang="pt-BR" sz="1800">
                <a:solidFill>
                  <a:srgbClr val="FF0000"/>
                </a:solidFill>
              </a:rPr>
              <a:t>desabilitar</a:t>
            </a:r>
            <a:r>
              <a:rPr lang="pt-BR" sz="1800"/>
              <a:t>)  +  </a:t>
            </a:r>
            <a:r>
              <a:rPr lang="pt-BR" sz="1800">
                <a:solidFill>
                  <a:srgbClr val="0070C0"/>
                </a:solidFill>
              </a:rPr>
              <a:t>ifup  &lt;interface&gt;</a:t>
            </a:r>
            <a:r>
              <a:rPr lang="pt-BR" sz="1800"/>
              <a:t>  (para </a:t>
            </a:r>
            <a:r>
              <a:rPr lang="pt-BR" sz="1800">
                <a:solidFill>
                  <a:srgbClr val="00B050"/>
                </a:solidFill>
              </a:rPr>
              <a:t>habilitar</a:t>
            </a:r>
            <a:r>
              <a:rPr lang="pt-BR" sz="1800"/>
              <a:t>). </a:t>
            </a:r>
            <a:endParaRPr/>
          </a:p>
          <a:p>
            <a:pPr marL="742950" lvl="1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</a:pPr>
            <a:r>
              <a:rPr lang="pt-BR" sz="1800"/>
              <a:t>Ex.: </a:t>
            </a:r>
            <a:r>
              <a:rPr lang="pt-BR" sz="1800">
                <a:solidFill>
                  <a:srgbClr val="0070C0"/>
                </a:solidFill>
              </a:rPr>
              <a:t>dhclient</a:t>
            </a:r>
            <a:r>
              <a:rPr lang="pt-BR" sz="1800"/>
              <a:t>  ou  </a:t>
            </a:r>
            <a:r>
              <a:rPr lang="pt-BR" sz="1800">
                <a:solidFill>
                  <a:srgbClr val="0070C0"/>
                </a:solidFill>
              </a:rPr>
              <a:t>dhclient  &lt;interface&gt;</a:t>
            </a:r>
            <a:endParaRPr/>
          </a:p>
          <a:p>
            <a:pPr marL="1143000" lvl="2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Para identificar as suas interfaces de rede, execute “</a:t>
            </a:r>
            <a:r>
              <a:rPr lang="pt-BR" sz="1600">
                <a:solidFill>
                  <a:srgbClr val="0070C0"/>
                </a:solidFill>
              </a:rPr>
              <a:t>ifconfig</a:t>
            </a:r>
            <a:r>
              <a:rPr lang="pt-BR" sz="1600"/>
              <a:t>” ou “</a:t>
            </a:r>
            <a:r>
              <a:rPr lang="pt-BR" sz="1600">
                <a:solidFill>
                  <a:srgbClr val="0070C0"/>
                </a:solidFill>
              </a:rPr>
              <a:t>ip addr</a:t>
            </a:r>
            <a:r>
              <a:rPr lang="pt-BR" sz="1600"/>
              <a:t>” conforme slides a seguir.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9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Comando NSLOOKUP</a:t>
            </a:r>
            <a:endParaRPr/>
          </a:p>
        </p:txBody>
      </p:sp>
      <p:sp>
        <p:nvSpPr>
          <p:cNvPr id="394" name="Google Shape;394;p59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Analisando uma consulta do tipo </a:t>
            </a:r>
            <a:r>
              <a:rPr lang="pt-BR" sz="2800" b="1">
                <a:solidFill>
                  <a:srgbClr val="0070C0"/>
                </a:solidFill>
              </a:rPr>
              <a:t>NS (Name Servers)</a:t>
            </a:r>
            <a:r>
              <a:rPr lang="pt-BR" sz="2800"/>
              <a:t>: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395" name="Google Shape;395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998" y="1737790"/>
            <a:ext cx="7041274" cy="3998912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396" name="Google Shape;396;p59"/>
          <p:cNvSpPr txBox="1"/>
          <p:nvPr/>
        </p:nvSpPr>
        <p:spPr>
          <a:xfrm>
            <a:off x="6027280" y="5739208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0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Comando NSLOOKUP</a:t>
            </a:r>
            <a:endParaRPr/>
          </a:p>
        </p:txBody>
      </p:sp>
      <p:sp>
        <p:nvSpPr>
          <p:cNvPr id="402" name="Google Shape;402;p60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 sz="2800"/>
              <a:t>Analisando uma consulta do tipo </a:t>
            </a:r>
            <a:r>
              <a:rPr lang="pt-BR" sz="2800" b="1">
                <a:solidFill>
                  <a:srgbClr val="00B050"/>
                </a:solidFill>
              </a:rPr>
              <a:t>MX (Mail eXchange)</a:t>
            </a:r>
            <a:r>
              <a:rPr lang="pt-BR" sz="2800"/>
              <a:t>:</a:t>
            </a:r>
            <a:endParaRPr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pic>
        <p:nvPicPr>
          <p:cNvPr id="403" name="Google Shape;403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333" y="1691445"/>
            <a:ext cx="7668403" cy="3883201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sp>
        <p:nvSpPr>
          <p:cNvPr id="404" name="Google Shape;404;p60"/>
          <p:cNvSpPr txBox="1"/>
          <p:nvPr/>
        </p:nvSpPr>
        <p:spPr>
          <a:xfrm>
            <a:off x="6661351" y="5601585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1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Comando NSLOOKUP</a:t>
            </a:r>
            <a:endParaRPr/>
          </a:p>
        </p:txBody>
      </p:sp>
      <p:sp>
        <p:nvSpPr>
          <p:cNvPr id="410" name="Google Shape;410;p61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 dirty="0"/>
              <a:t>Teste de resolução de nomes com o “</a:t>
            </a:r>
            <a:r>
              <a:rPr lang="pt-BR" sz="2400" b="1" dirty="0">
                <a:solidFill>
                  <a:srgbClr val="0070C0"/>
                </a:solidFill>
              </a:rPr>
              <a:t>NSLOOKUP</a:t>
            </a:r>
            <a:r>
              <a:rPr lang="pt-BR" sz="2400" dirty="0"/>
              <a:t>”: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Observe que a zona reversa não está configurada no servidor DNS (192.168.1.52):</a:t>
            </a:r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endParaRPr lang="pt-BR" sz="20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endParaRPr lang="pt-BR" sz="20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endParaRPr lang="pt-BR" sz="20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endParaRPr lang="pt-BR" sz="2000"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endParaRPr lang="pt-BR" sz="1600" dirty="0"/>
          </a:p>
          <a:p>
            <a:pPr marL="1200150" lvl="2" indent="-285750">
              <a:spcBef>
                <a:spcPts val="400"/>
              </a:spcBef>
              <a:buSzPts val="2000"/>
              <a:buChar char="–"/>
            </a:pPr>
            <a:endParaRPr sz="16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 dirty="0"/>
              <a:t>Tráfego capturado pelo WireShark: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pic>
        <p:nvPicPr>
          <p:cNvPr id="411" name="Google Shape;411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2492" y="2174933"/>
            <a:ext cx="7648815" cy="178432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000000">
                <a:alpha val="69803"/>
              </a:srgbClr>
            </a:outerShdw>
          </a:effectLst>
        </p:spPr>
      </p:pic>
      <p:pic>
        <p:nvPicPr>
          <p:cNvPr id="412" name="Google Shape;412;p61"/>
          <p:cNvPicPr preferRelativeResize="0"/>
          <p:nvPr/>
        </p:nvPicPr>
        <p:blipFill rotWithShape="1">
          <a:blip r:embed="rId4">
            <a:alphaModFix/>
          </a:blip>
          <a:srcRect r="1790"/>
          <a:stretch/>
        </p:blipFill>
        <p:spPr>
          <a:xfrm>
            <a:off x="0" y="4606187"/>
            <a:ext cx="9144000" cy="174049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61"/>
          <p:cNvSpPr txBox="1"/>
          <p:nvPr/>
        </p:nvSpPr>
        <p:spPr>
          <a:xfrm>
            <a:off x="6759409" y="4020737"/>
            <a:ext cx="167385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 Elaborado pelo autor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2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Calibri"/>
              <a:buNone/>
            </a:pPr>
            <a:r>
              <a:rPr lang="pt-BR">
                <a:solidFill>
                  <a:srgbClr val="00B050"/>
                </a:solidFill>
              </a:rPr>
              <a:t>Autoritativa</a:t>
            </a:r>
            <a:r>
              <a:rPr lang="pt-BR"/>
              <a:t> ou </a:t>
            </a:r>
            <a:r>
              <a:rPr lang="pt-BR">
                <a:solidFill>
                  <a:srgbClr val="FF0000"/>
                </a:solidFill>
              </a:rPr>
              <a:t>Não Autoritativa</a:t>
            </a:r>
            <a:endParaRPr/>
          </a:p>
        </p:txBody>
      </p:sp>
      <p:sp>
        <p:nvSpPr>
          <p:cNvPr id="419" name="Google Shape;419;p62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dirty="0"/>
              <a:t>A resposta pode ser “</a:t>
            </a:r>
            <a:r>
              <a:rPr lang="pt-BR" sz="2200" b="1" dirty="0">
                <a:solidFill>
                  <a:srgbClr val="00B050"/>
                </a:solidFill>
              </a:rPr>
              <a:t>AUTHORITATIVE</a:t>
            </a:r>
            <a:r>
              <a:rPr lang="pt-BR" sz="2200" dirty="0"/>
              <a:t>” ou “</a:t>
            </a:r>
            <a:r>
              <a:rPr lang="pt-BR" sz="2200" b="1" dirty="0">
                <a:solidFill>
                  <a:srgbClr val="FF0000"/>
                </a:solidFill>
              </a:rPr>
              <a:t>NON-AUTHORITATIVE</a:t>
            </a:r>
            <a:r>
              <a:rPr lang="pt-BR" sz="2200" dirty="0"/>
              <a:t>”, ou seja, o servidor que respondeu a consulta DNS possui autoridade para responder por aquele domínio, ou não.</a:t>
            </a:r>
            <a:endParaRPr dirty="0"/>
          </a:p>
          <a:p>
            <a:pPr marL="342900" lvl="0" indent="-2032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 dirty="0"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dirty="0"/>
              <a:t>Como assim?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O conceito é simples: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Se a resposta for “</a:t>
            </a:r>
            <a:r>
              <a:rPr lang="pt-BR" sz="2000" b="1" dirty="0">
                <a:solidFill>
                  <a:srgbClr val="00B050"/>
                </a:solidFill>
              </a:rPr>
              <a:t>AUTHORITATIVE</a:t>
            </a:r>
            <a:r>
              <a:rPr lang="pt-BR" sz="2000" dirty="0"/>
              <a:t>” o servidor que respondeu é o responsável por aquele domínio (responsável por publicar o arquivo de zona);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Se a resposta for “</a:t>
            </a:r>
            <a:r>
              <a:rPr lang="pt-BR" sz="2000" b="1" dirty="0">
                <a:solidFill>
                  <a:srgbClr val="FF0000"/>
                </a:solidFill>
              </a:rPr>
              <a:t>NON-AUTHORITATIVE</a:t>
            </a:r>
            <a:r>
              <a:rPr lang="pt-BR" sz="2000" dirty="0"/>
              <a:t>” o servidor que respondeu teve que recorrer a outros servidores DNS para obter a resposta (ou seja, não publica o arquivo de zona do domínio solicitado pelo cliente DNS).</a:t>
            </a:r>
            <a:endParaRPr dirty="0"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425" name="Google Shape;425;p63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000" dirty="0"/>
              <a:t>No próprio Host Windows (sem utilizar VM), abra o Prompt de Comandos e execute o “</a:t>
            </a:r>
            <a:r>
              <a:rPr lang="pt-BR" sz="2000" dirty="0">
                <a:solidFill>
                  <a:srgbClr val="0070C0"/>
                </a:solidFill>
              </a:rPr>
              <a:t>nslookup</a:t>
            </a:r>
            <a:r>
              <a:rPr lang="pt-BR" sz="2000" dirty="0"/>
              <a:t>” para identificar o IP do Website de uma empresa (que você atua, já atuou, ou qualquer uma que tenha curiosidade sobre).</a:t>
            </a:r>
            <a:endParaRPr sz="3600" dirty="0"/>
          </a:p>
          <a:p>
            <a:pPr marL="800100" lvl="1" indent="-342900">
              <a:spcBef>
                <a:spcPts val="700"/>
              </a:spcBef>
              <a:buSzPts val="1800"/>
              <a:buChar char="•"/>
            </a:pPr>
            <a:endParaRPr lang="pt-BR" sz="1600"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000" dirty="0"/>
              <a:t>Faça uma consulta para identificar os Name Servers que publicam os registros deste domínio. Trata-se de um provedor de maior porte ou parece ser da própria empresa?</a:t>
            </a:r>
            <a:endParaRPr sz="3600" dirty="0"/>
          </a:p>
          <a:p>
            <a:pPr marL="800100" lvl="1" indent="-342900">
              <a:spcBef>
                <a:spcPts val="700"/>
              </a:spcBef>
              <a:buSzPts val="1800"/>
              <a:buChar char="•"/>
            </a:pPr>
            <a:endParaRPr lang="pt-BR" sz="1600"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000" dirty="0"/>
              <a:t>Faça uma consulta do Registro SOA deste domínio. Os valores configurados estão seguindo as práticas recomendadas? Há e-mail de contato?</a:t>
            </a:r>
          </a:p>
          <a:p>
            <a:pPr marL="800100" lvl="1" indent="-342900">
              <a:spcBef>
                <a:spcPts val="700"/>
              </a:spcBef>
              <a:buSzPts val="1800"/>
              <a:buChar char="•"/>
            </a:pPr>
            <a:r>
              <a:rPr lang="en-US" sz="2000" dirty="0"/>
              <a:t>Use a ferramenta “DNS Check” do site MX Toolbox.</a:t>
            </a:r>
            <a:endParaRPr sz="2000" dirty="0"/>
          </a:p>
          <a:p>
            <a:pPr marL="800100" lvl="1" indent="-342900">
              <a:spcBef>
                <a:spcPts val="700"/>
              </a:spcBef>
              <a:buSzPts val="1800"/>
              <a:buChar char="•"/>
            </a:pPr>
            <a:endParaRPr lang="pt-BR" sz="1600"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000" dirty="0"/>
              <a:t>Faça uma consulta para identificar o(s) servidor(es) de e-mail deste domínio. A empresa utiliza um grande provedor para este serviço? (Google Workspace ou Microsoft 365).</a:t>
            </a:r>
            <a:endParaRPr sz="3600" dirty="0"/>
          </a:p>
          <a:p>
            <a:pPr marL="800100" lvl="1" indent="-342900">
              <a:spcBef>
                <a:spcPts val="700"/>
              </a:spcBef>
              <a:buSzPts val="1800"/>
              <a:buChar char="•"/>
            </a:pPr>
            <a:endParaRPr lang="pt-BR" sz="1600"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2000" dirty="0"/>
              <a:t>Consulte o(s) registro(s) TXT deste domínio. Há uma política SPF publicada?</a:t>
            </a:r>
            <a:endParaRPr sz="36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3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425" name="Google Shape;425;p63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No próprio Host Windows (sem utilizar VM), abra o Prompt de Comandos e execute o “</a:t>
            </a:r>
            <a:r>
              <a:rPr lang="pt-BR" sz="1800" dirty="0">
                <a:solidFill>
                  <a:srgbClr val="0070C0"/>
                </a:solidFill>
              </a:rPr>
              <a:t>nslookup</a:t>
            </a:r>
            <a:r>
              <a:rPr lang="pt-BR" sz="1800" dirty="0"/>
              <a:t>” para identificar o IP do Website de uma empresa (que você atua, já atuou, ou qualquer uma que tenha curiosidade sobre).</a:t>
            </a:r>
            <a:endParaRPr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Faça uma consulta para identificar os Name Servers que publicam os registros deste domínio. Trata-se de um provedor de maior porte ou parece ser da própria empresa?</a:t>
            </a:r>
            <a:endParaRPr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Faça uma consulta do Registro SOA deste domínio. Os valores configurados estão seguindo as práticas recomendadas? Há e-mail de contato?</a:t>
            </a:r>
          </a:p>
          <a:p>
            <a:pPr marL="800100" lvl="1" indent="-342900">
              <a:spcBef>
                <a:spcPts val="700"/>
              </a:spcBef>
              <a:buSzPts val="1800"/>
              <a:buChar char="•"/>
            </a:pPr>
            <a:r>
              <a:rPr lang="en-US" sz="1800" dirty="0"/>
              <a:t>Use a ferramenta “DNS Check” do site MX Toolbox.</a:t>
            </a:r>
            <a:endParaRPr sz="1800"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Faça uma consulta para identificar o(s) Servidor(es) de e-mail deste domínio. Ele utiliza um grande provedor para este serviço? (Google Workspace ou Microsoft 365).</a:t>
            </a:r>
            <a:endParaRPr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Consulte o(s) registro(s) TXT deste domínio. Há uma política SPF publicada?</a:t>
            </a:r>
            <a:endParaRPr dirty="0"/>
          </a:p>
          <a:p>
            <a:pPr marL="342900" lvl="0" indent="-2286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  <a:p>
            <a:pPr marL="342900" lvl="0" indent="-34290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Se ainda houver tempo, inicie a preparação do laboratório para a próxima aula, contendo:</a:t>
            </a:r>
            <a:endParaRPr dirty="0"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 dirty="0"/>
              <a:t>Uma VM GNU/Linux com 1 GB de RAM e duas interfaces de rede, sendo, a primeira no modo “Host-Only” e a segunda no modo NAT.</a:t>
            </a:r>
            <a:endParaRPr dirty="0"/>
          </a:p>
          <a:p>
            <a:pPr marL="742950" lvl="1" indent="-285750" algn="l" rtl="0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</a:pPr>
            <a:r>
              <a:rPr lang="pt-BR" sz="1600" dirty="0"/>
              <a:t>Uma VM Windows (client), com 2 GB de RAM e apenas uma interface de rede (Host-Only).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77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4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431" name="Google Shape;431;p64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 dirty="0"/>
              <a:t>PEREIRA, Guilherme. Slides para aula expositiva. Udemy.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u="sng" dirty="0">
                <a:solidFill>
                  <a:schemeClr val="hlink"/>
                </a:solidFill>
                <a:hlinkClick r:id="rId3"/>
              </a:rPr>
              <a:t>https://www.udemy.com/course/adm-srv-redes/?referralCode=F8A04CDA5E954DCD518B</a:t>
            </a:r>
            <a:r>
              <a:rPr lang="pt-BR" sz="2000" dirty="0"/>
              <a:t> 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 dirty="0"/>
              <a:t>Brief History of the Internet: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u="sng" dirty="0">
                <a:solidFill>
                  <a:schemeClr val="hlink"/>
                </a:solidFill>
                <a:hlinkClick r:id="rId4"/>
              </a:rPr>
              <a:t>https://www.internetsociety.org/internet/history-internet/brief-history-internet/</a:t>
            </a:r>
            <a:r>
              <a:rPr lang="pt-BR" sz="2000" dirty="0"/>
              <a:t> </a:t>
            </a:r>
            <a:endParaRPr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5"/>
          <p:cNvSpPr txBox="1"/>
          <p:nvPr/>
        </p:nvSpPr>
        <p:spPr>
          <a:xfrm>
            <a:off x="1358483" y="5697238"/>
            <a:ext cx="642703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Obrigado e não se esqueça: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pt-BR" sz="2400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Apenas a prática consolida o conhecimento</a:t>
            </a: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4EF5-E4EF-6019-A1BB-C1C23B61A3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Definindo IP fixo - </a:t>
            </a:r>
            <a:r>
              <a:rPr lang="pt-BR" dirty="0">
                <a:solidFill>
                  <a:srgbClr val="0070C0"/>
                </a:solidFill>
              </a:rPr>
              <a:t>Debian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93FF63-6BA5-E81A-D0B8-B576B720F5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</p:spPr>
        <p:txBody>
          <a:bodyPr>
            <a:normAutofit/>
          </a:bodyPr>
          <a:lstStyle/>
          <a:p>
            <a:r>
              <a:rPr lang="pt-BR" sz="2400" dirty="0"/>
              <a:t>As configurações (inet static, address, netmask, gateway, etc) são definidas no arquivo “</a:t>
            </a:r>
            <a:r>
              <a:rPr lang="pt-BR" sz="2400" dirty="0">
                <a:solidFill>
                  <a:srgbClr val="0070C0"/>
                </a:solidFill>
              </a:rPr>
              <a:t>/etc/network/interfaces</a:t>
            </a:r>
            <a:r>
              <a:rPr lang="pt-BR" sz="2400" dirty="0"/>
              <a:t>”: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lvl="1"/>
            <a:r>
              <a:rPr lang="pt-BR" sz="2000" dirty="0"/>
              <a:t>Para aplicar, execute “</a:t>
            </a:r>
            <a:r>
              <a:rPr lang="pt-BR" sz="2000" dirty="0">
                <a:solidFill>
                  <a:srgbClr val="0070C0"/>
                </a:solidFill>
              </a:rPr>
              <a:t>ifdown  &lt;interface&gt;</a:t>
            </a:r>
            <a:r>
              <a:rPr lang="pt-BR" sz="2000" dirty="0"/>
              <a:t>” e “</a:t>
            </a:r>
            <a:r>
              <a:rPr lang="pt-BR" sz="2000" dirty="0">
                <a:solidFill>
                  <a:srgbClr val="0070C0"/>
                </a:solidFill>
              </a:rPr>
              <a:t>ifup  &lt;interface&gt;</a:t>
            </a:r>
            <a:r>
              <a:rPr lang="pt-BR" sz="2000" dirty="0"/>
              <a:t>”.</a:t>
            </a:r>
          </a:p>
          <a:p>
            <a:pPr lvl="1"/>
            <a:r>
              <a:rPr lang="pt-BR" sz="2000" dirty="0"/>
              <a:t>Caso necessário, o hostname é configurado no “</a:t>
            </a:r>
            <a:r>
              <a:rPr lang="pt-BR" sz="2000" dirty="0">
                <a:solidFill>
                  <a:srgbClr val="0070C0"/>
                </a:solidFill>
              </a:rPr>
              <a:t>/etc/hostname</a:t>
            </a:r>
            <a:r>
              <a:rPr lang="pt-BR" sz="2000" dirty="0"/>
              <a:t>”.</a:t>
            </a:r>
          </a:p>
          <a:p>
            <a:pPr lvl="1"/>
            <a:r>
              <a:rPr lang="pt-BR" sz="2000" dirty="0"/>
              <a:t>Mais informações em: </a:t>
            </a:r>
            <a:r>
              <a:rPr lang="pt-BR" sz="2000" dirty="0">
                <a:hlinkClick r:id="rId2"/>
              </a:rPr>
              <a:t>https://wiki.debian.org/NetworkConfiguration</a:t>
            </a:r>
            <a:r>
              <a:rPr lang="pt-BR" sz="2000" dirty="0"/>
              <a:t> </a:t>
            </a:r>
            <a:endParaRPr lang="pt-BR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AAC5A-9CEB-19E1-50F7-98527182F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81" y="1965876"/>
            <a:ext cx="6390837" cy="27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34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FB1B-145B-3F0A-E1E4-B865489C2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Definindo IP fixo – </a:t>
            </a:r>
            <a:r>
              <a:rPr lang="pt-BR" dirty="0">
                <a:solidFill>
                  <a:srgbClr val="FF0000"/>
                </a:solidFill>
              </a:rPr>
              <a:t>Red Hat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ADEF-7D41-725C-3C69-9B14CF79A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400" dirty="0"/>
              <a:t>As configurações de rede são gerenciadas pelo NetworkManager.</a:t>
            </a:r>
          </a:p>
          <a:p>
            <a:r>
              <a:rPr lang="pt-BR" sz="2400" dirty="0"/>
              <a:t>Utilize os comandos “nmtui” (mais amigável) ou “nmcli” para definir as configurações de rede.</a:t>
            </a:r>
          </a:p>
          <a:p>
            <a:pPr lvl="1"/>
            <a:r>
              <a:rPr lang="pt-BR" sz="2000" dirty="0"/>
              <a:t>Caso o comando “nmtui” não esteja disponível, instale com o comando:</a:t>
            </a:r>
          </a:p>
          <a:p>
            <a:pPr lvl="2"/>
            <a:r>
              <a:rPr lang="pt-BR" sz="1600" dirty="0"/>
              <a:t>“yum install NetworkManager-tui”.</a:t>
            </a:r>
          </a:p>
          <a:p>
            <a:endParaRPr lang="pt-BR" sz="2400" dirty="0"/>
          </a:p>
          <a:p>
            <a:endParaRPr lang="pt-BR" sz="2400" dirty="0"/>
          </a:p>
          <a:p>
            <a:pPr lvl="1"/>
            <a:endParaRPr lang="pt-BR" sz="20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lvl="1"/>
            <a:r>
              <a:rPr lang="pt-BR" sz="2000" dirty="0"/>
              <a:t>Para aplicar, ainda dentro do utilitário “nmtui”, retorne ao menu principal, selecione “Activate Connection”, desative e ative a interface (para reiniciar a interface) e saia do utilitário.</a:t>
            </a:r>
          </a:p>
          <a:p>
            <a:pPr lvl="1"/>
            <a:r>
              <a:rPr lang="pt-BR" sz="2000" dirty="0"/>
              <a:t>O antigo modo com os arquivos “ifcfg-interface” foi descontinuado.</a:t>
            </a:r>
          </a:p>
          <a:p>
            <a:pPr lvl="1"/>
            <a:r>
              <a:rPr lang="pt-BR" sz="2000" dirty="0"/>
              <a:t>Caso necessário, o hostname é configurado no “</a:t>
            </a:r>
            <a:r>
              <a:rPr lang="pt-BR" sz="2000" dirty="0">
                <a:solidFill>
                  <a:srgbClr val="0070C0"/>
                </a:solidFill>
              </a:rPr>
              <a:t>/etc/hostname</a:t>
            </a:r>
            <a:r>
              <a:rPr lang="pt-BR" sz="2000" dirty="0"/>
              <a:t>”.</a:t>
            </a:r>
          </a:p>
          <a:p>
            <a:pPr lvl="1"/>
            <a:r>
              <a:rPr lang="pt-BR" sz="2000" dirty="0"/>
              <a:t>Mais informações em: </a:t>
            </a:r>
            <a:r>
              <a:rPr lang="pt-BR" sz="2000" dirty="0">
                <a:hlinkClick r:id="rId2"/>
              </a:rPr>
              <a:t>https://access.redhat.com/documentation/en-us/red_hat_enterprise_linux/7/html/networking_guide/ch-configuring_ip_networking</a:t>
            </a:r>
            <a:r>
              <a:rPr lang="pt-BR" sz="2000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662B6-4CAC-ED1C-7A32-FA35433216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64" r="1266"/>
          <a:stretch/>
        </p:blipFill>
        <p:spPr>
          <a:xfrm>
            <a:off x="211617" y="2500795"/>
            <a:ext cx="4845015" cy="20575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E99EE-F2C5-88AD-502D-2F6988AC15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1091" y="3494493"/>
            <a:ext cx="3520745" cy="89923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08488EF-DC46-2B88-A8E0-7D9B51C9B9C9}"/>
              </a:ext>
            </a:extLst>
          </p:cNvPr>
          <p:cNvCxnSpPr>
            <a:cxnSpLocks/>
          </p:cNvCxnSpPr>
          <p:nvPr/>
        </p:nvCxnSpPr>
        <p:spPr>
          <a:xfrm>
            <a:off x="4663440" y="3625685"/>
            <a:ext cx="717651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1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Informações de rede</a:t>
            </a:r>
            <a:br>
              <a:rPr lang="pt-BR" sz="2800"/>
            </a:br>
            <a:r>
              <a:rPr lang="pt-BR" sz="2800"/>
              <a:t>Comando “ifconfig”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 dirty="0"/>
              <a:t>ifconfig </a:t>
            </a:r>
            <a:r>
              <a:rPr lang="pt-BR" sz="2400" dirty="0">
                <a:sym typeface="Wingdings" panose="05000000000000000000" pitchFamily="2" charset="2"/>
              </a:rPr>
              <a:t> </a:t>
            </a:r>
            <a:r>
              <a:rPr lang="pt-BR" sz="2400" dirty="0"/>
              <a:t>Permite verificar o IP atual ou configurar um IP para um determinado adaptador de rede:</a:t>
            </a:r>
            <a:endParaRPr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Ex.:</a:t>
            </a:r>
            <a:r>
              <a:rPr lang="pt-BR" sz="2000" dirty="0">
                <a:solidFill>
                  <a:srgbClr val="0070C0"/>
                </a:solidFill>
              </a:rPr>
              <a:t> ifconfig  &lt;interface&gt;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O comando acima apenas verifica o IP de uma determinada interface.</a:t>
            </a:r>
            <a:endParaRPr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742950" lvl="1" indent="-158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/>
          </a:p>
          <a:p>
            <a:pPr marL="742950" lvl="1" indent="-2857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pt-BR" sz="2000" dirty="0"/>
              <a:t>Ex.:</a:t>
            </a:r>
            <a:r>
              <a:rPr lang="pt-BR" sz="2000" dirty="0">
                <a:solidFill>
                  <a:srgbClr val="0070C0"/>
                </a:solidFill>
              </a:rPr>
              <a:t> ifconfig  &lt;interface&gt;  [X.X.X.X]  netmask  [Y.Y.Y.Y]</a:t>
            </a:r>
            <a:endParaRPr dirty="0"/>
          </a:p>
          <a:p>
            <a:pPr marL="11430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O comando acima atribui um IP a uma determinada interface.</a:t>
            </a:r>
            <a:endParaRPr dirty="0"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429" y="2650971"/>
            <a:ext cx="8281035" cy="86677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2" name="Google Shape;162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5282" y="4932359"/>
            <a:ext cx="6709969" cy="254648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63" name="Google Shape;163;p2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5282" y="5452133"/>
            <a:ext cx="8433435" cy="59118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Informações de rede</a:t>
            </a:r>
            <a:br>
              <a:rPr lang="pt-BR" sz="2800"/>
            </a:br>
            <a:r>
              <a:rPr lang="pt-BR" sz="2800"/>
              <a:t>Comando “route”</a:t>
            </a: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591871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400" dirty="0"/>
              <a:t>route </a:t>
            </a:r>
            <a:r>
              <a:rPr lang="pt-BR" sz="2400" dirty="0">
                <a:sym typeface="Wingdings" panose="05000000000000000000" pitchFamily="2" charset="2"/>
              </a:rPr>
              <a:t></a:t>
            </a:r>
            <a:r>
              <a:rPr lang="pt-BR" sz="2400" dirty="0"/>
              <a:t> Permite visualizar ou modificar rotas ou o “Default Gateway”:</a:t>
            </a:r>
            <a:endParaRPr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000" dirty="0"/>
              <a:t>Ex.:</a:t>
            </a:r>
            <a:r>
              <a:rPr lang="pt-BR" sz="2000" dirty="0">
                <a:solidFill>
                  <a:srgbClr val="0070C0"/>
                </a:solidFill>
              </a:rPr>
              <a:t> route  add  default  gw  [X.X.X.X]</a:t>
            </a:r>
            <a:endParaRPr dirty="0"/>
          </a:p>
          <a:p>
            <a:pPr marL="1143000" lvl="2" indent="-2286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800" dirty="0"/>
              <a:t>Define o “Default Gateway”;</a:t>
            </a:r>
            <a:endParaRPr dirty="0"/>
          </a:p>
          <a:p>
            <a:pPr marL="34290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34290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000" dirty="0"/>
              <a:t>Ex.:</a:t>
            </a:r>
            <a:r>
              <a:rPr lang="pt-BR" sz="2000" dirty="0">
                <a:solidFill>
                  <a:srgbClr val="0070C0"/>
                </a:solidFill>
              </a:rPr>
              <a:t> route  -n</a:t>
            </a:r>
            <a:endParaRPr sz="2000" dirty="0">
              <a:solidFill>
                <a:srgbClr val="0070C0"/>
              </a:solidFill>
            </a:endParaRPr>
          </a:p>
          <a:p>
            <a:pPr marL="1143000" lvl="2" indent="-228600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1800" dirty="0"/>
              <a:t>Apenas exibe as rotas existentes;</a:t>
            </a:r>
            <a:endParaRPr lang="pt-BR" sz="2800" dirty="0"/>
          </a:p>
          <a:p>
            <a:pPr marL="228600" indent="-228600">
              <a:spcBef>
                <a:spcPts val="333"/>
              </a:spcBef>
              <a:buSzPct val="100000"/>
            </a:pPr>
            <a:endParaRPr lang="pt-BR" sz="3600" dirty="0"/>
          </a:p>
          <a:p>
            <a:pPr marL="285750" indent="-168275">
              <a:spcBef>
                <a:spcPts val="370"/>
              </a:spcBef>
              <a:buSzPct val="100000"/>
              <a:buNone/>
            </a:pPr>
            <a:endParaRPr sz="2400" dirty="0"/>
          </a:p>
          <a:p>
            <a:pPr marL="685800" lvl="1" indent="-122872">
              <a:spcBef>
                <a:spcPts val="333"/>
              </a:spcBef>
              <a:buSzPct val="100000"/>
              <a:buNone/>
            </a:pPr>
            <a:endParaRPr sz="2200" dirty="0"/>
          </a:p>
          <a:p>
            <a:pPr marL="685800" lvl="1" indent="-122872">
              <a:spcBef>
                <a:spcPts val="333"/>
              </a:spcBef>
              <a:buSzPct val="100000"/>
              <a:buNone/>
            </a:pPr>
            <a:endParaRPr sz="2200" dirty="0"/>
          </a:p>
          <a:p>
            <a:pPr marL="685800" lvl="1" indent="-122872">
              <a:spcBef>
                <a:spcPts val="333"/>
              </a:spcBef>
              <a:buSzPct val="100000"/>
              <a:buNone/>
            </a:pPr>
            <a:endParaRPr sz="2200" dirty="0"/>
          </a:p>
          <a:p>
            <a:pPr marL="742950" lvl="1" indent="-285750" algn="l" rtl="0">
              <a:spcBef>
                <a:spcPts val="37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pt-BR" sz="2000" dirty="0"/>
              <a:t>OBS.: As configurações realizadas através dos comandos “</a:t>
            </a:r>
            <a:r>
              <a:rPr lang="pt-BR" sz="2000" dirty="0">
                <a:solidFill>
                  <a:srgbClr val="0070C0"/>
                </a:solidFill>
              </a:rPr>
              <a:t>ifconfig</a:t>
            </a:r>
            <a:r>
              <a:rPr lang="pt-BR" sz="2000" dirty="0"/>
              <a:t>” e “</a:t>
            </a:r>
            <a:r>
              <a:rPr lang="pt-BR" sz="2000" dirty="0">
                <a:solidFill>
                  <a:srgbClr val="0070C0"/>
                </a:solidFill>
              </a:rPr>
              <a:t>route</a:t>
            </a:r>
            <a:r>
              <a:rPr lang="pt-BR" sz="2000" dirty="0"/>
              <a:t>” são voláteis, ou seja, serão aplicados até o computador ser reiniciado.</a:t>
            </a:r>
            <a:endParaRPr dirty="0"/>
          </a:p>
          <a:p>
            <a:pPr marL="342900" lvl="0" indent="-201930" algn="l" rtl="0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</p:txBody>
      </p:sp>
      <p:pic>
        <p:nvPicPr>
          <p:cNvPr id="170" name="Google Shape;170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632" y="3650319"/>
            <a:ext cx="7790629" cy="141990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71" name="Google Shape;171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1230" y="2166378"/>
            <a:ext cx="6880361" cy="513955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ctrTitle"/>
          </p:nvPr>
        </p:nvSpPr>
        <p:spPr>
          <a:xfrm>
            <a:off x="323529" y="62045"/>
            <a:ext cx="7272808" cy="72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pt-BR" sz="2800"/>
              <a:t>Informações de rede</a:t>
            </a:r>
            <a:br>
              <a:rPr lang="pt-BR" sz="2800"/>
            </a:br>
            <a:r>
              <a:rPr lang="pt-BR" sz="2800"/>
              <a:t>Comando “ip”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323529" y="1010194"/>
            <a:ext cx="8480837" cy="5172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O comando “ip” possui diversas opções (chamadas de objetos), que permite ver e alterar configurações de rede, roteamento e tunelamento.</a:t>
            </a:r>
            <a:endParaRPr/>
          </a:p>
          <a:p>
            <a:pPr marL="34290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Apenas para se ter uma ideia da quantidade de opções, segue um print do manual do comando “ip” (resultado do “man ip”) com os objetos e opções disponíveis:</a:t>
            </a:r>
            <a:endParaRPr/>
          </a:p>
          <a:p>
            <a:pPr marL="342900" lvl="0" indent="-2159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7120" y="2771743"/>
            <a:ext cx="6969760" cy="2773680"/>
          </a:xfrm>
          <a:prstGeom prst="rect">
            <a:avLst/>
          </a:prstGeom>
          <a:noFill/>
          <a:ln w="88900" cap="sq" cmpd="thickThin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179" name="Google Shape;179;p28"/>
          <p:cNvSpPr txBox="1"/>
          <p:nvPr/>
        </p:nvSpPr>
        <p:spPr>
          <a:xfrm>
            <a:off x="992026" y="5707707"/>
            <a:ext cx="706485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OBS.:</a:t>
            </a:r>
            <a:r>
              <a:rPr lang="pt-BR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Este comando não possui a opção “--help”. As opções são: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ip address help     /     man ip</a:t>
            </a:r>
            <a:endParaRPr sz="160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fault Theme">
  <a:themeElements>
    <a:clrScheme name="Custom 2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75D5FF"/>
      </a:hlink>
      <a:folHlink>
        <a:srgbClr val="D490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3171</Words>
  <Application>Microsoft Office PowerPoint</Application>
  <PresentationFormat>On-screen Show (4:3)</PresentationFormat>
  <Paragraphs>347</Paragraphs>
  <Slides>47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Consolas</vt:lpstr>
      <vt:lpstr>Times New Roman</vt:lpstr>
      <vt:lpstr>Wingdings</vt:lpstr>
      <vt:lpstr>Office Theme</vt:lpstr>
      <vt:lpstr>Default Theme</vt:lpstr>
      <vt:lpstr>1_Personalizar design</vt:lpstr>
      <vt:lpstr>2_Personalizar design</vt:lpstr>
      <vt:lpstr>PowerPoint Presentation</vt:lpstr>
      <vt:lpstr>Tópicos do Slide</vt:lpstr>
      <vt:lpstr>Tópico da ementa</vt:lpstr>
      <vt:lpstr>Configurações de rede - Conceitos</vt:lpstr>
      <vt:lpstr>Definindo IP fixo - Debian</vt:lpstr>
      <vt:lpstr>Definindo IP fixo – Red Hat</vt:lpstr>
      <vt:lpstr>Informações de rede Comando “ifconfig”</vt:lpstr>
      <vt:lpstr>Informações de rede Comando “route”</vt:lpstr>
      <vt:lpstr>Informações de rede Comando “ip”</vt:lpstr>
      <vt:lpstr>Informações de rede Comando “ip address”</vt:lpstr>
      <vt:lpstr>Informações de rede Comando “ip address”</vt:lpstr>
      <vt:lpstr>Informações de rede Comando “ip route”</vt:lpstr>
      <vt:lpstr>Tópico da ementa</vt:lpstr>
      <vt:lpstr>DNS. Por que e para que utilizar nomes?</vt:lpstr>
      <vt:lpstr>História e evolução do processo de  resolução de nomes</vt:lpstr>
      <vt:lpstr>História e evolução do processo de  resolução de nomes</vt:lpstr>
      <vt:lpstr>História e evolução do processo de  resolução de nomes</vt:lpstr>
      <vt:lpstr>Arquivo hosts</vt:lpstr>
      <vt:lpstr>Arquivo hosts</vt:lpstr>
      <vt:lpstr>Tipos de consulta DNS?</vt:lpstr>
      <vt:lpstr>Configuração básica do Cliente DNS – Linux</vt:lpstr>
      <vt:lpstr>Configuração básica do Cliente DNS – Windows</vt:lpstr>
      <vt:lpstr>Configuração básica do Cliente DNS</vt:lpstr>
      <vt:lpstr>Resolução de nomes e o Cache DNS</vt:lpstr>
      <vt:lpstr>Visualizando o Cliente e o Cache DNS</vt:lpstr>
      <vt:lpstr>Diferença entre HOSTNAME e DOMÍNIO?</vt:lpstr>
      <vt:lpstr>Sufixo DNS e FQDN</vt:lpstr>
      <vt:lpstr>Sufixo DNS e FQDN</vt:lpstr>
      <vt:lpstr>Configurando o Sufixo DNS Cliente Microsoft</vt:lpstr>
      <vt:lpstr>Configurando o Sufixo DNS Cliente Linux</vt:lpstr>
      <vt:lpstr>Tópico da ementa</vt:lpstr>
      <vt:lpstr>Como fazer uma consulta DNS?</vt:lpstr>
      <vt:lpstr>Como fazer uma consulta DNS?</vt:lpstr>
      <vt:lpstr>Como fazer uma consulta DNS?</vt:lpstr>
      <vt:lpstr>Como fazer uma consulta DNS?</vt:lpstr>
      <vt:lpstr>Comando NSLOOKUP Cliente DNS (Windows e Linux)</vt:lpstr>
      <vt:lpstr>Comando NSLOOKUP – Opções específicas</vt:lpstr>
      <vt:lpstr>Comando NSLOOKUP</vt:lpstr>
      <vt:lpstr>Comando NSLOOKUP</vt:lpstr>
      <vt:lpstr>Comando NSLOOKUP</vt:lpstr>
      <vt:lpstr>Comando NSLOOKUP</vt:lpstr>
      <vt:lpstr>Comando NSLOOKUP</vt:lpstr>
      <vt:lpstr>Autoritativa ou Não Autoritativa</vt:lpstr>
      <vt:lpstr>Atividade</vt:lpstr>
      <vt:lpstr>Atividade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Guilherme Rodrigues Pereira</cp:lastModifiedBy>
  <cp:revision>8</cp:revision>
  <dcterms:modified xsi:type="dcterms:W3CDTF">2025-09-24T18:06:12Z</dcterms:modified>
</cp:coreProperties>
</file>