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9" r:id="rId4"/>
    <p:sldId id="292" r:id="rId5"/>
    <p:sldId id="277" r:id="rId6"/>
    <p:sldId id="291" r:id="rId7"/>
    <p:sldId id="276" r:id="rId8"/>
    <p:sldId id="284" r:id="rId9"/>
    <p:sldId id="295" r:id="rId10"/>
    <p:sldId id="296" r:id="rId11"/>
    <p:sldId id="300" r:id="rId12"/>
    <p:sldId id="301" r:id="rId13"/>
    <p:sldId id="293" r:id="rId14"/>
    <p:sldId id="297" r:id="rId15"/>
    <p:sldId id="298" r:id="rId16"/>
    <p:sldId id="302" r:id="rId17"/>
    <p:sldId id="299" r:id="rId18"/>
    <p:sldId id="303" r:id="rId19"/>
    <p:sldId id="294" r:id="rId20"/>
    <p:sldId id="285" r:id="rId21"/>
    <p:sldId id="304" r:id="rId22"/>
    <p:sldId id="305" r:id="rId23"/>
    <p:sldId id="286" r:id="rId24"/>
    <p:sldId id="287" r:id="rId25"/>
    <p:sldId id="288" r:id="rId26"/>
    <p:sldId id="289" r:id="rId27"/>
    <p:sldId id="290" r:id="rId28"/>
    <p:sldId id="309" r:id="rId29"/>
    <p:sldId id="306" r:id="rId30"/>
    <p:sldId id="307" r:id="rId31"/>
    <p:sldId id="308" r:id="rId32"/>
    <p:sldId id="310" r:id="rId33"/>
    <p:sldId id="311" r:id="rId34"/>
    <p:sldId id="312" r:id="rId35"/>
    <p:sldId id="283" r:id="rId36"/>
    <p:sldId id="282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D67F00"/>
    <a:srgbClr val="F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t.opensuse.org/Gerenciamento_de_pacot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distrowatch.com/weekly.php?issue=20081013#featur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opcaolinux.com.br/gnulinux/dicas/14-comandos-linux/68-gerenciadores-de-pacote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www.opcaolinux.com.br/gnulinux/dicas/14-comandos-linux/68-gerenciadores-de-pacot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bm.com/developerworks/br/linux/library/l-lpic1-v3-102-5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Gerenciamento de Pacotes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BE59-86B2-A1C5-2973-D73BFB53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Instalando através do </a:t>
            </a:r>
            <a:r>
              <a:rPr lang="pt-BR" sz="3200" dirty="0">
                <a:solidFill>
                  <a:srgbClr val="FF0000"/>
                </a:solidFill>
              </a:rPr>
              <a:t>código fonte</a:t>
            </a:r>
            <a:endParaRPr lang="pt-BR" dirty="0"/>
          </a:p>
        </p:txBody>
      </p:sp>
      <p:sp>
        <p:nvSpPr>
          <p:cNvPr id="4" name="Google Shape;178;p29">
            <a:extLst>
              <a:ext uri="{FF2B5EF4-FFF2-40B4-BE49-F238E27FC236}">
                <a16:creationId xmlns:a16="http://schemas.microsoft.com/office/drawing/2014/main" id="{D85997E6-9EFC-0C6D-DFA9-28732519A1D2}"/>
              </a:ext>
            </a:extLst>
          </p:cNvPr>
          <p:cNvSpPr txBox="1">
            <a:spLocks/>
          </p:cNvSpPr>
          <p:nvPr/>
        </p:nvSpPr>
        <p:spPr>
          <a:xfrm>
            <a:off x="7262647" y="1751457"/>
            <a:ext cx="1744718" cy="41831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pt-BR"/>
              <a:t>PASSO 1: Extraindo arquivos do pacote comprimido através do “</a:t>
            </a:r>
            <a:r>
              <a:rPr lang="pt-BR" b="1">
                <a:solidFill>
                  <a:srgbClr val="0070C0"/>
                </a:solidFill>
              </a:rPr>
              <a:t>tar</a:t>
            </a:r>
            <a:r>
              <a:rPr lang="pt-BR"/>
              <a:t>”;</a:t>
            </a:r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pt-BR"/>
              <a:t>PASSO 2: Preparando a instalação do pacote com o “</a:t>
            </a:r>
            <a:r>
              <a:rPr lang="pt-BR" b="1">
                <a:solidFill>
                  <a:srgbClr val="0070C0"/>
                </a:solidFill>
              </a:rPr>
              <a:t>./configure</a:t>
            </a:r>
            <a:r>
              <a:rPr lang="pt-BR"/>
              <a:t>”</a:t>
            </a:r>
          </a:p>
          <a:p>
            <a:pPr marL="0" indent="0">
              <a:spcBef>
                <a:spcPts val="352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</p:txBody>
      </p:sp>
      <p:pic>
        <p:nvPicPr>
          <p:cNvPr id="5" name="Google Shape;179;p29">
            <a:extLst>
              <a:ext uri="{FF2B5EF4-FFF2-40B4-BE49-F238E27FC236}">
                <a16:creationId xmlns:a16="http://schemas.microsoft.com/office/drawing/2014/main" id="{62B099FB-D26E-122D-4AB4-21B031BF98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28" y="1268760"/>
            <a:ext cx="6815959" cy="494157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6" name="Google Shape;180;p29">
            <a:extLst>
              <a:ext uri="{FF2B5EF4-FFF2-40B4-BE49-F238E27FC236}">
                <a16:creationId xmlns:a16="http://schemas.microsoft.com/office/drawing/2014/main" id="{B3F9C185-EE43-4B36-7418-4337909BED6A}"/>
              </a:ext>
            </a:extLst>
          </p:cNvPr>
          <p:cNvCxnSpPr>
            <a:cxnSpLocks/>
          </p:cNvCxnSpPr>
          <p:nvPr/>
        </p:nvCxnSpPr>
        <p:spPr>
          <a:xfrm flipH="1">
            <a:off x="5309437" y="1866279"/>
            <a:ext cx="1710835" cy="1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" name="Google Shape;181;p29">
            <a:extLst>
              <a:ext uri="{FF2B5EF4-FFF2-40B4-BE49-F238E27FC236}">
                <a16:creationId xmlns:a16="http://schemas.microsoft.com/office/drawing/2014/main" id="{7EA9B734-9145-CCCE-AD4F-26CAB6F419B3}"/>
              </a:ext>
            </a:extLst>
          </p:cNvPr>
          <p:cNvCxnSpPr>
            <a:cxnSpLocks/>
          </p:cNvCxnSpPr>
          <p:nvPr/>
        </p:nvCxnSpPr>
        <p:spPr>
          <a:xfrm flipH="1" flipV="1">
            <a:off x="5641971" y="4716358"/>
            <a:ext cx="1378301" cy="36882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16922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5387-CDFC-1024-8FED-FF53A4A5F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21220-304C-57A6-EC31-0C790A7A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Instalando através do </a:t>
            </a:r>
            <a:r>
              <a:rPr lang="pt-BR" sz="3200" dirty="0">
                <a:solidFill>
                  <a:srgbClr val="FF0000"/>
                </a:solidFill>
              </a:rPr>
              <a:t>código fonte</a:t>
            </a:r>
            <a:endParaRPr lang="pt-BR" dirty="0"/>
          </a:p>
        </p:txBody>
      </p:sp>
      <p:sp>
        <p:nvSpPr>
          <p:cNvPr id="3" name="Google Shape;187;p30">
            <a:extLst>
              <a:ext uri="{FF2B5EF4-FFF2-40B4-BE49-F238E27FC236}">
                <a16:creationId xmlns:a16="http://schemas.microsoft.com/office/drawing/2014/main" id="{89C5D5B0-909A-2E8B-2A2A-E20F68CA9C44}"/>
              </a:ext>
            </a:extLst>
          </p:cNvPr>
          <p:cNvSpPr txBox="1">
            <a:spLocks/>
          </p:cNvSpPr>
          <p:nvPr/>
        </p:nvSpPr>
        <p:spPr>
          <a:xfrm>
            <a:off x="7241628" y="1722242"/>
            <a:ext cx="1713186" cy="465908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pt-BR"/>
              <a:t>PASSO 3: Compilando o pacote com o “</a:t>
            </a:r>
            <a:r>
              <a:rPr lang="pt-BR" b="1">
                <a:solidFill>
                  <a:srgbClr val="0070C0"/>
                </a:solidFill>
              </a:rPr>
              <a:t>make</a:t>
            </a:r>
            <a:r>
              <a:rPr lang="pt-BR"/>
              <a:t>”;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pt-BR"/>
              <a:t>PASSO 4: Realizando a instalação com o comando “</a:t>
            </a:r>
            <a:r>
              <a:rPr lang="pt-BR" b="1">
                <a:solidFill>
                  <a:srgbClr val="0070C0"/>
                </a:solidFill>
              </a:rPr>
              <a:t>make install</a:t>
            </a:r>
            <a:r>
              <a:rPr lang="pt-BR"/>
              <a:t>”</a:t>
            </a:r>
          </a:p>
          <a:p>
            <a:pPr marL="0" indent="0">
              <a:spcBef>
                <a:spcPts val="4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endParaRPr lang="pt-BR"/>
          </a:p>
        </p:txBody>
      </p:sp>
      <p:pic>
        <p:nvPicPr>
          <p:cNvPr id="4" name="Google Shape;188;p30">
            <a:extLst>
              <a:ext uri="{FF2B5EF4-FFF2-40B4-BE49-F238E27FC236}">
                <a16:creationId xmlns:a16="http://schemas.microsoft.com/office/drawing/2014/main" id="{F07D7E3F-E175-08B7-FC55-A2E9676E8D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956" y="1287051"/>
            <a:ext cx="6847490" cy="239662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89;p30">
            <a:extLst>
              <a:ext uri="{FF2B5EF4-FFF2-40B4-BE49-F238E27FC236}">
                <a16:creationId xmlns:a16="http://schemas.microsoft.com/office/drawing/2014/main" id="{50FB9237-5F3B-0EAD-BE30-2575B2AA3A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456"/>
          <a:stretch/>
        </p:blipFill>
        <p:spPr>
          <a:xfrm>
            <a:off x="249957" y="3906753"/>
            <a:ext cx="6847490" cy="242202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6" name="Google Shape;190;p30">
            <a:extLst>
              <a:ext uri="{FF2B5EF4-FFF2-40B4-BE49-F238E27FC236}">
                <a16:creationId xmlns:a16="http://schemas.microsoft.com/office/drawing/2014/main" id="{B8A4EEAA-10B3-2940-D93E-B4A75F0577BB}"/>
              </a:ext>
            </a:extLst>
          </p:cNvPr>
          <p:cNvCxnSpPr>
            <a:cxnSpLocks/>
          </p:cNvCxnSpPr>
          <p:nvPr/>
        </p:nvCxnSpPr>
        <p:spPr>
          <a:xfrm flipH="1">
            <a:off x="4408303" y="1864608"/>
            <a:ext cx="2179921" cy="0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" name="Google Shape;191;p30">
            <a:extLst>
              <a:ext uri="{FF2B5EF4-FFF2-40B4-BE49-F238E27FC236}">
                <a16:creationId xmlns:a16="http://schemas.microsoft.com/office/drawing/2014/main" id="{0E95433C-94A2-7708-D4CD-DB5B736B901D}"/>
              </a:ext>
            </a:extLst>
          </p:cNvPr>
          <p:cNvCxnSpPr>
            <a:cxnSpLocks/>
          </p:cNvCxnSpPr>
          <p:nvPr/>
        </p:nvCxnSpPr>
        <p:spPr>
          <a:xfrm flipH="1">
            <a:off x="5059453" y="4855133"/>
            <a:ext cx="1456763" cy="0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03784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4A9A-0A49-0F6A-6F7A-E30D7C05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 Removendo a instalação </a:t>
            </a:r>
            <a:br>
              <a:rPr lang="pt-BR" sz="3200" dirty="0"/>
            </a:br>
            <a:r>
              <a:rPr lang="pt-BR" sz="3200" dirty="0"/>
              <a:t>realizada através do </a:t>
            </a:r>
            <a:r>
              <a:rPr lang="pt-BR" sz="3200" dirty="0">
                <a:solidFill>
                  <a:srgbClr val="FF0000"/>
                </a:solidFill>
              </a:rPr>
              <a:t>código fonte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05683-DB53-9C9E-2F7C-AAD8BAD89B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Ao realizar a instalação (comando “</a:t>
            </a:r>
            <a:r>
              <a:rPr lang="pt-BR" sz="2000" b="1" dirty="0">
                <a:solidFill>
                  <a:srgbClr val="FF0000"/>
                </a:solidFill>
              </a:rPr>
              <a:t>make </a:t>
            </a:r>
            <a:r>
              <a:rPr lang="pt-BR" sz="2000" b="1" dirty="0" err="1">
                <a:solidFill>
                  <a:srgbClr val="FF0000"/>
                </a:solidFill>
              </a:rPr>
              <a:t>install</a:t>
            </a:r>
            <a:r>
              <a:rPr lang="pt-BR" sz="2000" dirty="0"/>
              <a:t>”), informações sobre a instalação (scripts, </a:t>
            </a:r>
            <a:r>
              <a:rPr lang="pt-BR" sz="2000" dirty="0" err="1"/>
              <a:t>libs</a:t>
            </a:r>
            <a:r>
              <a:rPr lang="pt-BR" sz="2000" dirty="0"/>
              <a:t> e outros arquivos gerados durante a compilação) são armazenadas no diretório em que o pacote foi descompactado.</a:t>
            </a:r>
          </a:p>
          <a:p>
            <a:pPr lvl="1"/>
            <a:r>
              <a:rPr lang="pt-BR" sz="1700" dirty="0"/>
              <a:t>Através do comando “</a:t>
            </a:r>
            <a:r>
              <a:rPr lang="pt-BR" sz="1700" b="1" dirty="0">
                <a:solidFill>
                  <a:srgbClr val="0070C0"/>
                </a:solidFill>
              </a:rPr>
              <a:t>make </a:t>
            </a:r>
            <a:r>
              <a:rPr lang="pt-BR" sz="1700" b="1" dirty="0" err="1">
                <a:solidFill>
                  <a:srgbClr val="0070C0"/>
                </a:solidFill>
              </a:rPr>
              <a:t>uninstall</a:t>
            </a:r>
            <a:r>
              <a:rPr lang="pt-BR" sz="1700" dirty="0"/>
              <a:t>” podemos remover todos os arquivos copiados durante a instalação (realizada pelo comando “</a:t>
            </a:r>
            <a:r>
              <a:rPr lang="pt-BR" sz="1700" dirty="0">
                <a:solidFill>
                  <a:srgbClr val="FF0000"/>
                </a:solidFill>
              </a:rPr>
              <a:t>make </a:t>
            </a:r>
            <a:r>
              <a:rPr lang="pt-BR" sz="1700" dirty="0" err="1">
                <a:solidFill>
                  <a:srgbClr val="FF0000"/>
                </a:solidFill>
              </a:rPr>
              <a:t>install</a:t>
            </a:r>
            <a:r>
              <a:rPr lang="pt-BR" sz="1700" dirty="0"/>
              <a:t>”):</a:t>
            </a:r>
          </a:p>
          <a:p>
            <a:pPr lvl="1"/>
            <a:endParaRPr lang="pt-BR" sz="1700" dirty="0"/>
          </a:p>
          <a:p>
            <a:pPr lvl="1"/>
            <a:endParaRPr lang="pt-BR" sz="1700" dirty="0"/>
          </a:p>
          <a:p>
            <a:pPr lvl="1"/>
            <a:endParaRPr lang="pt-BR" sz="1700" dirty="0"/>
          </a:p>
          <a:p>
            <a:endParaRPr lang="pt-BR" sz="2000" dirty="0"/>
          </a:p>
          <a:p>
            <a:pPr lvl="1"/>
            <a:r>
              <a:rPr lang="pt-BR" sz="1700" dirty="0"/>
              <a:t>Através do comando “</a:t>
            </a:r>
            <a:r>
              <a:rPr lang="pt-BR" sz="1700" b="1" dirty="0">
                <a:solidFill>
                  <a:srgbClr val="0070C0"/>
                </a:solidFill>
              </a:rPr>
              <a:t>make clean</a:t>
            </a:r>
            <a:r>
              <a:rPr lang="pt-BR" sz="1700" dirty="0"/>
              <a:t>” podemos remover os arquivos gerados durante a compilação (realizada pelo comando “</a:t>
            </a:r>
            <a:r>
              <a:rPr lang="pt-BR" sz="1700" dirty="0">
                <a:solidFill>
                  <a:srgbClr val="FF0000"/>
                </a:solidFill>
              </a:rPr>
              <a:t>make</a:t>
            </a:r>
            <a:r>
              <a:rPr lang="pt-BR" sz="1700" dirty="0"/>
              <a:t>”):</a:t>
            </a:r>
          </a:p>
        </p:txBody>
      </p:sp>
      <p:pic>
        <p:nvPicPr>
          <p:cNvPr id="4" name="Google Shape;198;p31">
            <a:extLst>
              <a:ext uri="{FF2B5EF4-FFF2-40B4-BE49-F238E27FC236}">
                <a16:creationId xmlns:a16="http://schemas.microsoft.com/office/drawing/2014/main" id="{A022F275-ABDD-24A7-9E2E-3D41DF523A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994"/>
          <a:stretch/>
        </p:blipFill>
        <p:spPr>
          <a:xfrm>
            <a:off x="696719" y="2924944"/>
            <a:ext cx="7750562" cy="102909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99;p31">
            <a:extLst>
              <a:ext uri="{FF2B5EF4-FFF2-40B4-BE49-F238E27FC236}">
                <a16:creationId xmlns:a16="http://schemas.microsoft.com/office/drawing/2014/main" id="{C3F5904D-B594-DC9C-5259-42DE777E90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004" b="45796"/>
          <a:stretch/>
        </p:blipFill>
        <p:spPr>
          <a:xfrm>
            <a:off x="696719" y="4836143"/>
            <a:ext cx="7761892" cy="1401169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6" name="Google Shape;200;p31">
            <a:extLst>
              <a:ext uri="{FF2B5EF4-FFF2-40B4-BE49-F238E27FC236}">
                <a16:creationId xmlns:a16="http://schemas.microsoft.com/office/drawing/2014/main" id="{86D26F28-4508-BFE9-BAD6-248ADB6A58C0}"/>
              </a:ext>
            </a:extLst>
          </p:cNvPr>
          <p:cNvCxnSpPr/>
          <p:nvPr/>
        </p:nvCxnSpPr>
        <p:spPr>
          <a:xfrm rot="10800000">
            <a:off x="6401317" y="3032297"/>
            <a:ext cx="629393" cy="0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" name="Google Shape;201;p31">
            <a:extLst>
              <a:ext uri="{FF2B5EF4-FFF2-40B4-BE49-F238E27FC236}">
                <a16:creationId xmlns:a16="http://schemas.microsoft.com/office/drawing/2014/main" id="{1111C24F-6F65-9ED5-3AE5-65FE66BF1965}"/>
              </a:ext>
            </a:extLst>
          </p:cNvPr>
          <p:cNvCxnSpPr/>
          <p:nvPr/>
        </p:nvCxnSpPr>
        <p:spPr>
          <a:xfrm rot="10800000">
            <a:off x="5994332" y="4949437"/>
            <a:ext cx="629393" cy="0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78857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4824-5D43-6357-9AC2-C0F08CE7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2CF267-1C93-9574-60B2-3B1CF426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através de pacotes</a:t>
            </a:r>
            <a:br>
              <a:rPr lang="pt-BR" dirty="0"/>
            </a:br>
            <a:r>
              <a:rPr lang="pt-BR" dirty="0" err="1"/>
              <a:t>pré</a:t>
            </a:r>
            <a:r>
              <a:rPr lang="pt-BR" dirty="0"/>
              <a:t>-compilados (“</a:t>
            </a:r>
            <a:r>
              <a:rPr lang="pt-BR" dirty="0">
                <a:solidFill>
                  <a:srgbClr val="FF0000"/>
                </a:solidFill>
              </a:rPr>
              <a:t>.rpm</a:t>
            </a:r>
            <a:r>
              <a:rPr lang="pt-BR" dirty="0"/>
              <a:t>”, “</a:t>
            </a:r>
            <a:r>
              <a:rPr lang="pt-BR" dirty="0">
                <a:solidFill>
                  <a:srgbClr val="0070C0"/>
                </a:solidFill>
              </a:rPr>
              <a:t>.</a:t>
            </a:r>
            <a:r>
              <a:rPr lang="pt-BR" dirty="0" err="1">
                <a:solidFill>
                  <a:srgbClr val="0070C0"/>
                </a:solidFill>
              </a:rPr>
              <a:t>deb</a:t>
            </a:r>
            <a:r>
              <a:rPr lang="pt-BR" dirty="0"/>
              <a:t>”...)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97722-DD96-29B2-8219-ECE4EE97F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Pacotes</a:t>
            </a:r>
          </a:p>
        </p:txBody>
      </p:sp>
    </p:spTree>
    <p:extLst>
      <p:ext uri="{BB962C8B-B14F-4D97-AF65-F5344CB8AC3E}">
        <p14:creationId xmlns:p14="http://schemas.microsoft.com/office/powerpoint/2010/main" val="417063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8E44-FFE1-EB31-79B4-44DD94FA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Instalação através de </a:t>
            </a:r>
            <a:br>
              <a:rPr lang="pt-BR" sz="3200" dirty="0"/>
            </a:br>
            <a:r>
              <a:rPr lang="pt-BR" sz="3200" dirty="0">
                <a:solidFill>
                  <a:srgbClr val="FF6600"/>
                </a:solidFill>
              </a:rPr>
              <a:t>Pacotes </a:t>
            </a:r>
            <a:r>
              <a:rPr lang="pt-BR" sz="3200" dirty="0" err="1">
                <a:solidFill>
                  <a:srgbClr val="FF6600"/>
                </a:solidFill>
              </a:rPr>
              <a:t>pré</a:t>
            </a:r>
            <a:r>
              <a:rPr lang="pt-BR" sz="3200" dirty="0">
                <a:solidFill>
                  <a:srgbClr val="FF6600"/>
                </a:solidFill>
              </a:rPr>
              <a:t>-compilados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D007B-D4D7-826A-643D-AC02253C4A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Para facilitar a administração dos pacotes em um sistema, alguns comandos foram desenvolvidos em algumas distribuições com o objetivo de instalar, remover, atualizar, ou listar os pacotes instalados.</a:t>
            </a:r>
          </a:p>
          <a:p>
            <a:pPr lvl="1"/>
            <a:endParaRPr lang="pt-BR" dirty="0"/>
          </a:p>
          <a:p>
            <a:r>
              <a:rPr lang="pt-BR" dirty="0"/>
              <a:t>Porém, temos softwares distintos entre as principais distribuições com esta finalidade.</a:t>
            </a:r>
          </a:p>
          <a:p>
            <a:pPr lvl="1"/>
            <a:endParaRPr lang="pt-BR" dirty="0"/>
          </a:p>
          <a:p>
            <a:r>
              <a:rPr lang="pt-BR" dirty="0"/>
              <a:t>Neste slide vamos abordar sobre os pacotes com extensão “</a:t>
            </a:r>
            <a:r>
              <a:rPr lang="pt-BR" dirty="0">
                <a:solidFill>
                  <a:srgbClr val="0070C0"/>
                </a:solidFill>
              </a:rPr>
              <a:t>DEB</a:t>
            </a:r>
            <a:r>
              <a:rPr lang="pt-BR" dirty="0"/>
              <a:t>”, “</a:t>
            </a:r>
            <a:r>
              <a:rPr lang="pt-BR" dirty="0">
                <a:solidFill>
                  <a:srgbClr val="FF0000"/>
                </a:solidFill>
              </a:rPr>
              <a:t>RPM</a:t>
            </a:r>
            <a:r>
              <a:rPr lang="pt-BR" dirty="0"/>
              <a:t>” e “</a:t>
            </a:r>
            <a:r>
              <a:rPr lang="pt-BR" dirty="0">
                <a:solidFill>
                  <a:srgbClr val="7030A0"/>
                </a:solidFill>
              </a:rPr>
              <a:t>TGZ</a:t>
            </a:r>
            <a:r>
              <a:rPr lang="pt-BR" dirty="0"/>
              <a:t>”.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OBS.: Nos últimos slides estão disponíveis tabelas de referência com os principais comandos utilizados no gerenciamento de pacotes.</a:t>
            </a:r>
          </a:p>
        </p:txBody>
      </p:sp>
    </p:spTree>
    <p:extLst>
      <p:ext uri="{BB962C8B-B14F-4D97-AF65-F5344CB8AC3E}">
        <p14:creationId xmlns:p14="http://schemas.microsoft.com/office/powerpoint/2010/main" val="109412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F7D5F2-BE0F-4483-D1AA-82640AA5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Instalação através de </a:t>
            </a:r>
            <a:br>
              <a:rPr lang="pt-BR" sz="3200" dirty="0"/>
            </a:br>
            <a:r>
              <a:rPr lang="pt-BR" sz="3200" dirty="0">
                <a:solidFill>
                  <a:srgbClr val="FF6600"/>
                </a:solidFill>
              </a:rPr>
              <a:t>Pacotes </a:t>
            </a:r>
            <a:r>
              <a:rPr lang="pt-BR" sz="3200" dirty="0" err="1">
                <a:solidFill>
                  <a:srgbClr val="FF6600"/>
                </a:solidFill>
              </a:rPr>
              <a:t>pré</a:t>
            </a:r>
            <a:r>
              <a:rPr lang="pt-BR" sz="3200" dirty="0">
                <a:solidFill>
                  <a:srgbClr val="FF6600"/>
                </a:solidFill>
              </a:rPr>
              <a:t>-compilados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C328E-AFF2-D11F-62DA-046E1C1BD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Pacotes </a:t>
            </a:r>
            <a:r>
              <a:rPr lang="pt-BR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RPM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430666-446C-C43A-37AC-FD5CA9862CC7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Pacotes </a:t>
            </a:r>
            <a:r>
              <a:rPr lang="pt-BR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DEB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1F5BA-54A4-6DBE-954F-6315652939A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Hat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derivados: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CentOS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Fedora;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AlmaLinux</a:t>
            </a:r>
            <a:endParaRPr lang="pt-B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Rocky Linux</a:t>
            </a:r>
            <a:endParaRPr lang="pt-BR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OpenSUSE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Comando para instalar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rpm  -</a:t>
            </a:r>
            <a:r>
              <a:rPr lang="pt-BR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ivh</a:t>
            </a:r>
            <a:r>
              <a:rPr lang="pt-BR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pacote.rpm</a:t>
            </a:r>
            <a:endParaRPr lang="pt-BR" sz="20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33010E-59DD-EB89-7870-49DE8115F3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Debian e derivados: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Ubuntu;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Kubuntu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Kali Linux;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Proxmox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Comando para instalar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dpkg</a:t>
            </a:r>
            <a:r>
              <a:rPr lang="pt-BR" sz="2000" b="0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-i  </a:t>
            </a:r>
            <a:r>
              <a:rPr lang="pt-BR" sz="2000" b="0" i="0" u="none" strike="noStrike" cap="none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pacote.deb</a:t>
            </a:r>
            <a:endParaRPr lang="pt-BR"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pt-B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Slackware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pt-BR" dirty="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6600"/>
              </a:buClr>
              <a:buSzPts val="2400"/>
              <a:buFont typeface="Arial"/>
              <a:buChar char="•"/>
            </a:pPr>
            <a:r>
              <a:rPr lang="pt-BR" sz="2400" b="1" i="0" u="none" strike="noStrike" cap="none" dirty="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Comando para instalar</a:t>
            </a:r>
            <a:r>
              <a:rPr lang="pt-B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pt-BR"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Char char="–"/>
            </a:pPr>
            <a:r>
              <a:rPr lang="pt-BR" sz="2000" b="0" i="0" u="none" strike="noStrike" cap="none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installpkg</a:t>
            </a:r>
            <a:r>
              <a:rPr lang="pt-BR" sz="2000" b="0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pacote.tgz</a:t>
            </a: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pt-B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20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94FA-27CE-C145-B8D7-75183429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 </a:t>
            </a:r>
            <a:br>
              <a:rPr lang="pt-BR" sz="3200" dirty="0"/>
            </a:br>
            <a:r>
              <a:rPr lang="pt-BR" sz="3200" dirty="0"/>
              <a:t>Instalando um </a:t>
            </a:r>
            <a:r>
              <a:rPr lang="pt-BR" sz="3200" dirty="0">
                <a:solidFill>
                  <a:srgbClr val="FF6600"/>
                </a:solidFill>
              </a:rPr>
              <a:t>pacote </a:t>
            </a:r>
            <a:r>
              <a:rPr lang="pt-BR" sz="3200" dirty="0" err="1">
                <a:solidFill>
                  <a:srgbClr val="FF6600"/>
                </a:solidFill>
              </a:rPr>
              <a:t>pré</a:t>
            </a:r>
            <a:r>
              <a:rPr lang="pt-BR" sz="3200" dirty="0">
                <a:solidFill>
                  <a:srgbClr val="FF6600"/>
                </a:solidFill>
              </a:rPr>
              <a:t>-compilado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BF4A-53D6-E31D-7789-AFE6DC7808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realizarmos a instalação de um pacote </a:t>
            </a:r>
            <a:r>
              <a:rPr lang="pt-BR" sz="2000" dirty="0" err="1"/>
              <a:t>pré</a:t>
            </a:r>
            <a:r>
              <a:rPr lang="pt-BR" sz="2000" dirty="0"/>
              <a:t> compilado, devemos primeiramente baixar o pacote da internet ou verificar se o CD de instalação da distribuição possui o pacote desejado.</a:t>
            </a:r>
          </a:p>
          <a:p>
            <a:pPr lvl="1"/>
            <a:r>
              <a:rPr lang="pt-BR" sz="1800" dirty="0">
                <a:solidFill>
                  <a:srgbClr val="FF6600"/>
                </a:solidFill>
              </a:rPr>
              <a:t>OBS.: Na maioria das vezes o pacote encontra-se disponível no DVD (ISO).</a:t>
            </a:r>
          </a:p>
          <a:p>
            <a:pPr lvl="2"/>
            <a:endParaRPr lang="pt-BR" sz="1500" dirty="0"/>
          </a:p>
          <a:p>
            <a:pPr lvl="2"/>
            <a:r>
              <a:rPr lang="pt-BR" sz="1600" dirty="0"/>
              <a:t>O DVD de instalação do </a:t>
            </a:r>
            <a:r>
              <a:rPr lang="pt-BR" sz="1600" dirty="0" err="1">
                <a:solidFill>
                  <a:srgbClr val="FF0000"/>
                </a:solidFill>
              </a:rPr>
              <a:t>CentOS</a:t>
            </a:r>
            <a:r>
              <a:rPr lang="pt-BR" sz="1600" dirty="0"/>
              <a:t> por exemplo, possui aproximadamente 4.000 pacotes </a:t>
            </a:r>
            <a:r>
              <a:rPr lang="pt-BR" sz="1600" dirty="0" err="1"/>
              <a:t>pré</a:t>
            </a:r>
            <a:r>
              <a:rPr lang="pt-BR" sz="1600" dirty="0"/>
              <a:t>-compilados (formato “</a:t>
            </a:r>
            <a:r>
              <a:rPr lang="pt-BR" sz="1600" b="1" dirty="0">
                <a:solidFill>
                  <a:srgbClr val="FF0000"/>
                </a:solidFill>
              </a:rPr>
              <a:t>.RPM</a:t>
            </a:r>
            <a:r>
              <a:rPr lang="pt-BR" sz="1600" dirty="0"/>
              <a:t>”).</a:t>
            </a:r>
          </a:p>
          <a:p>
            <a:pPr lvl="2"/>
            <a:r>
              <a:rPr lang="pt-BR" sz="1600" dirty="0"/>
              <a:t>Antigamente, o “</a:t>
            </a:r>
            <a:r>
              <a:rPr lang="pt-BR" sz="1600" b="1" dirty="0">
                <a:solidFill>
                  <a:srgbClr val="0070C0"/>
                </a:solidFill>
              </a:rPr>
              <a:t>DEBIAN 6</a:t>
            </a:r>
            <a:r>
              <a:rPr lang="pt-BR" sz="1600" dirty="0"/>
              <a:t>” era constituído de 8 DVDs, porém, apenas o primeiro era necessário para a instalação do sistema e os demais DVDs possuíam diversos pacotes </a:t>
            </a:r>
            <a:r>
              <a:rPr lang="pt-BR" sz="1600" dirty="0" err="1"/>
              <a:t>pré</a:t>
            </a:r>
            <a:r>
              <a:rPr lang="pt-BR" sz="1600" dirty="0"/>
              <a:t>-compilados para a distribuição (formato “</a:t>
            </a:r>
            <a:r>
              <a:rPr lang="pt-BR" sz="1600" b="1" dirty="0">
                <a:solidFill>
                  <a:srgbClr val="0070C0"/>
                </a:solidFill>
              </a:rPr>
              <a:t>.DEB</a:t>
            </a:r>
            <a:r>
              <a:rPr lang="pt-BR" sz="1600" dirty="0"/>
              <a:t>”).</a:t>
            </a:r>
          </a:p>
          <a:p>
            <a:pPr lvl="1"/>
            <a:endParaRPr lang="pt-BR" sz="1800" dirty="0"/>
          </a:p>
          <a:p>
            <a:r>
              <a:rPr lang="pt-BR" sz="2000" dirty="0"/>
              <a:t>Ao instalar um </a:t>
            </a:r>
            <a:r>
              <a:rPr lang="pt-BR" sz="2000" dirty="0">
                <a:solidFill>
                  <a:srgbClr val="FF6600"/>
                </a:solidFill>
              </a:rPr>
              <a:t>pacote </a:t>
            </a:r>
            <a:r>
              <a:rPr lang="pt-BR" sz="2000" dirty="0" err="1">
                <a:solidFill>
                  <a:srgbClr val="FF6600"/>
                </a:solidFill>
              </a:rPr>
              <a:t>pré</a:t>
            </a:r>
            <a:r>
              <a:rPr lang="pt-BR" sz="2000" dirty="0">
                <a:solidFill>
                  <a:srgbClr val="FF6600"/>
                </a:solidFill>
              </a:rPr>
              <a:t>-compilado</a:t>
            </a:r>
            <a:r>
              <a:rPr lang="pt-BR" sz="2000" dirty="0"/>
              <a:t>, podemos nos deparar com dependências (pacotes que são </a:t>
            </a:r>
            <a:r>
              <a:rPr lang="pt-BR" sz="2000" dirty="0" err="1"/>
              <a:t>pré</a:t>
            </a:r>
            <a:r>
              <a:rPr lang="pt-BR" sz="2000" dirty="0"/>
              <a:t> requisitos para a instalação do pacote desejado), sendo necessário instalar as dependências antes de prosseguir com a instalação do pacote desejado.</a:t>
            </a:r>
          </a:p>
        </p:txBody>
      </p:sp>
    </p:spTree>
    <p:extLst>
      <p:ext uri="{BB962C8B-B14F-4D97-AF65-F5344CB8AC3E}">
        <p14:creationId xmlns:p14="http://schemas.microsoft.com/office/powerpoint/2010/main" val="553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B47E-0123-83BE-61B2-457D3324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 </a:t>
            </a:r>
            <a:br>
              <a:rPr lang="pt-BR" sz="3200" dirty="0"/>
            </a:br>
            <a:r>
              <a:rPr lang="pt-BR" sz="3200" dirty="0"/>
              <a:t>Instalando um </a:t>
            </a:r>
            <a:r>
              <a:rPr lang="pt-BR" sz="3200" dirty="0">
                <a:solidFill>
                  <a:srgbClr val="FF6600"/>
                </a:solidFill>
              </a:rPr>
              <a:t>pacote </a:t>
            </a:r>
            <a:r>
              <a:rPr lang="pt-BR" sz="3200" dirty="0" err="1">
                <a:solidFill>
                  <a:srgbClr val="FF6600"/>
                </a:solidFill>
              </a:rPr>
              <a:t>pré</a:t>
            </a:r>
            <a:r>
              <a:rPr lang="pt-BR" sz="3200" dirty="0">
                <a:solidFill>
                  <a:srgbClr val="FF6600"/>
                </a:solidFill>
              </a:rPr>
              <a:t>-compilado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C1C0-9027-CC3E-D36F-491CFE11DD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seguir temos a instalação de um pacote </a:t>
            </a:r>
            <a:r>
              <a:rPr lang="pt-BR" sz="2000" dirty="0" err="1"/>
              <a:t>pré</a:t>
            </a:r>
            <a:r>
              <a:rPr lang="pt-BR" sz="2000" dirty="0"/>
              <a:t>-compilado (a mesma sintaxe pode ser utilizada no </a:t>
            </a:r>
            <a:r>
              <a:rPr lang="pt-BR" sz="2000" b="1" dirty="0" err="1">
                <a:solidFill>
                  <a:srgbClr val="FF0000"/>
                </a:solidFill>
              </a:rPr>
              <a:t>Red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Hat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e derivados, como o </a:t>
            </a:r>
            <a:r>
              <a:rPr lang="pt-BR" sz="2000" b="1" dirty="0">
                <a:solidFill>
                  <a:srgbClr val="00B0F0"/>
                </a:solidFill>
              </a:rPr>
              <a:t>Fedora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OBS.: Apesar do </a:t>
            </a:r>
            <a:r>
              <a:rPr lang="pt-BR" sz="2000" b="1" dirty="0" err="1">
                <a:solidFill>
                  <a:srgbClr val="00B050"/>
                </a:solidFill>
              </a:rPr>
              <a:t>OpenSUSE</a:t>
            </a:r>
            <a:r>
              <a:rPr lang="pt-BR" sz="2000" dirty="0"/>
              <a:t> não ser derivado do “</a:t>
            </a:r>
            <a:r>
              <a:rPr lang="pt-BR" sz="2000" b="1" dirty="0" err="1">
                <a:solidFill>
                  <a:srgbClr val="FF0000"/>
                </a:solidFill>
              </a:rPr>
              <a:t>Red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Hat</a:t>
            </a:r>
            <a:r>
              <a:rPr lang="pt-BR" sz="2000" dirty="0"/>
              <a:t>”, o comando “</a:t>
            </a:r>
            <a:r>
              <a:rPr lang="pt-BR" sz="2000" b="1" dirty="0">
                <a:solidFill>
                  <a:srgbClr val="FF0000"/>
                </a:solidFill>
              </a:rPr>
              <a:t>rpm</a:t>
            </a:r>
            <a:r>
              <a:rPr lang="pt-BR" sz="2000" dirty="0"/>
              <a:t>” é nativo da distribuição;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Na imagem a seguir, temos a instalação do pacote “</a:t>
            </a:r>
            <a:r>
              <a:rPr lang="pt-BR" sz="2000" b="1" dirty="0" err="1">
                <a:solidFill>
                  <a:srgbClr val="00B050"/>
                </a:solidFill>
              </a:rPr>
              <a:t>nmap</a:t>
            </a:r>
            <a:r>
              <a:rPr lang="pt-BR" sz="2000" dirty="0"/>
              <a:t>”, disponível no DVD da distribuição (que no caso é a “</a:t>
            </a:r>
            <a:r>
              <a:rPr lang="pt-BR" sz="2000" b="1" dirty="0" err="1">
                <a:solidFill>
                  <a:srgbClr val="FF0000"/>
                </a:solidFill>
              </a:rPr>
              <a:t>CentOS</a:t>
            </a:r>
            <a:r>
              <a:rPr lang="pt-BR" sz="2000" dirty="0"/>
              <a:t>”, porém, o “</a:t>
            </a:r>
            <a:r>
              <a:rPr lang="pt-BR" sz="2000" b="1" dirty="0" err="1">
                <a:solidFill>
                  <a:srgbClr val="00B050"/>
                </a:solidFill>
              </a:rPr>
              <a:t>nmap</a:t>
            </a:r>
            <a:r>
              <a:rPr lang="pt-BR" sz="2000" dirty="0"/>
              <a:t>” também está disponível no DVD de instalação do </a:t>
            </a:r>
            <a:r>
              <a:rPr lang="pt-BR" sz="2000" b="1" dirty="0">
                <a:solidFill>
                  <a:srgbClr val="0070C0"/>
                </a:solidFill>
              </a:rPr>
              <a:t>DEBIAN</a:t>
            </a:r>
            <a:r>
              <a:rPr lang="pt-BR" sz="2000" dirty="0"/>
              <a:t>).</a:t>
            </a:r>
          </a:p>
        </p:txBody>
      </p:sp>
      <p:pic>
        <p:nvPicPr>
          <p:cNvPr id="4" name="Google Shape;236;p36">
            <a:extLst>
              <a:ext uri="{FF2B5EF4-FFF2-40B4-BE49-F238E27FC236}">
                <a16:creationId xmlns:a16="http://schemas.microsoft.com/office/drawing/2014/main" id="{AFA97C78-9E50-EF43-F99D-D816638321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194" y="5288612"/>
            <a:ext cx="8113213" cy="76061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37;p36">
            <a:extLst>
              <a:ext uri="{FF2B5EF4-FFF2-40B4-BE49-F238E27FC236}">
                <a16:creationId xmlns:a16="http://schemas.microsoft.com/office/drawing/2014/main" id="{8A8F8857-85F1-E84F-1208-955C4E3B8E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3264" b="34577"/>
          <a:stretch/>
        </p:blipFill>
        <p:spPr>
          <a:xfrm>
            <a:off x="510593" y="2791462"/>
            <a:ext cx="8122814" cy="92488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928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2E89-8113-697D-1ED3-A9CE81BE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Exemplo: Removendo um pacote </a:t>
            </a:r>
            <a:r>
              <a:rPr lang="pt-BR" sz="3200" dirty="0" err="1">
                <a:solidFill>
                  <a:srgbClr val="FF6600"/>
                </a:solidFill>
              </a:rPr>
              <a:t>pré</a:t>
            </a:r>
            <a:r>
              <a:rPr lang="pt-BR" sz="3200" dirty="0">
                <a:solidFill>
                  <a:srgbClr val="FF6600"/>
                </a:solidFill>
              </a:rPr>
              <a:t>-compilado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F2BE-C3BF-D4B9-5EED-C4C10CE96B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Através dos comandos “</a:t>
            </a:r>
            <a:r>
              <a:rPr lang="pt-BR" sz="2400" b="1" dirty="0" err="1">
                <a:solidFill>
                  <a:srgbClr val="0070C0"/>
                </a:solidFill>
              </a:rPr>
              <a:t>dpkg</a:t>
            </a:r>
            <a:r>
              <a:rPr lang="pt-BR" sz="2400" dirty="0"/>
              <a:t>” e “</a:t>
            </a:r>
            <a:r>
              <a:rPr lang="pt-BR" sz="2400" b="1" dirty="0">
                <a:solidFill>
                  <a:srgbClr val="FF0000"/>
                </a:solidFill>
              </a:rPr>
              <a:t>rpm</a:t>
            </a:r>
            <a:r>
              <a:rPr lang="pt-BR" sz="2400" dirty="0"/>
              <a:t>”, utilizados para instalar um pacote </a:t>
            </a:r>
            <a:r>
              <a:rPr lang="pt-BR" sz="2400" dirty="0" err="1"/>
              <a:t>pré</a:t>
            </a:r>
            <a:r>
              <a:rPr lang="pt-BR" sz="2400" dirty="0"/>
              <a:t> compilado, também podemos remover pacotes instalados a partir de pacotes </a:t>
            </a:r>
            <a:r>
              <a:rPr lang="pt-BR" sz="2400" dirty="0" err="1"/>
              <a:t>pré</a:t>
            </a:r>
            <a:r>
              <a:rPr lang="pt-BR" sz="2400" dirty="0"/>
              <a:t> compilados (instalados com o “</a:t>
            </a:r>
            <a:r>
              <a:rPr lang="pt-BR" sz="2400" b="1" dirty="0" err="1">
                <a:solidFill>
                  <a:srgbClr val="0070C0"/>
                </a:solidFill>
              </a:rPr>
              <a:t>dpkg</a:t>
            </a:r>
            <a:r>
              <a:rPr lang="pt-BR" sz="2400" dirty="0"/>
              <a:t>” ou “</a:t>
            </a:r>
            <a:r>
              <a:rPr lang="pt-BR" sz="2400" b="1" dirty="0">
                <a:solidFill>
                  <a:srgbClr val="FF0000"/>
                </a:solidFill>
              </a:rPr>
              <a:t>rpm</a:t>
            </a:r>
            <a:r>
              <a:rPr lang="pt-BR" sz="2400" dirty="0"/>
              <a:t>”), bem como, pacotes nativos (instalados juntamente com o sistema).</a:t>
            </a:r>
          </a:p>
          <a:p>
            <a:endParaRPr lang="pt-BR" sz="2400" dirty="0"/>
          </a:p>
          <a:p>
            <a:r>
              <a:rPr lang="pt-BR" sz="2400" dirty="0"/>
              <a:t>A seguir temos a remoção do pacote “</a:t>
            </a:r>
            <a:r>
              <a:rPr lang="pt-BR" sz="2400" b="1" dirty="0" err="1">
                <a:solidFill>
                  <a:srgbClr val="00B050"/>
                </a:solidFill>
              </a:rPr>
              <a:t>nmap</a:t>
            </a:r>
            <a:r>
              <a:rPr lang="pt-BR" sz="2400" dirty="0"/>
              <a:t>” instalado no slide anterior:</a:t>
            </a:r>
          </a:p>
          <a:p>
            <a:endParaRPr lang="pt-BR" sz="2400" dirty="0"/>
          </a:p>
        </p:txBody>
      </p:sp>
      <p:pic>
        <p:nvPicPr>
          <p:cNvPr id="4" name="Google Shape;244;p37">
            <a:extLst>
              <a:ext uri="{FF2B5EF4-FFF2-40B4-BE49-F238E27FC236}">
                <a16:creationId xmlns:a16="http://schemas.microsoft.com/office/drawing/2014/main" id="{03761E8E-A83C-DB1B-966D-DC3873EB07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4653136"/>
            <a:ext cx="5955526" cy="69250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503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0282-A642-AAFB-42A1-0B18835C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536FFF-2626-E309-A93E-42FA15EF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Instalação de pacotes através de Gerenciadores de Pacotes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8A5B9-30BF-6EC7-6000-BDC5485AC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Pacotes</a:t>
            </a:r>
          </a:p>
        </p:txBody>
      </p:sp>
    </p:spTree>
    <p:extLst>
      <p:ext uri="{BB962C8B-B14F-4D97-AF65-F5344CB8AC3E}">
        <p14:creationId xmlns:p14="http://schemas.microsoft.com/office/powerpoint/2010/main" val="389328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 </a:t>
            </a:r>
            <a:r>
              <a:rPr lang="pt-BR" dirty="0"/>
              <a:t>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Gerenciar de forma básica pacotes </a:t>
            </a:r>
            <a:r>
              <a:rPr lang="pt-BR" b="1" dirty="0">
                <a:solidFill>
                  <a:srgbClr val="0070C0"/>
                </a:solidFill>
              </a:rPr>
              <a:t>.</a:t>
            </a:r>
            <a:r>
              <a:rPr lang="pt-BR" b="1" dirty="0" err="1">
                <a:solidFill>
                  <a:srgbClr val="0070C0"/>
                </a:solidFill>
              </a:rPr>
              <a:t>deb</a:t>
            </a:r>
            <a:r>
              <a:rPr lang="pt-BR" dirty="0"/>
              <a:t> e </a:t>
            </a:r>
            <a:r>
              <a:rPr lang="pt-BR" b="1" dirty="0">
                <a:solidFill>
                  <a:srgbClr val="FF0000"/>
                </a:solidFill>
              </a:rPr>
              <a:t>.rpm</a:t>
            </a:r>
          </a:p>
          <a:p>
            <a:pPr lvl="1"/>
            <a:r>
              <a:rPr lang="pt-BR" dirty="0"/>
              <a:t>Neste slide teremos comandos que nos auxiliam no gerenciamento de pacotes, bem como as diferenças entre as principais distribuições.</a:t>
            </a:r>
          </a:p>
        </p:txBody>
      </p:sp>
      <p:pic>
        <p:nvPicPr>
          <p:cNvPr id="4" name="Google Shape;123;p20" descr="A person holding cards in their hands&#10;&#10;Description automatically generated">
            <a:extLst>
              <a:ext uri="{FF2B5EF4-FFF2-40B4-BE49-F238E27FC236}">
                <a16:creationId xmlns:a16="http://schemas.microsoft.com/office/drawing/2014/main" id="{228D7838-E060-C0F0-0C60-3C94B70A2E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386" t="13034" r="10435" b="3390"/>
          <a:stretch/>
        </p:blipFill>
        <p:spPr>
          <a:xfrm>
            <a:off x="3153103" y="3200929"/>
            <a:ext cx="2837793" cy="2982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FFBC-704E-1A77-5D85-704829FF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Instalação através de </a:t>
            </a:r>
            <a:br>
              <a:rPr lang="pt-BR" sz="3200" dirty="0"/>
            </a:br>
            <a:r>
              <a:rPr lang="pt-BR" sz="3200" dirty="0">
                <a:solidFill>
                  <a:srgbClr val="00B050"/>
                </a:solidFill>
              </a:rPr>
              <a:t>Gerenciadores de Pacotes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D47-D943-6050-D02B-221CA58A0A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 o intuito de facilitar ainda mais a instalação de pacotes no sistema Linux, os </a:t>
            </a:r>
            <a:r>
              <a:rPr lang="pt-BR" sz="2400" b="1" dirty="0">
                <a:solidFill>
                  <a:srgbClr val="00B050"/>
                </a:solidFill>
              </a:rPr>
              <a:t>gerenciadores de pacotes</a:t>
            </a:r>
            <a:r>
              <a:rPr lang="pt-BR" sz="2400" dirty="0"/>
              <a:t> resolvem automaticamente as dependências durante a instalação de um determinado pacote.</a:t>
            </a:r>
          </a:p>
          <a:p>
            <a:r>
              <a:rPr lang="pt-BR" sz="2400" dirty="0"/>
              <a:t>Ao utilizar um </a:t>
            </a:r>
            <a:r>
              <a:rPr lang="pt-BR" sz="2400" b="1" dirty="0">
                <a:solidFill>
                  <a:srgbClr val="00B050"/>
                </a:solidFill>
              </a:rPr>
              <a:t>gerenciador de pacotes</a:t>
            </a:r>
            <a:r>
              <a:rPr lang="pt-BR" sz="2400" dirty="0"/>
              <a:t>, temos um arquivo contendo a </a:t>
            </a:r>
            <a:r>
              <a:rPr lang="pt-BR" sz="2400" b="1" dirty="0">
                <a:solidFill>
                  <a:srgbClr val="7030A0"/>
                </a:solidFill>
              </a:rPr>
              <a:t>lista de repositórios</a:t>
            </a:r>
            <a:r>
              <a:rPr lang="pt-BR" sz="2400" dirty="0"/>
              <a:t> de pacotes válidos para a sua distribuição.</a:t>
            </a:r>
          </a:p>
          <a:p>
            <a:pPr lvl="1"/>
            <a:r>
              <a:rPr lang="pt-BR" sz="2000" dirty="0"/>
              <a:t>A imagem a seguir ilustra o funcionamento			         de um gerenciador de pacotes:</a:t>
            </a:r>
          </a:p>
        </p:txBody>
      </p:sp>
      <p:pic>
        <p:nvPicPr>
          <p:cNvPr id="4" name="Google Shape;258;p39" descr="Packagemanagement-pt.png">
            <a:extLst>
              <a:ext uri="{FF2B5EF4-FFF2-40B4-BE49-F238E27FC236}">
                <a16:creationId xmlns:a16="http://schemas.microsoft.com/office/drawing/2014/main" id="{E5383278-D6B4-A4EE-A2CE-07929C8E19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5972" y="3854627"/>
            <a:ext cx="8875949" cy="29623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9;p39">
            <a:extLst>
              <a:ext uri="{FF2B5EF4-FFF2-40B4-BE49-F238E27FC236}">
                <a16:creationId xmlns:a16="http://schemas.microsoft.com/office/drawing/2014/main" id="{69CECF74-A237-369C-A078-A1ED9CC81978}"/>
              </a:ext>
            </a:extLst>
          </p:cNvPr>
          <p:cNvSpPr txBox="1"/>
          <p:nvPr/>
        </p:nvSpPr>
        <p:spPr>
          <a:xfrm>
            <a:off x="252248" y="6382551"/>
            <a:ext cx="863950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Fonte: Documentação </a:t>
            </a:r>
            <a:r>
              <a:rPr lang="pt-BR" sz="1200" b="0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OpenSUSE</a:t>
            </a:r>
            <a:r>
              <a:rPr lang="pt-BR" sz="1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 – Gerenciamento de Pacotes – </a:t>
            </a:r>
            <a:r>
              <a:rPr lang="pt-BR" sz="1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http://pt.opensuse.org/Gerenciamento_de_pacotes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90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F1483-9663-468C-4885-E4BF7B837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6D96-EE6F-D832-70F7-25526094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Instalação através de </a:t>
            </a:r>
            <a:br>
              <a:rPr lang="pt-BR" sz="3200" dirty="0"/>
            </a:br>
            <a:r>
              <a:rPr lang="pt-BR" sz="3200" dirty="0">
                <a:solidFill>
                  <a:srgbClr val="00B050"/>
                </a:solidFill>
              </a:rPr>
              <a:t>Gerenciadores de Pacotes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D2CA-1166-9A0D-61DD-89E3261496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Um fator interessante é que os “</a:t>
            </a:r>
            <a:r>
              <a:rPr lang="pt-BR" sz="2000" b="1" dirty="0">
                <a:solidFill>
                  <a:srgbClr val="00B050"/>
                </a:solidFill>
              </a:rPr>
              <a:t>Gerenciadores de Pacotes</a:t>
            </a:r>
            <a:r>
              <a:rPr lang="pt-BR" sz="2000" dirty="0"/>
              <a:t>” buscam por </a:t>
            </a:r>
            <a:r>
              <a:rPr lang="pt-BR" sz="2000" b="1" dirty="0">
                <a:solidFill>
                  <a:srgbClr val="FF0000"/>
                </a:solidFill>
              </a:rPr>
              <a:t>pacotes </a:t>
            </a:r>
            <a:r>
              <a:rPr lang="pt-BR" sz="2000" b="1" dirty="0" err="1">
                <a:solidFill>
                  <a:srgbClr val="FF0000"/>
                </a:solidFill>
              </a:rPr>
              <a:t>pré</a:t>
            </a:r>
            <a:r>
              <a:rPr lang="pt-BR" sz="2000" b="1" dirty="0">
                <a:solidFill>
                  <a:srgbClr val="FF0000"/>
                </a:solidFill>
              </a:rPr>
              <a:t>-compilados nos repositórios</a:t>
            </a:r>
            <a:r>
              <a:rPr lang="pt-BR" sz="2000" dirty="0"/>
              <a:t> configurados, ou seja, a grande </a:t>
            </a:r>
            <a:r>
              <a:rPr lang="pt-BR" sz="2000" b="1" dirty="0">
                <a:solidFill>
                  <a:srgbClr val="00B050"/>
                </a:solidFill>
              </a:rPr>
              <a:t>vantagem</a:t>
            </a:r>
            <a:r>
              <a:rPr lang="pt-BR" sz="2000" dirty="0"/>
              <a:t> dos gerenciadores de pacotes é a </a:t>
            </a:r>
            <a:r>
              <a:rPr lang="pt-BR" sz="2000" b="1" dirty="0">
                <a:solidFill>
                  <a:srgbClr val="00B050"/>
                </a:solidFill>
              </a:rPr>
              <a:t>resolução automática de dependências</a:t>
            </a:r>
            <a:r>
              <a:rPr lang="pt-BR" sz="2000" dirty="0"/>
              <a:t>, ao invés de </a:t>
            </a:r>
            <a:r>
              <a:rPr lang="pt-BR" sz="2000" dirty="0">
                <a:solidFill>
                  <a:srgbClr val="FF0000"/>
                </a:solidFill>
              </a:rPr>
              <a:t>retornar um erro</a:t>
            </a:r>
            <a:r>
              <a:rPr lang="pt-BR" sz="2000" dirty="0"/>
              <a:t> informando as </a:t>
            </a:r>
            <a:r>
              <a:rPr lang="pt-BR" sz="2000" dirty="0">
                <a:solidFill>
                  <a:srgbClr val="FF0000"/>
                </a:solidFill>
              </a:rPr>
              <a:t>dependências</a:t>
            </a:r>
            <a:r>
              <a:rPr lang="pt-BR" sz="2000" dirty="0"/>
              <a:t> que devemos instalar previamente, como na instalação realizada a partir de pacotes </a:t>
            </a:r>
            <a:r>
              <a:rPr lang="pt-BR" sz="2000" dirty="0" err="1"/>
              <a:t>pré</a:t>
            </a:r>
            <a:r>
              <a:rPr lang="pt-BR" sz="2000" dirty="0"/>
              <a:t>-compilados, explicado anteriormente.</a:t>
            </a:r>
          </a:p>
          <a:p>
            <a:endParaRPr lang="pt-BR" sz="2000" dirty="0"/>
          </a:p>
          <a:p>
            <a:r>
              <a:rPr lang="pt-BR" sz="2000" dirty="0"/>
              <a:t>Alguns </a:t>
            </a:r>
            <a:r>
              <a:rPr lang="pt-BR" sz="2000" b="1" dirty="0">
                <a:solidFill>
                  <a:srgbClr val="00B050"/>
                </a:solidFill>
              </a:rPr>
              <a:t>gerenciadores de pacotes</a:t>
            </a:r>
            <a:r>
              <a:rPr lang="pt-BR" sz="2000" dirty="0"/>
              <a:t> permitem a realização de tarefas distintas, como se conectar automaticamente a um repositório, baixar um pacote, identificar e resolver dependências, pesquisar ou listar pacotes disponíveis nos repositórios configurados, adicionar/remover repositórios, verificar a integridade de um pacote através do “</a:t>
            </a:r>
            <a:r>
              <a:rPr lang="pt-BR" sz="2000" dirty="0" err="1"/>
              <a:t>checksum</a:t>
            </a:r>
            <a:r>
              <a:rPr lang="pt-BR" sz="2000" dirty="0"/>
              <a:t>” e assinatura digital, fazer atualizações automáticas e remover dependências ao desinstalar programas.</a:t>
            </a:r>
          </a:p>
          <a:p>
            <a:r>
              <a:rPr lang="pt-BR" sz="2000" dirty="0"/>
              <a:t>Porém, nem todos os gerenciadores realizam todas estas tarefas.</a:t>
            </a:r>
          </a:p>
        </p:txBody>
      </p:sp>
    </p:spTree>
    <p:extLst>
      <p:ext uri="{BB962C8B-B14F-4D97-AF65-F5344CB8AC3E}">
        <p14:creationId xmlns:p14="http://schemas.microsoft.com/office/powerpoint/2010/main" val="100225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D13D4-F7BC-0526-1523-4E613A2A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4F09-AB80-2E5D-87C9-857E124F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Instalação através de </a:t>
            </a:r>
            <a:br>
              <a:rPr lang="pt-BR" sz="3200" dirty="0"/>
            </a:br>
            <a:r>
              <a:rPr lang="pt-BR" sz="3200" dirty="0">
                <a:solidFill>
                  <a:srgbClr val="00B050"/>
                </a:solidFill>
              </a:rPr>
              <a:t>Gerenciadores de Pacotes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0C49-0473-85F8-50B6-C79F3AA89E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Dentre os principais </a:t>
            </a:r>
            <a:r>
              <a:rPr lang="pt-BR" sz="2000" dirty="0">
                <a:solidFill>
                  <a:srgbClr val="00B050"/>
                </a:solidFill>
              </a:rPr>
              <a:t>gerenciadores de pacotes</a:t>
            </a:r>
            <a:r>
              <a:rPr lang="pt-BR" sz="2000" dirty="0"/>
              <a:t>, temos: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APT</a:t>
            </a:r>
            <a:r>
              <a:rPr lang="pt-BR" sz="1800" dirty="0"/>
              <a:t> (</a:t>
            </a:r>
            <a:r>
              <a:rPr lang="pt-BR" sz="1800" dirty="0" err="1"/>
              <a:t>Advanced</a:t>
            </a:r>
            <a:r>
              <a:rPr lang="pt-BR" sz="1800" dirty="0"/>
              <a:t> </a:t>
            </a:r>
            <a:r>
              <a:rPr lang="pt-BR" sz="1800" dirty="0" err="1"/>
              <a:t>Packaging</a:t>
            </a:r>
            <a:r>
              <a:rPr lang="pt-BR" sz="1800" dirty="0"/>
              <a:t> Tool)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b="1" dirty="0">
                <a:solidFill>
                  <a:srgbClr val="0070C0"/>
                </a:solidFill>
              </a:rPr>
              <a:t>Debian e derivados</a:t>
            </a:r>
            <a:r>
              <a:rPr lang="pt-BR" sz="1800" dirty="0"/>
              <a:t>;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YUM</a:t>
            </a:r>
            <a:r>
              <a:rPr lang="pt-BR" sz="1800" dirty="0"/>
              <a:t> (</a:t>
            </a:r>
            <a:r>
              <a:rPr lang="pt-BR" sz="1800" dirty="0" err="1"/>
              <a:t>Yellow</a:t>
            </a:r>
            <a:r>
              <a:rPr lang="pt-BR" sz="1800" dirty="0"/>
              <a:t> Dog </a:t>
            </a:r>
            <a:r>
              <a:rPr lang="pt-BR" sz="1800" dirty="0" err="1"/>
              <a:t>Updater</a:t>
            </a:r>
            <a:r>
              <a:rPr lang="pt-BR" sz="1800" dirty="0"/>
              <a:t> </a:t>
            </a:r>
            <a:r>
              <a:rPr lang="pt-BR" sz="1800" dirty="0" err="1"/>
              <a:t>Modified</a:t>
            </a:r>
            <a:r>
              <a:rPr lang="pt-BR" sz="1800" dirty="0"/>
              <a:t>)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b="1" dirty="0" err="1">
                <a:solidFill>
                  <a:srgbClr val="FF0000"/>
                </a:solidFill>
              </a:rPr>
              <a:t>Red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 err="1">
                <a:solidFill>
                  <a:srgbClr val="FF0000"/>
                </a:solidFill>
              </a:rPr>
              <a:t>Hat</a:t>
            </a:r>
            <a:r>
              <a:rPr lang="pt-BR" sz="1800" b="1" dirty="0">
                <a:solidFill>
                  <a:srgbClr val="FF0000"/>
                </a:solidFill>
              </a:rPr>
              <a:t> e derivados</a:t>
            </a:r>
            <a:r>
              <a:rPr lang="pt-BR" sz="1800" dirty="0"/>
              <a:t>;</a:t>
            </a:r>
          </a:p>
          <a:p>
            <a:pPr lvl="1"/>
            <a:r>
              <a:rPr lang="pt-BR" sz="1800" b="1" dirty="0" err="1">
                <a:solidFill>
                  <a:srgbClr val="00B050"/>
                </a:solidFill>
              </a:rPr>
              <a:t>YaST</a:t>
            </a:r>
            <a:r>
              <a:rPr lang="pt-BR" sz="1800" dirty="0"/>
              <a:t> (</a:t>
            </a:r>
            <a:r>
              <a:rPr lang="pt-BR" sz="1800" dirty="0" err="1"/>
              <a:t>Yet</a:t>
            </a:r>
            <a:r>
              <a:rPr lang="pt-BR" sz="1800" dirty="0"/>
              <a:t> </a:t>
            </a:r>
            <a:r>
              <a:rPr lang="pt-BR" sz="1800" dirty="0" err="1"/>
              <a:t>another</a:t>
            </a:r>
            <a:r>
              <a:rPr lang="pt-BR" sz="1800" dirty="0"/>
              <a:t> Setup Tool)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b="1" dirty="0" err="1">
                <a:solidFill>
                  <a:srgbClr val="00B050"/>
                </a:solidFill>
              </a:rPr>
              <a:t>OpenSUSE</a:t>
            </a:r>
            <a:r>
              <a:rPr lang="pt-BR" sz="1800" dirty="0"/>
              <a:t>;</a:t>
            </a:r>
          </a:p>
          <a:p>
            <a:pPr lvl="2"/>
            <a:r>
              <a:rPr lang="pt-BR" sz="1600" dirty="0"/>
              <a:t>OBS.: Cada um destes gerenciadores de pacotes possui um arquivo de configuração com uma listagem dos repositórios válidos de pacotes para a respectiva distribuição. Segue abaixo tabela para consulta rápida: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r>
              <a:rPr lang="pt-BR" sz="1800" dirty="0"/>
              <a:t>OBS.: O </a:t>
            </a:r>
            <a:r>
              <a:rPr lang="pt-BR" sz="1800" dirty="0" err="1"/>
              <a:t>Slackware</a:t>
            </a:r>
            <a:r>
              <a:rPr lang="pt-BR" sz="1800" dirty="0"/>
              <a:t> não possui um gerenciador de pacotes que resolva dependências até o momento de elaboração deste slide.</a:t>
            </a:r>
          </a:p>
          <a:p>
            <a:pPr lvl="2"/>
            <a:r>
              <a:rPr lang="pt-BR" sz="1600" dirty="0"/>
              <a:t>Vide guia de comandos em: </a:t>
            </a:r>
            <a:r>
              <a:rPr lang="pt-BR" sz="1600" dirty="0">
                <a:hlinkClick r:id="rId2"/>
              </a:rPr>
              <a:t>http://distrowatch.com/weekly.php?issue=20081013#feature</a:t>
            </a:r>
            <a:r>
              <a:rPr lang="pt-BR" sz="1600" dirty="0"/>
              <a:t> </a:t>
            </a:r>
          </a:p>
        </p:txBody>
      </p:sp>
      <p:pic>
        <p:nvPicPr>
          <p:cNvPr id="4" name="Google Shape;272;p41">
            <a:extLst>
              <a:ext uri="{FF2B5EF4-FFF2-40B4-BE49-F238E27FC236}">
                <a16:creationId xmlns:a16="http://schemas.microsoft.com/office/drawing/2014/main" id="{9CE050BA-86B6-0E02-2710-8F8BAF9E81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349" y="3329592"/>
            <a:ext cx="7427302" cy="13843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95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88B2-EE6A-7E85-C8C4-D7AC632F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>
                <a:solidFill>
                  <a:srgbClr val="00B050"/>
                </a:solidFill>
              </a:rPr>
              <a:t>Gerenciadores de Pacotes</a:t>
            </a:r>
            <a:r>
              <a:rPr lang="pt-BR" sz="3200" dirty="0"/>
              <a:t> </a:t>
            </a:r>
            <a:br>
              <a:rPr lang="pt-BR" sz="3200" dirty="0"/>
            </a:br>
            <a:r>
              <a:rPr lang="pt-BR" sz="3200" dirty="0"/>
              <a:t>Arquivos de Configuração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D380-5DE6-4B92-6200-2FB1E59740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Antes de configurar os repositórios de um “</a:t>
            </a:r>
            <a:r>
              <a:rPr lang="pt-BR" sz="2000" b="1" dirty="0">
                <a:solidFill>
                  <a:srgbClr val="00B050"/>
                </a:solidFill>
              </a:rPr>
              <a:t>gerenciador de pacotes</a:t>
            </a:r>
            <a:r>
              <a:rPr lang="pt-BR" sz="2000" dirty="0"/>
              <a:t>”, devemos definir quais serão os repositórios de pacotes para a respectiva distribuição (Internet ou DVD da distribuição).</a:t>
            </a:r>
          </a:p>
          <a:p>
            <a:pPr lvl="1"/>
            <a:endParaRPr lang="pt-BR" sz="1800" dirty="0"/>
          </a:p>
          <a:p>
            <a:r>
              <a:rPr lang="pt-BR" sz="2000" dirty="0"/>
              <a:t>Este arquivo de configuração possui conteúdo distinto de acordo com o gerenciador/distribuição utilizada.</a:t>
            </a:r>
          </a:p>
          <a:p>
            <a:pPr lvl="1"/>
            <a:endParaRPr lang="pt-BR" sz="1800" dirty="0"/>
          </a:p>
          <a:p>
            <a:r>
              <a:rPr lang="pt-BR" sz="2000" dirty="0"/>
              <a:t>Portanto, não vamos abordar maiores detalhes sobre o conteúdo destes arquivos, tendo em vista que ao instalar a distribuição o arquivo já vem previamente configurado com os repositórios oficiais da distribuição (seja o “</a:t>
            </a:r>
            <a:r>
              <a:rPr lang="pt-BR" sz="2000" b="1" dirty="0" err="1">
                <a:solidFill>
                  <a:srgbClr val="FF0000"/>
                </a:solidFill>
              </a:rPr>
              <a:t>Red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Hat</a:t>
            </a:r>
            <a:r>
              <a:rPr lang="pt-BR" sz="2000" dirty="0"/>
              <a:t>”, “</a:t>
            </a:r>
            <a:r>
              <a:rPr lang="pt-BR" sz="2000" b="1" dirty="0">
                <a:solidFill>
                  <a:srgbClr val="0070C0"/>
                </a:solidFill>
              </a:rPr>
              <a:t>Debian</a:t>
            </a:r>
            <a:r>
              <a:rPr lang="pt-BR" sz="2000" dirty="0"/>
              <a:t>”, “</a:t>
            </a:r>
            <a:r>
              <a:rPr lang="pt-BR" sz="2000" b="1" dirty="0" err="1">
                <a:solidFill>
                  <a:srgbClr val="00B050"/>
                </a:solidFill>
              </a:rPr>
              <a:t>OpenSUSE</a:t>
            </a:r>
            <a:r>
              <a:rPr lang="pt-BR" sz="2000" dirty="0"/>
              <a:t>”, “</a:t>
            </a:r>
            <a:r>
              <a:rPr lang="pt-BR" sz="2000" b="1" dirty="0" err="1">
                <a:solidFill>
                  <a:srgbClr val="FF0000"/>
                </a:solidFill>
              </a:rPr>
              <a:t>CentOS</a:t>
            </a:r>
            <a:r>
              <a:rPr lang="pt-BR" sz="2000" dirty="0"/>
              <a:t>”, entre outras);</a:t>
            </a:r>
          </a:p>
          <a:p>
            <a:pPr lvl="1"/>
            <a:r>
              <a:rPr lang="pt-BR" sz="1800" dirty="0"/>
              <a:t>OBS.: Como os repositórios oficiais estão disponíveis na Internet, o sistema GNU/Linux precisa ter acesso a Internet para possibilitar o download dos pacotes disponíveis nestes repositórios.</a:t>
            </a:r>
          </a:p>
        </p:txBody>
      </p:sp>
    </p:spTree>
    <p:extLst>
      <p:ext uri="{BB962C8B-B14F-4D97-AF65-F5344CB8AC3E}">
        <p14:creationId xmlns:p14="http://schemas.microsoft.com/office/powerpoint/2010/main" val="159232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EB3F-6951-5257-DA52-98DF0A0C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Instalando através de um </a:t>
            </a:r>
            <a:r>
              <a:rPr lang="pt-BR" sz="3200" dirty="0">
                <a:solidFill>
                  <a:srgbClr val="00B050"/>
                </a:solidFill>
              </a:rPr>
              <a:t>gerenciador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68FE9-6D55-1A09-FCB0-522996F78CE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Instalando o “</a:t>
            </a:r>
            <a:r>
              <a:rPr lang="pt-BR" b="1" dirty="0" err="1">
                <a:solidFill>
                  <a:srgbClr val="00B050"/>
                </a:solidFill>
              </a:rPr>
              <a:t>nmap</a:t>
            </a:r>
            <a:r>
              <a:rPr lang="pt-BR" dirty="0"/>
              <a:t>” através do gerenciador “</a:t>
            </a:r>
            <a:r>
              <a:rPr lang="pt-BR" b="1" dirty="0" err="1">
                <a:solidFill>
                  <a:srgbClr val="0070C0"/>
                </a:solidFill>
              </a:rPr>
              <a:t>apt</a:t>
            </a:r>
            <a:r>
              <a:rPr lang="pt-BR" dirty="0"/>
              <a:t>” no “</a:t>
            </a:r>
            <a:r>
              <a:rPr lang="pt-BR" b="1" dirty="0">
                <a:solidFill>
                  <a:srgbClr val="0070C0"/>
                </a:solidFill>
              </a:rPr>
              <a:t>Debian</a:t>
            </a:r>
            <a:r>
              <a:rPr lang="pt-BR" dirty="0"/>
              <a:t>”.</a:t>
            </a:r>
          </a:p>
        </p:txBody>
      </p:sp>
      <p:pic>
        <p:nvPicPr>
          <p:cNvPr id="4" name="Google Shape;285;p43">
            <a:extLst>
              <a:ext uri="{FF2B5EF4-FFF2-40B4-BE49-F238E27FC236}">
                <a16:creationId xmlns:a16="http://schemas.microsoft.com/office/drawing/2014/main" id="{3AE84D06-FF4B-67E2-F845-90F3ADC8CD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8172" y="2276872"/>
            <a:ext cx="8487656" cy="347981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551776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B98-857C-09F2-8F28-6496AEF8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Instalando através de um </a:t>
            </a:r>
            <a:r>
              <a:rPr lang="pt-BR" sz="3200" dirty="0">
                <a:solidFill>
                  <a:srgbClr val="00B050"/>
                </a:solidFill>
              </a:rPr>
              <a:t>gerenciador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57B5-519C-11CD-47DA-4F7BC9379F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Instalando o “</a:t>
            </a:r>
            <a:r>
              <a:rPr lang="pt-BR" b="1" dirty="0" err="1">
                <a:solidFill>
                  <a:srgbClr val="00B050"/>
                </a:solidFill>
              </a:rPr>
              <a:t>nmap</a:t>
            </a:r>
            <a:r>
              <a:rPr lang="pt-BR" dirty="0"/>
              <a:t>” através do gerenciador “</a:t>
            </a:r>
            <a:r>
              <a:rPr lang="pt-BR" b="1" dirty="0" err="1">
                <a:solidFill>
                  <a:srgbClr val="FF0000"/>
                </a:solidFill>
              </a:rPr>
              <a:t>yum</a:t>
            </a:r>
            <a:r>
              <a:rPr lang="pt-BR" dirty="0"/>
              <a:t>” no “</a:t>
            </a:r>
            <a:r>
              <a:rPr lang="pt-BR" b="1" dirty="0" err="1">
                <a:solidFill>
                  <a:srgbClr val="FF0000"/>
                </a:solidFill>
              </a:rPr>
              <a:t>CentOS</a:t>
            </a:r>
            <a:r>
              <a:rPr lang="pt-BR" dirty="0"/>
              <a:t>”.</a:t>
            </a:r>
          </a:p>
        </p:txBody>
      </p:sp>
      <p:pic>
        <p:nvPicPr>
          <p:cNvPr id="4" name="Google Shape;292;p44">
            <a:extLst>
              <a:ext uri="{FF2B5EF4-FFF2-40B4-BE49-F238E27FC236}">
                <a16:creationId xmlns:a16="http://schemas.microsoft.com/office/drawing/2014/main" id="{F9428C10-E891-D06A-A134-996AE457A0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1794" y="2204864"/>
            <a:ext cx="7700412" cy="424592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0340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EC8A-85EC-5F39-CA63-D78999CB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Instalando através de um </a:t>
            </a:r>
            <a:r>
              <a:rPr lang="pt-BR" sz="3200" dirty="0">
                <a:solidFill>
                  <a:srgbClr val="00B050"/>
                </a:solidFill>
              </a:rPr>
              <a:t>gerenciador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D52A-65C3-38A2-9BC8-058648AA33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Continuação...:</a:t>
            </a:r>
          </a:p>
        </p:txBody>
      </p:sp>
      <p:pic>
        <p:nvPicPr>
          <p:cNvPr id="4" name="Google Shape;299;p45">
            <a:extLst>
              <a:ext uri="{FF2B5EF4-FFF2-40B4-BE49-F238E27FC236}">
                <a16:creationId xmlns:a16="http://schemas.microsoft.com/office/drawing/2014/main" id="{85DD8F39-AF5F-062C-1CE5-D267DC8583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3718" y="1860832"/>
            <a:ext cx="7916564" cy="437232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98359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312C-E517-88F2-BBD6-5CC3D80D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Removendo através de um </a:t>
            </a:r>
            <a:r>
              <a:rPr lang="pt-BR" sz="3200" dirty="0">
                <a:solidFill>
                  <a:srgbClr val="00B050"/>
                </a:solidFill>
              </a:rPr>
              <a:t>gerenciador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40C3-E46A-78D3-34B3-DBD8AFD73D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Da mesma forma que o gerenciador de pacotes resolve as dependências para realizar a instalação de um pacote, as dependências são removidas ao remover um pacote.</a:t>
            </a:r>
          </a:p>
          <a:p>
            <a:endParaRPr lang="pt-BR" sz="2400" dirty="0"/>
          </a:p>
          <a:p>
            <a:r>
              <a:rPr lang="pt-BR" sz="2400" dirty="0"/>
              <a:t>No slide a seguir temos como exemplo a remoção do pacote “</a:t>
            </a:r>
            <a:r>
              <a:rPr lang="pt-BR" sz="2400" dirty="0" err="1"/>
              <a:t>sendmail</a:t>
            </a:r>
            <a:r>
              <a:rPr lang="pt-BR" sz="2400" dirty="0"/>
              <a:t>” (Servidor de e-mail padrão da distribuição </a:t>
            </a:r>
            <a:r>
              <a:rPr lang="pt-BR" sz="2400" b="1" dirty="0" err="1">
                <a:solidFill>
                  <a:srgbClr val="FF0000"/>
                </a:solidFill>
              </a:rPr>
              <a:t>CentOS</a:t>
            </a:r>
            <a:r>
              <a:rPr lang="pt-BR" sz="2400" dirty="0"/>
              <a:t>, instalado juntamente com o sistema).</a:t>
            </a:r>
          </a:p>
          <a:p>
            <a:endParaRPr lang="pt-BR" sz="2400" dirty="0"/>
          </a:p>
          <a:p>
            <a:r>
              <a:rPr lang="pt-BR" sz="2400" dirty="0"/>
              <a:t>Observe que ao solicitar a remoção do pacote “</a:t>
            </a:r>
            <a:r>
              <a:rPr lang="pt-BR" sz="2400" dirty="0" err="1"/>
              <a:t>sendmail</a:t>
            </a:r>
            <a:r>
              <a:rPr lang="pt-BR" sz="2400" dirty="0"/>
              <a:t>”, mais 5 dependências são removidas automaticamente, após a confirmação do usuário.</a:t>
            </a:r>
          </a:p>
        </p:txBody>
      </p:sp>
    </p:spTree>
    <p:extLst>
      <p:ext uri="{BB962C8B-B14F-4D97-AF65-F5344CB8AC3E}">
        <p14:creationId xmlns:p14="http://schemas.microsoft.com/office/powerpoint/2010/main" val="1269366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380F-009D-9723-FF98-BEBD2EFA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4245-B946-F0B5-CB4E-373D1CD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Exemplo:</a:t>
            </a:r>
            <a:br>
              <a:rPr lang="pt-BR" sz="3200" dirty="0"/>
            </a:br>
            <a:r>
              <a:rPr lang="pt-BR" sz="3200" dirty="0"/>
              <a:t>Removendo através de um </a:t>
            </a:r>
            <a:r>
              <a:rPr lang="pt-BR" sz="3200" dirty="0">
                <a:solidFill>
                  <a:srgbClr val="00B050"/>
                </a:solidFill>
              </a:rPr>
              <a:t>gerenciador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4139-2515-EDA9-2684-DE1CAB3D47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Removendo o pacote “</a:t>
            </a:r>
            <a:r>
              <a:rPr lang="pt-BR" sz="2400" dirty="0" err="1"/>
              <a:t>sendmail</a:t>
            </a:r>
            <a:r>
              <a:rPr lang="pt-BR" sz="2400" dirty="0"/>
              <a:t>” e suas dependências através do “</a:t>
            </a:r>
            <a:r>
              <a:rPr lang="pt-BR" sz="2400" b="1" dirty="0" err="1">
                <a:solidFill>
                  <a:srgbClr val="FF0000"/>
                </a:solidFill>
              </a:rPr>
              <a:t>yum</a:t>
            </a:r>
            <a:r>
              <a:rPr lang="pt-BR" sz="2400" dirty="0"/>
              <a:t>”</a:t>
            </a:r>
          </a:p>
        </p:txBody>
      </p:sp>
      <p:pic>
        <p:nvPicPr>
          <p:cNvPr id="4" name="Google Shape;312;p47">
            <a:extLst>
              <a:ext uri="{FF2B5EF4-FFF2-40B4-BE49-F238E27FC236}">
                <a16:creationId xmlns:a16="http://schemas.microsoft.com/office/drawing/2014/main" id="{F8A403F2-45AC-6627-3F40-AA294C230B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47" b="4973"/>
          <a:stretch/>
        </p:blipFill>
        <p:spPr>
          <a:xfrm>
            <a:off x="520769" y="2280901"/>
            <a:ext cx="8102461" cy="3791379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82905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48">
            <a:extLst>
              <a:ext uri="{FF2B5EF4-FFF2-40B4-BE49-F238E27FC236}">
                <a16:creationId xmlns:a16="http://schemas.microsoft.com/office/drawing/2014/main" id="{5D34C361-640F-56EC-4D64-2D6AA8A946DD}"/>
              </a:ext>
            </a:extLst>
          </p:cNvPr>
          <p:cNvSpPr txBox="1"/>
          <p:nvPr/>
        </p:nvSpPr>
        <p:spPr>
          <a:xfrm>
            <a:off x="825062" y="2367171"/>
            <a:ext cx="7493876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 liga aí!</a:t>
            </a:r>
            <a:endParaRPr sz="66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Hora da </a:t>
            </a:r>
            <a:r>
              <a:rPr lang="pt-BR" sz="6600" b="0" i="0" u="none" strike="noStrike" cap="none" dirty="0">
                <a:solidFill>
                  <a:srgbClr val="7030A0"/>
                </a:solidFill>
                <a:latin typeface="+mj-lt"/>
                <a:ea typeface="Calibri"/>
                <a:cs typeface="Calibri"/>
                <a:sym typeface="Calibri"/>
              </a:rPr>
              <a:t>R</a:t>
            </a:r>
            <a:r>
              <a:rPr lang="pt-BR" sz="6600" b="0" i="0" u="none" strike="noStrike" cap="none" dirty="0">
                <a:solidFill>
                  <a:srgbClr val="00B050"/>
                </a:solidFill>
                <a:latin typeface="+mj-lt"/>
                <a:ea typeface="Calibri"/>
                <a:cs typeface="Calibri"/>
                <a:sym typeface="Calibri"/>
              </a:rPr>
              <a:t>E</a:t>
            </a:r>
            <a:r>
              <a:rPr lang="pt-BR" sz="6600" b="0" i="0" u="none" strike="noStrike" cap="none" dirty="0">
                <a:solidFill>
                  <a:srgbClr val="0070C0"/>
                </a:solidFill>
                <a:latin typeface="+mj-lt"/>
                <a:ea typeface="Calibri"/>
                <a:cs typeface="Calibri"/>
                <a:sym typeface="Calibri"/>
              </a:rPr>
              <a:t>V</a:t>
            </a:r>
            <a:r>
              <a:rPr lang="pt-BR" sz="6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I</a:t>
            </a:r>
            <a:r>
              <a:rPr lang="pt-BR" sz="6600" b="0" i="0" u="none" strike="noStrike" cap="none" dirty="0">
                <a:solidFill>
                  <a:srgbClr val="FF6600"/>
                </a:solidFill>
                <a:latin typeface="+mj-lt"/>
                <a:ea typeface="Calibri"/>
                <a:cs typeface="Calibri"/>
                <a:sym typeface="Calibri"/>
              </a:rPr>
              <a:t>S</a:t>
            </a:r>
            <a:r>
              <a:rPr lang="pt-BR" sz="6600" b="0" i="0" u="none" strike="noStrike" cap="none" dirty="0">
                <a:solidFill>
                  <a:srgbClr val="00B0F0"/>
                </a:solidFill>
                <a:latin typeface="+mj-lt"/>
                <a:ea typeface="Calibri"/>
                <a:cs typeface="Calibri"/>
                <a:sym typeface="Calibri"/>
              </a:rPr>
              <a:t>Ã</a:t>
            </a:r>
            <a:r>
              <a:rPr lang="pt-BR" sz="6600" b="0" i="0" u="none" strike="noStrike" cap="none" dirty="0">
                <a:solidFill>
                  <a:srgbClr val="FF0000"/>
                </a:solidFill>
                <a:latin typeface="+mj-lt"/>
                <a:ea typeface="Calibri"/>
                <a:cs typeface="Calibri"/>
                <a:sym typeface="Calibri"/>
              </a:rPr>
              <a:t>O</a:t>
            </a:r>
            <a:r>
              <a:rPr lang="pt-BR" sz="66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!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82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 ao Gerenciamento de Pacotes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Inicialmente (desde os primórdios do mundo </a:t>
            </a:r>
            <a:r>
              <a:rPr lang="pt-BR" sz="2000" dirty="0">
                <a:solidFill>
                  <a:srgbClr val="7030A0"/>
                </a:solidFill>
              </a:rPr>
              <a:t>UNIX</a:t>
            </a:r>
            <a:r>
              <a:rPr lang="pt-BR" sz="2000" dirty="0"/>
              <a:t> até os dias atuais), os pacotes eram distribuídos através de arquivos empacotados ou compactados (extensões “</a:t>
            </a:r>
            <a:r>
              <a:rPr lang="pt-BR" sz="2000" dirty="0">
                <a:solidFill>
                  <a:srgbClr val="FF0000"/>
                </a:solidFill>
              </a:rPr>
              <a:t>tar.gz</a:t>
            </a:r>
            <a:r>
              <a:rPr lang="pt-BR" sz="2000" dirty="0"/>
              <a:t>” ou “</a:t>
            </a:r>
            <a:r>
              <a:rPr lang="pt-BR" sz="2000" dirty="0">
                <a:solidFill>
                  <a:srgbClr val="C00000"/>
                </a:solidFill>
              </a:rPr>
              <a:t>tar.bz2</a:t>
            </a:r>
            <a:r>
              <a:rPr lang="pt-BR" sz="2000" dirty="0"/>
              <a:t>”), contendo o código fonte do programa. </a:t>
            </a:r>
          </a:p>
          <a:p>
            <a:endParaRPr lang="pt-BR" sz="2000" dirty="0"/>
          </a:p>
          <a:p>
            <a:r>
              <a:rPr lang="pt-BR" sz="2000" dirty="0"/>
              <a:t>Este formato pode ser utilizado para instalação em qualquer “</a:t>
            </a:r>
            <a:r>
              <a:rPr lang="pt-BR" sz="2000" i="1" dirty="0" err="1">
                <a:solidFill>
                  <a:srgbClr val="00B050"/>
                </a:solidFill>
              </a:rPr>
              <a:t>distro</a:t>
            </a:r>
            <a:r>
              <a:rPr lang="pt-BR" sz="2000" dirty="0"/>
              <a:t>” e permite que um programador modifique e realize adaptações no código fonte do pacote, visando a implementação de melhorias, customizações entre outras modificações.</a:t>
            </a:r>
          </a:p>
          <a:p>
            <a:endParaRPr lang="pt-BR" sz="2000" dirty="0"/>
          </a:p>
          <a:p>
            <a:r>
              <a:rPr lang="pt-BR" sz="2000" dirty="0"/>
              <a:t>Com o passar do tempo e a criação do </a:t>
            </a:r>
            <a:r>
              <a:rPr lang="pt-BR" sz="2000" dirty="0">
                <a:solidFill>
                  <a:srgbClr val="FF0000"/>
                </a:solidFill>
              </a:rPr>
              <a:t>GNU/Linux</a:t>
            </a:r>
            <a:r>
              <a:rPr lang="pt-BR" sz="2000" dirty="0"/>
              <a:t>, diversas distribuições foram criadas, cada uma delas com suas particularidades e com o “</a:t>
            </a:r>
            <a:r>
              <a:rPr lang="pt-BR" sz="2000" dirty="0">
                <a:solidFill>
                  <a:srgbClr val="0070C0"/>
                </a:solidFill>
              </a:rPr>
              <a:t>Gerenciamento de Pacotes</a:t>
            </a:r>
            <a:r>
              <a:rPr lang="pt-BR" sz="2000" dirty="0"/>
              <a:t>” não foi diferente.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BBFC-B1A2-F46F-6CFA-2F0A92B5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Tabela referência:</a:t>
            </a:r>
            <a:br>
              <a:rPr lang="pt-BR" sz="3200" dirty="0"/>
            </a:br>
            <a:r>
              <a:rPr lang="pt-BR" sz="3200" dirty="0"/>
              <a:t>Instalando Pacotes</a:t>
            </a:r>
            <a:endParaRPr lang="pt-BR" dirty="0"/>
          </a:p>
        </p:txBody>
      </p:sp>
      <p:pic>
        <p:nvPicPr>
          <p:cNvPr id="4" name="Google Shape;325;p49">
            <a:extLst>
              <a:ext uri="{FF2B5EF4-FFF2-40B4-BE49-F238E27FC236}">
                <a16:creationId xmlns:a16="http://schemas.microsoft.com/office/drawing/2014/main" id="{1FD155EC-9273-B3E6-6DD1-EBFA48F90B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1628800"/>
            <a:ext cx="8534400" cy="410718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4102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3CC7-AC40-CB78-C228-14AE3400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Tabela referência:</a:t>
            </a:r>
            <a:br>
              <a:rPr lang="pt-BR" sz="3200" dirty="0"/>
            </a:br>
            <a:r>
              <a:rPr lang="pt-BR" sz="3200" dirty="0"/>
              <a:t>Removendo e listando pacotes instalados</a:t>
            </a:r>
            <a:endParaRPr lang="pt-BR" dirty="0"/>
          </a:p>
        </p:txBody>
      </p:sp>
      <p:pic>
        <p:nvPicPr>
          <p:cNvPr id="4" name="Google Shape;331;p50">
            <a:extLst>
              <a:ext uri="{FF2B5EF4-FFF2-40B4-BE49-F238E27FC236}">
                <a16:creationId xmlns:a16="http://schemas.microsoft.com/office/drawing/2014/main" id="{6DC09B05-BE6F-73F8-DA20-DE5D8318C2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4800" y="1340768"/>
            <a:ext cx="8534400" cy="469392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808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53D-1295-CBA9-A02C-A65283F7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Tabela referência:</a:t>
            </a:r>
            <a:br>
              <a:rPr lang="pt-BR" sz="3200" dirty="0"/>
            </a:br>
            <a:r>
              <a:rPr lang="pt-BR" sz="3200" dirty="0"/>
              <a:t>Gerenciadores de Pacotes</a:t>
            </a:r>
            <a:endParaRPr lang="pt-BR" dirty="0"/>
          </a:p>
        </p:txBody>
      </p:sp>
      <p:sp>
        <p:nvSpPr>
          <p:cNvPr id="4" name="Google Shape;337;p51">
            <a:extLst>
              <a:ext uri="{FF2B5EF4-FFF2-40B4-BE49-F238E27FC236}">
                <a16:creationId xmlns:a16="http://schemas.microsoft.com/office/drawing/2014/main" id="{DCB81739-EC0B-0FFD-F3D8-FD304A72C5D8}"/>
              </a:ext>
            </a:extLst>
          </p:cNvPr>
          <p:cNvSpPr txBox="1"/>
          <p:nvPr/>
        </p:nvSpPr>
        <p:spPr>
          <a:xfrm>
            <a:off x="269660" y="5713511"/>
            <a:ext cx="8127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http://www.opcaolinux.com.br/gnulinux/dicas/14-comandos-linux/68-gerenciadores-de-pacotes.html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5" name="Google Shape;338;p51">
            <a:extLst>
              <a:ext uri="{FF2B5EF4-FFF2-40B4-BE49-F238E27FC236}">
                <a16:creationId xmlns:a16="http://schemas.microsoft.com/office/drawing/2014/main" id="{906EE582-AF1B-07F9-4837-F2CE9E2AD8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660" y="1443135"/>
            <a:ext cx="8604680" cy="4270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0265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0CD0-D986-4625-6C1B-AD06A265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Tabela referência:</a:t>
            </a:r>
            <a:br>
              <a:rPr lang="pt-BR" sz="3200" dirty="0"/>
            </a:br>
            <a:r>
              <a:rPr lang="pt-BR" sz="3200" dirty="0"/>
              <a:t>Gerenciadores de Pacotes</a:t>
            </a:r>
            <a:endParaRPr lang="pt-BR" dirty="0"/>
          </a:p>
        </p:txBody>
      </p:sp>
      <p:sp>
        <p:nvSpPr>
          <p:cNvPr id="4" name="Google Shape;344;p52">
            <a:extLst>
              <a:ext uri="{FF2B5EF4-FFF2-40B4-BE49-F238E27FC236}">
                <a16:creationId xmlns:a16="http://schemas.microsoft.com/office/drawing/2014/main" id="{B0B4E755-7C05-869C-4480-6F7BAE2D459A}"/>
              </a:ext>
            </a:extLst>
          </p:cNvPr>
          <p:cNvSpPr txBox="1"/>
          <p:nvPr/>
        </p:nvSpPr>
        <p:spPr>
          <a:xfrm>
            <a:off x="323529" y="5641503"/>
            <a:ext cx="81270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http://www.opcaolinux.com.br/gnulinux/dicas/14-comandos-linux/68-gerenciadores-de-pacotes.html</a:t>
            </a:r>
            <a:r>
              <a:rPr lang="pt-B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pic>
        <p:nvPicPr>
          <p:cNvPr id="5" name="Google Shape;345;p52">
            <a:extLst>
              <a:ext uri="{FF2B5EF4-FFF2-40B4-BE49-F238E27FC236}">
                <a16:creationId xmlns:a16="http://schemas.microsoft.com/office/drawing/2014/main" id="{35B09B2B-03BB-FEE0-1BC7-49883B7749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796" y="1490192"/>
            <a:ext cx="8596408" cy="4151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115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4735-042D-7C17-952B-510580A6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B405-7870-C872-28A6-EBAB4AAC48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Verifique se o comando “</a:t>
            </a:r>
            <a:r>
              <a:rPr lang="pt-BR" dirty="0" err="1"/>
              <a:t>nmap</a:t>
            </a:r>
            <a:r>
              <a:rPr lang="pt-BR" dirty="0"/>
              <a:t>” está instalado na VM. Vide exemplo: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Instale o pacote “</a:t>
            </a:r>
            <a:r>
              <a:rPr lang="pt-BR" dirty="0" err="1"/>
              <a:t>nmap</a:t>
            </a:r>
            <a:r>
              <a:rPr lang="pt-BR" dirty="0"/>
              <a:t>” (ou o “</a:t>
            </a:r>
            <a:r>
              <a:rPr lang="pt-BR" dirty="0" err="1"/>
              <a:t>iptraf</a:t>
            </a:r>
            <a:r>
              <a:rPr lang="pt-BR" dirty="0"/>
              <a:t>”, caso o “</a:t>
            </a:r>
            <a:r>
              <a:rPr lang="pt-BR" dirty="0" err="1"/>
              <a:t>nmap</a:t>
            </a:r>
            <a:r>
              <a:rPr lang="pt-BR" dirty="0"/>
              <a:t>” já esteja instalado), através de um gerenciador de pacotes;</a:t>
            </a:r>
          </a:p>
          <a:p>
            <a:pPr lvl="1"/>
            <a:r>
              <a:rPr lang="pt-BR" dirty="0"/>
              <a:t>OBS.: Verifique qual a sua distribuição e escolha o comando respectivo a sua </a:t>
            </a:r>
            <a:r>
              <a:rPr lang="pt-BR" dirty="0" err="1"/>
              <a:t>distro</a:t>
            </a:r>
            <a:r>
              <a:rPr lang="pt-BR" dirty="0"/>
              <a:t>.</a:t>
            </a:r>
          </a:p>
          <a:p>
            <a:pPr lvl="4"/>
            <a:endParaRPr lang="pt-BR" dirty="0"/>
          </a:p>
          <a:p>
            <a:r>
              <a:rPr lang="pt-BR" dirty="0"/>
              <a:t>Após instalar, execute o comando “</a:t>
            </a:r>
            <a:r>
              <a:rPr lang="pt-BR" dirty="0" err="1"/>
              <a:t>nmap</a:t>
            </a:r>
            <a:r>
              <a:rPr lang="pt-BR" dirty="0"/>
              <a:t> 127.0.0.1” para validar a instalação.</a:t>
            </a:r>
          </a:p>
          <a:p>
            <a:pPr lvl="1"/>
            <a:r>
              <a:rPr lang="pt-BR" dirty="0"/>
              <a:t>OBS.: Quais portas estão abertas no sistema? Quais os respectivos serviços de cada porta?</a:t>
            </a:r>
          </a:p>
          <a:p>
            <a:pPr lvl="4"/>
            <a:endParaRPr lang="pt-BR" dirty="0"/>
          </a:p>
          <a:p>
            <a:r>
              <a:rPr lang="pt-BR" dirty="0"/>
              <a:t>Baixe o código fonte de apenas um dos pacotes listados a seguir (arquivo com extensão “.tar.gz”) e instale em sua VM Linux:</a:t>
            </a:r>
          </a:p>
          <a:p>
            <a:pPr lvl="1"/>
            <a:r>
              <a:rPr lang="pt-BR" dirty="0" err="1"/>
              <a:t>Squid</a:t>
            </a:r>
            <a:r>
              <a:rPr lang="pt-BR" dirty="0"/>
              <a:t> ou </a:t>
            </a:r>
            <a:r>
              <a:rPr lang="pt-BR" dirty="0" err="1"/>
              <a:t>Snort</a:t>
            </a:r>
            <a:r>
              <a:rPr lang="pt-BR" dirty="0"/>
              <a:t> 3.</a:t>
            </a:r>
          </a:p>
          <a:p>
            <a:pPr lvl="1"/>
            <a:r>
              <a:rPr lang="pt-BR" dirty="0"/>
              <a:t>OBS.1: O pacote pode ser baixado diretamente do seu próprio Linux – comando “</a:t>
            </a:r>
            <a:r>
              <a:rPr lang="pt-BR" dirty="0" err="1"/>
              <a:t>wget</a:t>
            </a:r>
            <a:r>
              <a:rPr lang="pt-BR" dirty="0"/>
              <a:t>”</a:t>
            </a:r>
          </a:p>
          <a:p>
            <a:pPr lvl="2"/>
            <a:r>
              <a:rPr lang="pt-BR" dirty="0"/>
              <a:t>Ex.: “</a:t>
            </a:r>
            <a:r>
              <a:rPr lang="pt-BR" dirty="0" err="1"/>
              <a:t>wget</a:t>
            </a:r>
            <a:r>
              <a:rPr lang="pt-BR" dirty="0"/>
              <a:t> http://site_do_pacote.com/caminho_do_pacote.tar.gz”, ou, através de sua máquina real, sendo necessário transferi-lo posteriormente com o programa “</a:t>
            </a:r>
            <a:r>
              <a:rPr lang="pt-BR" dirty="0" err="1"/>
              <a:t>WinSCP</a:t>
            </a:r>
            <a:r>
              <a:rPr lang="pt-BR" dirty="0"/>
              <a:t>”. O “</a:t>
            </a:r>
            <a:r>
              <a:rPr lang="pt-BR" dirty="0" err="1"/>
              <a:t>WinSCP</a:t>
            </a:r>
            <a:r>
              <a:rPr lang="pt-BR" dirty="0"/>
              <a:t>” é um programa gratuito (como o </a:t>
            </a:r>
            <a:r>
              <a:rPr lang="pt-BR" dirty="0" err="1"/>
              <a:t>Putty</a:t>
            </a:r>
            <a:r>
              <a:rPr lang="pt-BR" dirty="0"/>
              <a:t>) com o objetivo de transferir arquivos entre Windows e Linux.</a:t>
            </a:r>
          </a:p>
          <a:p>
            <a:pPr lvl="1"/>
            <a:r>
              <a:rPr lang="pt-BR" dirty="0"/>
              <a:t>OBS.2: Antes de utilizar o “</a:t>
            </a:r>
            <a:r>
              <a:rPr lang="pt-BR" dirty="0" err="1"/>
              <a:t>wget</a:t>
            </a:r>
            <a:r>
              <a:rPr lang="pt-BR" dirty="0"/>
              <a:t>” ou tentar transferir o arquivo para a sua VM com o “</a:t>
            </a:r>
            <a:r>
              <a:rPr lang="pt-BR" dirty="0" err="1"/>
              <a:t>WinSCP</a:t>
            </a:r>
            <a:r>
              <a:rPr lang="pt-BR" dirty="0"/>
              <a:t>”, realize testes de conectividade (com a Internet no caso do “</a:t>
            </a:r>
            <a:r>
              <a:rPr lang="pt-BR" dirty="0" err="1"/>
              <a:t>wget</a:t>
            </a:r>
            <a:r>
              <a:rPr lang="pt-BR" dirty="0"/>
              <a:t>” ou com seu Host (hospedeiro) no caso do “</a:t>
            </a:r>
            <a:r>
              <a:rPr lang="pt-BR" dirty="0" err="1"/>
              <a:t>WinSCP</a:t>
            </a:r>
            <a:r>
              <a:rPr lang="pt-BR" dirty="0"/>
              <a:t>”).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1E55B-90BE-0060-595E-C6DFCBC2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" t="7395" r="2450" b="7214"/>
          <a:stretch/>
        </p:blipFill>
        <p:spPr>
          <a:xfrm>
            <a:off x="755576" y="1556792"/>
            <a:ext cx="2917335" cy="408541"/>
          </a:xfrm>
          <a:prstGeom prst="rect">
            <a:avLst/>
          </a:prstGeom>
          <a:ln w="508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06601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SHIELDS, Ian – IBM – Aprenda Linux, 101: Gerenciamento de pacote RPM e YUM. Disponível em:</a:t>
            </a:r>
          </a:p>
          <a:p>
            <a:pPr lvl="1"/>
            <a:r>
              <a:rPr lang="pt-BR" sz="2100" dirty="0">
                <a:hlinkClick r:id="rId4"/>
              </a:rPr>
              <a:t>http://www.ibm.com/developerworks/br/linux/library/l-lpic1-v3-102-5/index.html</a:t>
            </a:r>
            <a:r>
              <a:rPr lang="pt-BR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33404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8492-9456-7B67-32FE-85B0BB34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1A1D-2D5C-DC5D-058B-C73374F7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Introdução ao Gerenciamento de Pacotes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713C4-CBDF-E6A1-CB34-C4B2127D22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Atualmente temos três possibilidades para a instalação de pacotes:</a:t>
            </a:r>
          </a:p>
          <a:p>
            <a:pPr lvl="1"/>
            <a:r>
              <a:rPr lang="pt-BR" sz="1700" dirty="0"/>
              <a:t>Através do </a:t>
            </a:r>
            <a:r>
              <a:rPr lang="pt-BR" sz="1700" b="1" dirty="0">
                <a:solidFill>
                  <a:srgbClr val="FF0000"/>
                </a:solidFill>
              </a:rPr>
              <a:t>código fonte</a:t>
            </a:r>
            <a:r>
              <a:rPr lang="pt-BR" sz="1700" dirty="0"/>
              <a:t>;</a:t>
            </a:r>
          </a:p>
          <a:p>
            <a:pPr lvl="1"/>
            <a:r>
              <a:rPr lang="pt-BR" sz="1700" dirty="0"/>
              <a:t>Através de um </a:t>
            </a:r>
            <a:r>
              <a:rPr lang="pt-BR" sz="1700" b="1" dirty="0">
                <a:solidFill>
                  <a:srgbClr val="F69200"/>
                </a:solidFill>
              </a:rPr>
              <a:t>pacote </a:t>
            </a:r>
            <a:r>
              <a:rPr lang="pt-BR" sz="1700" b="1" dirty="0" err="1">
                <a:solidFill>
                  <a:srgbClr val="F69200"/>
                </a:solidFill>
              </a:rPr>
              <a:t>pré</a:t>
            </a:r>
            <a:r>
              <a:rPr lang="pt-BR" sz="1700" b="1" dirty="0">
                <a:solidFill>
                  <a:srgbClr val="F69200"/>
                </a:solidFill>
              </a:rPr>
              <a:t>-compilado</a:t>
            </a:r>
            <a:r>
              <a:rPr lang="pt-BR" sz="1700" dirty="0"/>
              <a:t>;</a:t>
            </a:r>
          </a:p>
          <a:p>
            <a:pPr lvl="1"/>
            <a:r>
              <a:rPr lang="pt-BR" sz="1700" dirty="0"/>
              <a:t>Através de um </a:t>
            </a:r>
            <a:r>
              <a:rPr lang="pt-BR" sz="1700" b="1" dirty="0">
                <a:solidFill>
                  <a:srgbClr val="00B050"/>
                </a:solidFill>
              </a:rPr>
              <a:t>gerenciador de pacotes</a:t>
            </a:r>
            <a:r>
              <a:rPr lang="pt-BR" sz="1700" dirty="0"/>
              <a:t> (que utiliza pacotes </a:t>
            </a:r>
            <a:r>
              <a:rPr lang="pt-BR" sz="1700" dirty="0" err="1"/>
              <a:t>pré</a:t>
            </a:r>
            <a:r>
              <a:rPr lang="pt-BR" sz="1700" dirty="0"/>
              <a:t>-compilados);</a:t>
            </a:r>
          </a:p>
          <a:p>
            <a:pPr lvl="1"/>
            <a:endParaRPr lang="pt-BR" sz="1700" dirty="0"/>
          </a:p>
          <a:p>
            <a:r>
              <a:rPr lang="pt-BR" sz="2000" dirty="0"/>
              <a:t>A instalação de um pacote através do </a:t>
            </a:r>
            <a:r>
              <a:rPr lang="pt-BR" sz="2000" b="1" dirty="0">
                <a:solidFill>
                  <a:srgbClr val="FF0000"/>
                </a:solidFill>
              </a:rPr>
              <a:t>código fonte</a:t>
            </a:r>
            <a:r>
              <a:rPr lang="pt-BR" sz="2000" dirty="0"/>
              <a:t> é a única forma idêntica em qualquer distribuição, ou seja, o processo pode ser realizado em qualquer </a:t>
            </a:r>
            <a:r>
              <a:rPr lang="pt-BR" sz="2000" i="1" dirty="0" err="1"/>
              <a:t>distro</a:t>
            </a:r>
            <a:r>
              <a:rPr lang="pt-BR" sz="2000" dirty="0"/>
              <a:t>.</a:t>
            </a:r>
          </a:p>
          <a:p>
            <a:r>
              <a:rPr lang="pt-BR" sz="2000" dirty="0"/>
              <a:t>A instalação através de </a:t>
            </a:r>
            <a:r>
              <a:rPr lang="pt-BR" sz="2000" b="1" dirty="0">
                <a:solidFill>
                  <a:srgbClr val="F69200"/>
                </a:solidFill>
              </a:rPr>
              <a:t>pacotes </a:t>
            </a:r>
            <a:r>
              <a:rPr lang="pt-BR" sz="2000" b="1" dirty="0" err="1">
                <a:solidFill>
                  <a:srgbClr val="F69200"/>
                </a:solidFill>
              </a:rPr>
              <a:t>pré</a:t>
            </a:r>
            <a:r>
              <a:rPr lang="pt-BR" sz="2000" b="1" dirty="0">
                <a:solidFill>
                  <a:srgbClr val="F69200"/>
                </a:solidFill>
              </a:rPr>
              <a:t>-compilados</a:t>
            </a:r>
            <a:r>
              <a:rPr lang="pt-BR" sz="2000" dirty="0"/>
              <a:t> apresenta diferenças de sintaxe e comandos entre distribuições </a:t>
            </a:r>
            <a:r>
              <a:rPr lang="pt-BR" sz="2000" b="1" dirty="0">
                <a:solidFill>
                  <a:srgbClr val="0070C0"/>
                </a:solidFill>
              </a:rPr>
              <a:t>e o pacote deve ser específico</a:t>
            </a:r>
            <a:r>
              <a:rPr lang="pt-BR" sz="2000" dirty="0"/>
              <a:t> para a distribuição utilizada.</a:t>
            </a:r>
          </a:p>
          <a:p>
            <a:r>
              <a:rPr lang="pt-BR" sz="2000" dirty="0"/>
              <a:t>A instalação com “</a:t>
            </a:r>
            <a:r>
              <a:rPr lang="pt-BR" sz="2000" b="1" dirty="0">
                <a:solidFill>
                  <a:srgbClr val="00B050"/>
                </a:solidFill>
              </a:rPr>
              <a:t>Gerenciadores de Pacotes</a:t>
            </a:r>
            <a:r>
              <a:rPr lang="pt-BR" sz="2000" dirty="0"/>
              <a:t>” é considerada a forma mais simples, porém, </a:t>
            </a:r>
            <a:r>
              <a:rPr lang="pt-BR" sz="2000" b="1" dirty="0">
                <a:solidFill>
                  <a:srgbClr val="0070C0"/>
                </a:solidFill>
              </a:rPr>
              <a:t>depende de configuração prévia dos repositórios de pacotes</a:t>
            </a:r>
            <a:r>
              <a:rPr lang="pt-BR" sz="2000" dirty="0"/>
              <a:t> (conteúdo que veremos nos próximos slides).</a:t>
            </a:r>
          </a:p>
        </p:txBody>
      </p:sp>
    </p:spTree>
    <p:extLst>
      <p:ext uri="{BB962C8B-B14F-4D97-AF65-F5344CB8AC3E}">
        <p14:creationId xmlns:p14="http://schemas.microsoft.com/office/powerpoint/2010/main" val="338652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Importantes!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Pacote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Arquivo (comprimido ou não) contendo dados de um determinado software (</a:t>
            </a:r>
            <a:r>
              <a:rPr lang="pt-BR" sz="2000" dirty="0">
                <a:solidFill>
                  <a:srgbClr val="FF0000"/>
                </a:solidFill>
              </a:rPr>
              <a:t>código-fonte</a:t>
            </a:r>
            <a:r>
              <a:rPr lang="pt-BR" sz="2000" dirty="0"/>
              <a:t>, arquivos do software, ícones, documentações, scripts de inicialização, entre outros).</a:t>
            </a:r>
          </a:p>
          <a:p>
            <a:pPr lvl="3"/>
            <a:endParaRPr lang="pt-BR" sz="1400" dirty="0"/>
          </a:p>
          <a:p>
            <a:r>
              <a:rPr lang="pt-BR" sz="2000" b="1" dirty="0">
                <a:solidFill>
                  <a:srgbClr val="0070C0"/>
                </a:solidFill>
              </a:rPr>
              <a:t>Código fonte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Programa escrito pelo programador (linguagem de alto nível);</a:t>
            </a:r>
          </a:p>
          <a:p>
            <a:pPr lvl="3"/>
            <a:endParaRPr lang="pt-BR" sz="1400" dirty="0"/>
          </a:p>
          <a:p>
            <a:r>
              <a:rPr lang="pt-BR" sz="2000" b="1" dirty="0">
                <a:solidFill>
                  <a:srgbClr val="0070C0"/>
                </a:solidFill>
              </a:rPr>
              <a:t>Compilar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Ato de “transformar” o código fonte de um programa (linguagem de alto nível) em um programa executável (binário - linguagem de máquina);</a:t>
            </a:r>
          </a:p>
          <a:p>
            <a:pPr lvl="3"/>
            <a:endParaRPr lang="pt-BR" sz="1400" dirty="0"/>
          </a:p>
          <a:p>
            <a:r>
              <a:rPr lang="pt-BR" sz="2000" b="1" dirty="0">
                <a:solidFill>
                  <a:srgbClr val="0070C0"/>
                </a:solidFill>
              </a:rPr>
              <a:t>Compilador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Programa que converte o código fonte (escrito pelo programador), para a linguagem de máquina (programa executável);</a:t>
            </a:r>
          </a:p>
          <a:p>
            <a:pPr lvl="1"/>
            <a:r>
              <a:rPr lang="pt-BR" sz="1800" dirty="0"/>
              <a:t>Após a compilação, o programa estará pronto para ser executado como um arquivo binário.</a:t>
            </a:r>
          </a:p>
          <a:p>
            <a:pPr lvl="1"/>
            <a:r>
              <a:rPr lang="pt-BR" sz="1800" dirty="0"/>
              <a:t>Temos diversos compiladores no ambiente </a:t>
            </a:r>
            <a:r>
              <a:rPr lang="pt-BR" sz="1800" dirty="0">
                <a:solidFill>
                  <a:srgbClr val="FF0000"/>
                </a:solidFill>
              </a:rPr>
              <a:t>GNU/Linux</a:t>
            </a:r>
            <a:r>
              <a:rPr lang="pt-BR" sz="1800" dirty="0"/>
              <a:t>, cada um com suas particularidades. Dentre eles, o mais usado é o “</a:t>
            </a:r>
            <a:r>
              <a:rPr lang="pt-BR" sz="1800" dirty="0" err="1">
                <a:solidFill>
                  <a:srgbClr val="FF0000"/>
                </a:solidFill>
              </a:rPr>
              <a:t>gcc</a:t>
            </a:r>
            <a:r>
              <a:rPr lang="pt-BR" sz="1800" dirty="0"/>
              <a:t>” (linguagem “C”);</a:t>
            </a: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6D253-4526-1811-68C3-03C9AABE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63F5-7636-77EC-5FBE-CBDD456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Conceitos Importantes!</a:t>
            </a:r>
            <a:br>
              <a:rPr lang="pt-BR" sz="3200" dirty="0"/>
            </a:br>
            <a:r>
              <a:rPr lang="pt-BR" sz="3200" dirty="0">
                <a:solidFill>
                  <a:srgbClr val="FF0000"/>
                </a:solidFill>
              </a:rPr>
              <a:t>Dependências...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C563-F3C9-EC1F-3D73-CFCA623AE3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Ao instalar um pacote, podemos nos deparar com o seguinte problema:</a:t>
            </a:r>
          </a:p>
          <a:p>
            <a:pPr lvl="1"/>
            <a:r>
              <a:rPr lang="pt-BR" sz="2000" b="1" i="1" dirty="0">
                <a:solidFill>
                  <a:srgbClr val="FF0000"/>
                </a:solidFill>
              </a:rPr>
              <a:t>“Erro – A instalação do pacote XPTO requer que o XYZ esteja instalado.”</a:t>
            </a:r>
          </a:p>
          <a:p>
            <a:endParaRPr lang="pt-BR" sz="2400" dirty="0"/>
          </a:p>
          <a:p>
            <a:r>
              <a:rPr lang="pt-BR" sz="2400" dirty="0"/>
              <a:t>Este tipo de problema é chamado de “</a:t>
            </a:r>
            <a:r>
              <a:rPr lang="pt-BR" sz="2400" b="1" dirty="0">
                <a:solidFill>
                  <a:srgbClr val="FF0000"/>
                </a:solidFill>
              </a:rPr>
              <a:t>dependência</a:t>
            </a:r>
            <a:r>
              <a:rPr lang="pt-BR" sz="2400" dirty="0"/>
              <a:t>”, ou seja, quais pacotes são “</a:t>
            </a:r>
            <a:r>
              <a:rPr lang="pt-BR" sz="2400" b="1" dirty="0">
                <a:solidFill>
                  <a:srgbClr val="0070C0"/>
                </a:solidFill>
              </a:rPr>
              <a:t>pré-requisitos</a:t>
            </a:r>
            <a:r>
              <a:rPr lang="pt-BR" sz="2400" dirty="0"/>
              <a:t>” para a instalação de outro pacote.</a:t>
            </a:r>
          </a:p>
          <a:p>
            <a:endParaRPr lang="pt-BR" sz="2400" dirty="0"/>
          </a:p>
          <a:p>
            <a:r>
              <a:rPr lang="pt-BR" sz="2400" dirty="0"/>
              <a:t>Portanto, </a:t>
            </a:r>
            <a:r>
              <a:rPr lang="pt-BR" sz="2400" b="1" dirty="0">
                <a:solidFill>
                  <a:srgbClr val="FF0000"/>
                </a:solidFill>
              </a:rPr>
              <a:t>dependências</a:t>
            </a:r>
            <a:r>
              <a:rPr lang="pt-BR" sz="2400" dirty="0"/>
              <a:t> são pacotes requeridos para a instalação de um determinado pacote.</a:t>
            </a:r>
          </a:p>
        </p:txBody>
      </p:sp>
    </p:spTree>
    <p:extLst>
      <p:ext uri="{BB962C8B-B14F-4D97-AF65-F5344CB8AC3E}">
        <p14:creationId xmlns:p14="http://schemas.microsoft.com/office/powerpoint/2010/main" val="10308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de pacotes</a:t>
            </a:r>
            <a:br>
              <a:rPr lang="pt-BR" dirty="0"/>
            </a:br>
            <a:r>
              <a:rPr lang="pt-BR" dirty="0"/>
              <a:t>através do Código Fonte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Pacotes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C803-3FF7-6F8B-3C7C-7B3DA058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Instalação através do </a:t>
            </a:r>
            <a:r>
              <a:rPr lang="pt-BR" sz="3200" dirty="0">
                <a:solidFill>
                  <a:srgbClr val="FF0000"/>
                </a:solidFill>
              </a:rPr>
              <a:t>código fonte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B2B5-91EB-6F02-4E23-55B50DE90E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instalação através do </a:t>
            </a:r>
            <a:r>
              <a:rPr lang="pt-BR" dirty="0">
                <a:solidFill>
                  <a:srgbClr val="FF0000"/>
                </a:solidFill>
              </a:rPr>
              <a:t>código-fonte</a:t>
            </a:r>
            <a:r>
              <a:rPr lang="pt-BR" dirty="0"/>
              <a:t> é considerada por muitos, uma das formas mais complexas de instalação de um pacote, devido a necessidade de executar uma sequência de comandos específica.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1º Passo: </a:t>
            </a:r>
            <a:r>
              <a:rPr lang="pt-BR" b="1" dirty="0">
                <a:solidFill>
                  <a:srgbClr val="0070C0"/>
                </a:solidFill>
              </a:rPr>
              <a:t>descompactar</a:t>
            </a:r>
            <a:r>
              <a:rPr lang="pt-BR" dirty="0"/>
              <a:t> o “</a:t>
            </a:r>
            <a:r>
              <a:rPr lang="pt-BR" b="1" dirty="0">
                <a:solidFill>
                  <a:srgbClr val="FF0000"/>
                </a:solidFill>
              </a:rPr>
              <a:t>pacote.tar.gz</a:t>
            </a:r>
            <a:r>
              <a:rPr lang="pt-BR" dirty="0"/>
              <a:t>”, através do comando “</a:t>
            </a:r>
            <a:r>
              <a:rPr lang="pt-BR" dirty="0" err="1">
                <a:solidFill>
                  <a:srgbClr val="FF0000"/>
                </a:solidFill>
              </a:rPr>
              <a:t>tar</a:t>
            </a:r>
            <a:r>
              <a:rPr lang="pt-BR" dirty="0"/>
              <a:t>”;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2º Passo: </a:t>
            </a:r>
            <a:r>
              <a:rPr lang="pt-BR" b="1" dirty="0">
                <a:solidFill>
                  <a:srgbClr val="0070C0"/>
                </a:solidFill>
              </a:rPr>
              <a:t>Preparar a instalação do pacote</a:t>
            </a:r>
            <a:r>
              <a:rPr lang="pt-BR" dirty="0"/>
              <a:t> com as opções desejadas. </a:t>
            </a:r>
          </a:p>
          <a:p>
            <a:pPr lvl="2"/>
            <a:r>
              <a:rPr lang="pt-BR" dirty="0"/>
              <a:t>Ao descompactar, temos acesso ao </a:t>
            </a:r>
            <a:r>
              <a:rPr lang="pt-BR" b="1" dirty="0">
                <a:solidFill>
                  <a:srgbClr val="FF0000"/>
                </a:solidFill>
              </a:rPr>
              <a:t>código fonte</a:t>
            </a:r>
            <a:r>
              <a:rPr lang="pt-BR" dirty="0"/>
              <a:t> do pacote, ou seja, podemos alterar o software conforme a necessidade de uso antes de realizar a </a:t>
            </a:r>
            <a:r>
              <a:rPr lang="pt-BR" b="1" dirty="0">
                <a:solidFill>
                  <a:srgbClr val="0070C0"/>
                </a:solidFill>
              </a:rPr>
              <a:t>compilação</a:t>
            </a:r>
            <a:r>
              <a:rPr lang="pt-BR" dirty="0"/>
              <a:t> do código fonte, </a:t>
            </a:r>
            <a:r>
              <a:rPr lang="pt-BR" b="1" dirty="0">
                <a:solidFill>
                  <a:srgbClr val="00B050"/>
                </a:solidFill>
              </a:rPr>
              <a:t>gerando os binários</a:t>
            </a:r>
            <a:r>
              <a:rPr lang="pt-BR" dirty="0"/>
              <a:t> e demais arquivos necessários para </a:t>
            </a:r>
            <a:r>
              <a:rPr lang="pt-BR" b="1" dirty="0">
                <a:solidFill>
                  <a:srgbClr val="00B050"/>
                </a:solidFill>
              </a:rPr>
              <a:t>instalação</a:t>
            </a:r>
            <a:r>
              <a:rPr lang="pt-BR" dirty="0"/>
              <a:t> do pacote no sistema.</a:t>
            </a:r>
          </a:p>
          <a:p>
            <a:pPr lvl="2"/>
            <a:r>
              <a:rPr lang="pt-BR" dirty="0"/>
              <a:t>Devemos </a:t>
            </a:r>
            <a:r>
              <a:rPr lang="pt-BR" b="1" dirty="0">
                <a:solidFill>
                  <a:srgbClr val="0070C0"/>
                </a:solidFill>
              </a:rPr>
              <a:t>preparar o pacote</a:t>
            </a:r>
            <a:r>
              <a:rPr lang="pt-BR" dirty="0"/>
              <a:t> com os parâmetros/opções desejadas </a:t>
            </a:r>
            <a:r>
              <a:rPr lang="pt-BR" dirty="0">
                <a:solidFill>
                  <a:srgbClr val="FF0000"/>
                </a:solidFill>
              </a:rPr>
              <a:t>antes do código fonte ser compilado</a:t>
            </a:r>
            <a:r>
              <a:rPr lang="pt-BR" dirty="0"/>
              <a:t>. Na maioria das vezes este segundo passo (preparação) e feita através do comando “</a:t>
            </a:r>
            <a:r>
              <a:rPr lang="pt-BR" b="1" dirty="0">
                <a:solidFill>
                  <a:srgbClr val="FF0000"/>
                </a:solidFill>
              </a:rPr>
              <a:t>./configure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84011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9441-2B8D-999B-BA12-633DAA25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Instalação através do </a:t>
            </a:r>
            <a:r>
              <a:rPr lang="pt-BR" sz="3200" dirty="0">
                <a:solidFill>
                  <a:srgbClr val="FF0000"/>
                </a:solidFill>
              </a:rPr>
              <a:t>código fonte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31F9-DD84-5B73-83F4-FD4E7B5424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Continuação...:</a:t>
            </a:r>
          </a:p>
          <a:p>
            <a:pPr lvl="1"/>
            <a:r>
              <a:rPr lang="pt-BR" dirty="0"/>
              <a:t>3º Passo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Compilar o pacote</a:t>
            </a:r>
            <a:r>
              <a:rPr lang="pt-BR" dirty="0"/>
              <a:t>, gerando os binários e demais arquivos necessários para a instalação do pacote a partir do código fonte e opções utilizadas na “preparação”, descrito no passo anterior. </a:t>
            </a:r>
          </a:p>
          <a:p>
            <a:pPr lvl="2"/>
            <a:r>
              <a:rPr lang="pt-BR" dirty="0"/>
              <a:t>Comando para compilar o pacote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“</a:t>
            </a:r>
            <a:r>
              <a:rPr lang="pt-BR" b="1" dirty="0">
                <a:solidFill>
                  <a:srgbClr val="FF0000"/>
                </a:solidFill>
              </a:rPr>
              <a:t>make</a:t>
            </a:r>
            <a:r>
              <a:rPr lang="pt-BR" dirty="0"/>
              <a:t>”;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4º Passo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b="1" dirty="0">
                <a:solidFill>
                  <a:srgbClr val="0070C0"/>
                </a:solidFill>
              </a:rPr>
              <a:t>Instalar o pacote</a:t>
            </a:r>
            <a:r>
              <a:rPr lang="pt-BR" dirty="0"/>
              <a:t>, copiando os arquivos gerados durante a compilação para o diretório previamente definido (ou especificado) na 2ª etapa (com o comando “</a:t>
            </a:r>
            <a:r>
              <a:rPr lang="pt-BR" b="1" dirty="0">
                <a:solidFill>
                  <a:srgbClr val="FF0000"/>
                </a:solidFill>
              </a:rPr>
              <a:t>./configure</a:t>
            </a:r>
            <a:r>
              <a:rPr lang="pt-BR" dirty="0"/>
              <a:t>”). </a:t>
            </a:r>
          </a:p>
          <a:p>
            <a:pPr lvl="2"/>
            <a:r>
              <a:rPr lang="pt-BR" dirty="0"/>
              <a:t>A instalação é realizada através do comando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“</a:t>
            </a:r>
            <a:r>
              <a:rPr lang="pt-BR" b="1" dirty="0">
                <a:solidFill>
                  <a:srgbClr val="FF0000"/>
                </a:solidFill>
              </a:rPr>
              <a:t>make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7566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2516</TotalTime>
  <Words>2589</Words>
  <Application>Microsoft Office PowerPoint</Application>
  <PresentationFormat>On-screen Show (4:3)</PresentationFormat>
  <Paragraphs>216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Wingdings</vt:lpstr>
      <vt:lpstr>Wingdings 3</vt:lpstr>
      <vt:lpstr>Origem</vt:lpstr>
      <vt:lpstr>Gerenciamento de Pacotes</vt:lpstr>
      <vt:lpstr>Conteúdo do Slide</vt:lpstr>
      <vt:lpstr>Introdução ao Gerenciamento de Pacotes</vt:lpstr>
      <vt:lpstr>Introdução ao Gerenciamento de Pacotes</vt:lpstr>
      <vt:lpstr>Conceitos Importantes!</vt:lpstr>
      <vt:lpstr>Conceitos Importantes! Dependências...</vt:lpstr>
      <vt:lpstr>Instalação de pacotes através do Código Fonte</vt:lpstr>
      <vt:lpstr>Instalação através do código fonte</vt:lpstr>
      <vt:lpstr>Instalação através do código fonte</vt:lpstr>
      <vt:lpstr>Exemplo: Instalando através do código fonte</vt:lpstr>
      <vt:lpstr>Exemplo: Instalando através do código fonte</vt:lpstr>
      <vt:lpstr>Exemplo: Removendo a instalação  realizada através do código fonte</vt:lpstr>
      <vt:lpstr>Instalação através de pacotes pré-compilados (“.rpm”, “.deb”...)</vt:lpstr>
      <vt:lpstr>Instalação através de  Pacotes pré-compilados</vt:lpstr>
      <vt:lpstr>Instalação através de  Pacotes pré-compilados</vt:lpstr>
      <vt:lpstr>Exemplo:  Instalando um pacote pré-compilado</vt:lpstr>
      <vt:lpstr>Exemplo:  Instalando um pacote pré-compilado</vt:lpstr>
      <vt:lpstr>Exemplo: Removendo um pacote pré-compilado</vt:lpstr>
      <vt:lpstr>Instalação de pacotes através de Gerenciadores de Pacotes</vt:lpstr>
      <vt:lpstr>Instalação através de  Gerenciadores de Pacotes</vt:lpstr>
      <vt:lpstr>Instalação através de  Gerenciadores de Pacotes</vt:lpstr>
      <vt:lpstr>Instalação através de  Gerenciadores de Pacotes</vt:lpstr>
      <vt:lpstr>Gerenciadores de Pacotes  Arquivos de Configuração</vt:lpstr>
      <vt:lpstr>Exemplo: Instalando através de um gerenciador</vt:lpstr>
      <vt:lpstr>Exemplo: Instalando através de um gerenciador</vt:lpstr>
      <vt:lpstr>Exemplo: Instalando através de um gerenciador</vt:lpstr>
      <vt:lpstr>Exemplo: Removendo através de um gerenciador</vt:lpstr>
      <vt:lpstr>Exemplo: Removendo através de um gerenciador</vt:lpstr>
      <vt:lpstr>PowerPoint Presentation</vt:lpstr>
      <vt:lpstr>Tabela referência: Instalando Pacotes</vt:lpstr>
      <vt:lpstr>Tabela referência: Removendo e listando pacotes instalados</vt:lpstr>
      <vt:lpstr>Tabela referência: Gerenciadores de Pacotes</vt:lpstr>
      <vt:lpstr>Tabela referência: Gerenciadores de Pacotes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15</cp:revision>
  <dcterms:created xsi:type="dcterms:W3CDTF">2012-01-22T15:35:55Z</dcterms:created>
  <dcterms:modified xsi:type="dcterms:W3CDTF">2025-09-24T18:07:20Z</dcterms:modified>
</cp:coreProperties>
</file>