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83" r:id="rId4"/>
    <p:sldId id="284" r:id="rId5"/>
    <p:sldId id="285" r:id="rId6"/>
    <p:sldId id="286" r:id="rId7"/>
    <p:sldId id="287" r:id="rId8"/>
    <p:sldId id="288" r:id="rId9"/>
    <p:sldId id="276" r:id="rId10"/>
    <p:sldId id="289" r:id="rId11"/>
    <p:sldId id="292" r:id="rId12"/>
    <p:sldId id="293" r:id="rId13"/>
    <p:sldId id="290" r:id="rId14"/>
    <p:sldId id="294" r:id="rId15"/>
    <p:sldId id="297" r:id="rId16"/>
    <p:sldId id="295" r:id="rId17"/>
    <p:sldId id="291" r:id="rId18"/>
    <p:sldId id="296" r:id="rId19"/>
    <p:sldId id="279" r:id="rId20"/>
    <p:sldId id="277" r:id="rId21"/>
    <p:sldId id="298" r:id="rId22"/>
    <p:sldId id="299" r:id="rId23"/>
    <p:sldId id="306" r:id="rId24"/>
    <p:sldId id="300" r:id="rId25"/>
    <p:sldId id="302" r:id="rId26"/>
    <p:sldId id="303" r:id="rId27"/>
    <p:sldId id="304" r:id="rId28"/>
    <p:sldId id="305" r:id="rId29"/>
    <p:sldId id="301" r:id="rId30"/>
    <p:sldId id="307" r:id="rId31"/>
    <p:sldId id="308" r:id="rId32"/>
    <p:sldId id="309" r:id="rId33"/>
    <p:sldId id="310" r:id="rId34"/>
    <p:sldId id="317" r:id="rId35"/>
    <p:sldId id="311" r:id="rId36"/>
    <p:sldId id="312" r:id="rId37"/>
    <p:sldId id="313" r:id="rId38"/>
    <p:sldId id="314" r:id="rId39"/>
    <p:sldId id="315" r:id="rId40"/>
    <p:sldId id="278" r:id="rId41"/>
    <p:sldId id="318" r:id="rId42"/>
    <p:sldId id="282" r:id="rId4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www.zytrax.com/books/dns/ch7/statements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echnet.microsoft.com/pt-br/library/dd197495%28WS.10%29.aspx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demy.com/course/adm-srv-redes/?referralCode=F8A04CDA5E954DCD518B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nd9.net/manuals/" TargetMode="External"/><Relationship Id="rId3" Type="http://schemas.openxmlformats.org/officeDocument/2006/relationships/hyperlink" Target="https://tools.ietf.org/html/rfc1912" TargetMode="External"/><Relationship Id="rId7" Type="http://schemas.openxmlformats.org/officeDocument/2006/relationships/hyperlink" Target="http://wiki.debian.org/Bind9" TargetMode="External"/><Relationship Id="rId2" Type="http://schemas.openxmlformats.org/officeDocument/2006/relationships/hyperlink" Target="https://tools.ietf.org/html/rfc103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entos.org/docs/2/rhl-rg-en-7.2/s1-bind-configuration.html" TargetMode="External"/><Relationship Id="rId5" Type="http://schemas.openxmlformats.org/officeDocument/2006/relationships/hyperlink" Target="https://www.ripe.net/publications/docs/ripe-203" TargetMode="External"/><Relationship Id="rId4" Type="http://schemas.openxmlformats.org/officeDocument/2006/relationships/hyperlink" Target="https://tools.ietf.org/html/rfc2142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Servidor DNS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7D45-49D2-7E14-7D56-6EFBF2B2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F4C2F-C7F5-424B-0D72-8AED5A1F04F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Quando um cliente solicita uma resolução de nome de um domínio diferente do publicado pelo servidor DNS consultado, a solicitação é encaminhada aos “</a:t>
            </a:r>
            <a:r>
              <a:rPr lang="pt-BR" sz="2000" b="1" dirty="0">
                <a:solidFill>
                  <a:srgbClr val="FF0000"/>
                </a:solidFill>
              </a:rPr>
              <a:t>ROOT SERVERS</a:t>
            </a:r>
            <a:r>
              <a:rPr lang="pt-BR" sz="2000" dirty="0"/>
              <a:t>” (</a:t>
            </a:r>
            <a:r>
              <a:rPr lang="pt-BR" sz="2000" b="1" dirty="0"/>
              <a:t>Servidores raiz de DNS</a:t>
            </a:r>
            <a:r>
              <a:rPr lang="pt-BR" sz="2000" dirty="0"/>
              <a:t>).</a:t>
            </a:r>
          </a:p>
          <a:p>
            <a:pPr lvl="1"/>
            <a:endParaRPr lang="pt-BR" sz="2000" dirty="0"/>
          </a:p>
          <a:p>
            <a:r>
              <a:rPr lang="pt-BR" sz="2000" dirty="0"/>
              <a:t>Como o </a:t>
            </a:r>
            <a:r>
              <a:rPr lang="pt-BR" sz="2000" b="1" dirty="0">
                <a:solidFill>
                  <a:srgbClr val="0070C0"/>
                </a:solidFill>
              </a:rPr>
              <a:t>DNS</a:t>
            </a:r>
            <a:r>
              <a:rPr lang="pt-BR" sz="2000" dirty="0"/>
              <a:t> é constituído de uma estrutura </a:t>
            </a:r>
            <a:r>
              <a:rPr lang="pt-BR" sz="2000" b="1" dirty="0">
                <a:solidFill>
                  <a:srgbClr val="0070C0"/>
                </a:solidFill>
              </a:rPr>
              <a:t>hierárquica</a:t>
            </a:r>
            <a:r>
              <a:rPr lang="pt-BR" sz="2000" dirty="0"/>
              <a:t> e </a:t>
            </a:r>
            <a:r>
              <a:rPr lang="pt-BR" sz="2000" b="1" dirty="0">
                <a:solidFill>
                  <a:srgbClr val="0070C0"/>
                </a:solidFill>
              </a:rPr>
              <a:t>descentralizada</a:t>
            </a:r>
            <a:r>
              <a:rPr lang="pt-BR" sz="2000" dirty="0"/>
              <a:t>, os </a:t>
            </a:r>
            <a:r>
              <a:rPr lang="pt-BR" sz="2000" b="1" dirty="0">
                <a:solidFill>
                  <a:srgbClr val="FF0000"/>
                </a:solidFill>
              </a:rPr>
              <a:t>ROOT SERVERS</a:t>
            </a:r>
            <a:r>
              <a:rPr lang="pt-BR" sz="2000" dirty="0"/>
              <a:t> possuem o endereço de todos os </a:t>
            </a:r>
            <a:r>
              <a:rPr lang="pt-BR" sz="2000" b="1" dirty="0"/>
              <a:t>“Domínios de Alto Nível” (TLD – Top </a:t>
            </a:r>
            <a:r>
              <a:rPr lang="pt-BR" sz="2000" b="1" dirty="0" err="1"/>
              <a:t>Level</a:t>
            </a:r>
            <a:r>
              <a:rPr lang="pt-BR" sz="2000" b="1" dirty="0"/>
              <a:t> </a:t>
            </a:r>
            <a:r>
              <a:rPr lang="pt-BR" sz="2000" b="1" dirty="0" err="1"/>
              <a:t>Domains</a:t>
            </a:r>
            <a:r>
              <a:rPr lang="pt-BR" sz="2000" b="1" dirty="0"/>
              <a:t>)</a:t>
            </a:r>
            <a:r>
              <a:rPr lang="pt-BR" sz="2000" dirty="0"/>
              <a:t>, informando ao cliente DNS o caminho para prosseguir com a resolução de nome.</a:t>
            </a:r>
          </a:p>
          <a:p>
            <a:pPr lvl="1"/>
            <a:endParaRPr lang="pt-BR" sz="1700" dirty="0"/>
          </a:p>
          <a:p>
            <a:r>
              <a:rPr lang="pt-BR" sz="2000" dirty="0"/>
              <a:t>Os endereços dos </a:t>
            </a:r>
            <a:r>
              <a:rPr lang="pt-BR" sz="2000" b="1" dirty="0">
                <a:solidFill>
                  <a:srgbClr val="FF0000"/>
                </a:solidFill>
              </a:rPr>
              <a:t>ROOT SERVERS</a:t>
            </a:r>
            <a:r>
              <a:rPr lang="pt-BR" sz="2000" dirty="0"/>
              <a:t> já vem configurados nos Servidores.</a:t>
            </a:r>
          </a:p>
          <a:p>
            <a:pPr lvl="1"/>
            <a:endParaRPr lang="pt-BR" sz="1700" dirty="0"/>
          </a:p>
          <a:p>
            <a:r>
              <a:rPr lang="pt-BR" sz="2000" dirty="0"/>
              <a:t>A raiz é representada pelo caractere “ponto” ( . ).</a:t>
            </a:r>
          </a:p>
        </p:txBody>
      </p:sp>
    </p:spTree>
    <p:extLst>
      <p:ext uri="{BB962C8B-B14F-4D97-AF65-F5344CB8AC3E}">
        <p14:creationId xmlns:p14="http://schemas.microsoft.com/office/powerpoint/2010/main" val="48211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217E-2620-0AC2-FAD8-629DBC5CB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5ACB-69E2-AF19-D980-455D0A6FF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528E-EF5B-0D69-2B7E-024269776A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Estrutura Hierárquica do DNS:</a:t>
            </a:r>
          </a:p>
          <a:p>
            <a:endParaRPr lang="pt-BR" dirty="0"/>
          </a:p>
        </p:txBody>
      </p:sp>
      <p:pic>
        <p:nvPicPr>
          <p:cNvPr id="4" name="Google Shape;190;p30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05E8A8B8-FBC1-613A-55E2-5CF76718E6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250" y="1936108"/>
            <a:ext cx="8191500" cy="4279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779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438D-604E-17E6-4352-D77D4A46D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94540-5178-1450-7C64-6D9C10918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Root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2B667-B537-CB73-D62D-3B42484B3B9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2360" y="1219200"/>
            <a:ext cx="4372579" cy="5162128"/>
          </a:xfrm>
        </p:spPr>
        <p:txBody>
          <a:bodyPr>
            <a:normAutofit/>
          </a:bodyPr>
          <a:lstStyle/>
          <a:p>
            <a:r>
              <a:rPr lang="pt-BR" sz="1600" dirty="0"/>
              <a:t>Como o DNS consiste em uma estrutura hierárquica e descentralizada, temos um longo caminho ao solicitar uma resolução DNS.</a:t>
            </a:r>
          </a:p>
          <a:p>
            <a:pPr lvl="4"/>
            <a:endParaRPr lang="pt-BR" sz="1000" dirty="0"/>
          </a:p>
          <a:p>
            <a:r>
              <a:rPr lang="pt-BR" sz="1600" dirty="0"/>
              <a:t>Ex.: Consulta “www.contoso.com”:</a:t>
            </a:r>
          </a:p>
          <a:p>
            <a:pPr marL="731520" lvl="1" indent="-457200">
              <a:buFont typeface="+mj-lt"/>
              <a:buAutoNum type="arabicParenR"/>
            </a:pPr>
            <a:r>
              <a:rPr lang="pt-BR" sz="1400" dirty="0"/>
              <a:t>Server DNS, qual o IP do host www.contoso.com?</a:t>
            </a:r>
          </a:p>
          <a:p>
            <a:pPr marL="731520" lvl="1" indent="-457200">
              <a:buFont typeface="+mj-lt"/>
              <a:buAutoNum type="arabicParenR"/>
            </a:pPr>
            <a:r>
              <a:rPr lang="pt-BR" sz="1400" dirty="0"/>
              <a:t>Não tenho autoridade sobre este domínio, perguntarei ao ROOT-SERVER.</a:t>
            </a:r>
          </a:p>
          <a:p>
            <a:pPr marL="731520" lvl="1" indent="-457200">
              <a:buFont typeface="+mj-lt"/>
              <a:buAutoNum type="arabicParenR"/>
            </a:pPr>
            <a:r>
              <a:rPr lang="pt-BR" sz="1400" dirty="0"/>
              <a:t>ROOT-SERVER, qual o IP do www.contoso.com?</a:t>
            </a:r>
          </a:p>
          <a:p>
            <a:pPr marL="1005840" lvl="2" indent="-457200"/>
            <a:r>
              <a:rPr lang="pt-BR" sz="1200" dirty="0"/>
              <a:t>Não sei, mas o TLD (.com) sabe o caminho.</a:t>
            </a:r>
          </a:p>
          <a:p>
            <a:pPr marL="731520" lvl="1" indent="-457200">
              <a:buFont typeface="+mj-lt"/>
              <a:buAutoNum type="arabicParenR"/>
            </a:pPr>
            <a:r>
              <a:rPr lang="pt-BR" sz="1400" dirty="0"/>
              <a:t>TLD (.com), qual o IP do www.contoso.com?</a:t>
            </a:r>
          </a:p>
          <a:p>
            <a:pPr marL="1005840" lvl="2" indent="-457200"/>
            <a:r>
              <a:rPr lang="pt-BR" sz="1200" dirty="0"/>
              <a:t>Não sei, mas quem tem autoridade pelo domínio é o NS.contoso.com.</a:t>
            </a:r>
          </a:p>
          <a:p>
            <a:pPr marL="731520" lvl="1" indent="-457200">
              <a:buFont typeface="+mj-lt"/>
              <a:buAutoNum type="arabicParenR"/>
            </a:pPr>
            <a:r>
              <a:rPr lang="pt-BR" sz="1400" dirty="0"/>
              <a:t>NS.contoso.com, qual o IP do www.contoso.com?</a:t>
            </a:r>
          </a:p>
          <a:p>
            <a:pPr marL="731520" lvl="1" indent="-457200">
              <a:buFont typeface="+mj-lt"/>
              <a:buAutoNum type="arabicParenR"/>
            </a:pPr>
            <a:r>
              <a:rPr lang="pt-BR" sz="1400" dirty="0"/>
              <a:t>Resposta da consulta enviada ao cliente.</a:t>
            </a:r>
          </a:p>
        </p:txBody>
      </p:sp>
      <p:pic>
        <p:nvPicPr>
          <p:cNvPr id="4" name="Google Shape;197;p31" descr="Resolvendo nomes usando dicas de raiz">
            <a:extLst>
              <a:ext uri="{FF2B5EF4-FFF2-40B4-BE49-F238E27FC236}">
                <a16:creationId xmlns:a16="http://schemas.microsoft.com/office/drawing/2014/main" id="{F551C968-6A6B-41B1-3401-454C6C8B45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99062" y="1255467"/>
            <a:ext cx="4396998" cy="476582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98;p31">
            <a:extLst>
              <a:ext uri="{FF2B5EF4-FFF2-40B4-BE49-F238E27FC236}">
                <a16:creationId xmlns:a16="http://schemas.microsoft.com/office/drawing/2014/main" id="{65247628-168C-8301-534D-EE480293A273}"/>
              </a:ext>
            </a:extLst>
          </p:cNvPr>
          <p:cNvSpPr/>
          <p:nvPr/>
        </p:nvSpPr>
        <p:spPr>
          <a:xfrm>
            <a:off x="6632181" y="6068878"/>
            <a:ext cx="239459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da imagem: Microsoft TechNet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2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4E4C-A24D-35B7-CE5C-7E2A68BD4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Perspectivas de uma Consulta DNS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F2F00-B6CB-31D0-0F90-59629AAB926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Quando um cliente realiza uma consulta, ela pode ser analisada em duas perspectivas…</a:t>
            </a:r>
          </a:p>
          <a:p>
            <a:pPr lvl="1"/>
            <a:endParaRPr lang="pt-BR" sz="1700" dirty="0"/>
          </a:p>
          <a:p>
            <a:r>
              <a:rPr lang="pt-BR" sz="2000" b="1" dirty="0">
                <a:solidFill>
                  <a:srgbClr val="FF0000"/>
                </a:solidFill>
              </a:rPr>
              <a:t>Iterativa</a:t>
            </a:r>
            <a:r>
              <a:rPr lang="pt-BR" sz="2000" dirty="0"/>
              <a:t>: O </a:t>
            </a:r>
            <a:r>
              <a:rPr lang="pt-BR" sz="2000" b="1" dirty="0">
                <a:solidFill>
                  <a:srgbClr val="FF0000"/>
                </a:solidFill>
              </a:rPr>
              <a:t>cliente DNS processa</a:t>
            </a:r>
            <a:r>
              <a:rPr lang="pt-BR" sz="2000" dirty="0"/>
              <a:t> toda a requisição DNS.</a:t>
            </a:r>
          </a:p>
          <a:p>
            <a:pPr lvl="1"/>
            <a:r>
              <a:rPr lang="pt-BR" sz="2000" dirty="0"/>
              <a:t>Buscando do nível mais alto da hierarquia (ROOT-SERVERS), posteriormente consultando ao TLD correspondente até obter a resposta de um servidor com autoridade para responder a consulta DNS.</a:t>
            </a:r>
          </a:p>
          <a:p>
            <a:pPr lvl="1"/>
            <a:endParaRPr lang="pt-BR" sz="1700" dirty="0"/>
          </a:p>
          <a:p>
            <a:r>
              <a:rPr lang="pt-BR" sz="2000" b="1" dirty="0">
                <a:solidFill>
                  <a:srgbClr val="0070C0"/>
                </a:solidFill>
              </a:rPr>
              <a:t>Recursiva</a:t>
            </a:r>
            <a:r>
              <a:rPr lang="pt-BR" sz="2000" dirty="0"/>
              <a:t>: O </a:t>
            </a:r>
            <a:r>
              <a:rPr lang="pt-BR" sz="2000" b="1" dirty="0">
                <a:solidFill>
                  <a:srgbClr val="0070C0"/>
                </a:solidFill>
              </a:rPr>
              <a:t>cliente DNS encaminha</a:t>
            </a:r>
            <a:r>
              <a:rPr lang="pt-BR" sz="2000" dirty="0"/>
              <a:t> o pedido para outro servidor DNS que sempre fornecerá a resposta.</a:t>
            </a:r>
          </a:p>
          <a:p>
            <a:pPr lvl="1"/>
            <a:r>
              <a:rPr lang="pt-BR" sz="2000" dirty="0"/>
              <a:t>Neste caso, o servidor consultado se encarrega de realizar toda a consulta em outros servidores DNS (ROOT-SERVERS, TLD, etc...) para entregar a resposta ao cliente.</a:t>
            </a:r>
          </a:p>
        </p:txBody>
      </p:sp>
    </p:spTree>
    <p:extLst>
      <p:ext uri="{BB962C8B-B14F-4D97-AF65-F5344CB8AC3E}">
        <p14:creationId xmlns:p14="http://schemas.microsoft.com/office/powerpoint/2010/main" val="365726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B23A-50D6-F9F1-C834-99A147C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Perspectivas de uma Consulta DNS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B1AD3-53D7-D5C9-258D-DD7DFC1495A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PERGUNTA: Temos uma pesquisa Iterativa ou Recursiva?</a:t>
            </a:r>
          </a:p>
        </p:txBody>
      </p:sp>
      <p:pic>
        <p:nvPicPr>
          <p:cNvPr id="4" name="Google Shape;211;p33">
            <a:extLst>
              <a:ext uri="{FF2B5EF4-FFF2-40B4-BE49-F238E27FC236}">
                <a16:creationId xmlns:a16="http://schemas.microsoft.com/office/drawing/2014/main" id="{C276FD45-01FE-292C-271D-00427E583AB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303" y="1733911"/>
            <a:ext cx="6845992" cy="46116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2;p33">
            <a:extLst>
              <a:ext uri="{FF2B5EF4-FFF2-40B4-BE49-F238E27FC236}">
                <a16:creationId xmlns:a16="http://schemas.microsoft.com/office/drawing/2014/main" id="{D332F6D0-0D3E-48C2-7D0F-FBFD8A592C7A}"/>
              </a:ext>
            </a:extLst>
          </p:cNvPr>
          <p:cNvSpPr txBox="1"/>
          <p:nvPr/>
        </p:nvSpPr>
        <p:spPr>
          <a:xfrm>
            <a:off x="6345841" y="6099379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540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8F5F0-B4FC-5DD6-A806-DE984F3E1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AAA5B-040B-A104-58E6-D4E7C0B3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Perspectivas de uma Consulta DNS</a:t>
            </a:r>
            <a:endParaRPr lang="pt-BR" dirty="0"/>
          </a:p>
        </p:txBody>
      </p:sp>
      <p:pic>
        <p:nvPicPr>
          <p:cNvPr id="4" name="Google Shape;211;p33">
            <a:extLst>
              <a:ext uri="{FF2B5EF4-FFF2-40B4-BE49-F238E27FC236}">
                <a16:creationId xmlns:a16="http://schemas.microsoft.com/office/drawing/2014/main" id="{45363D55-8D67-8A59-F521-3F0C0EF3B30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4303" y="1733911"/>
            <a:ext cx="6845992" cy="461168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2;p33">
            <a:extLst>
              <a:ext uri="{FF2B5EF4-FFF2-40B4-BE49-F238E27FC236}">
                <a16:creationId xmlns:a16="http://schemas.microsoft.com/office/drawing/2014/main" id="{344E6CFC-9FA4-AF9E-3986-052D5AAA16FF}"/>
              </a:ext>
            </a:extLst>
          </p:cNvPr>
          <p:cNvSpPr txBox="1"/>
          <p:nvPr/>
        </p:nvSpPr>
        <p:spPr>
          <a:xfrm>
            <a:off x="6345841" y="6099379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5DDB-8208-C484-4BD1-214087D29F2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PERGUNTA: Temos uma pesquisa Iterativa ou Recursiva?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–"/>
            </a:pPr>
            <a:r>
              <a:rPr lang="it-IT" sz="2400" dirty="0">
                <a:solidFill>
                  <a:srgbClr val="0070C0"/>
                </a:solidFill>
              </a:rPr>
              <a:t>Iterativa pro cliente…</a:t>
            </a:r>
            <a:endParaRPr lang="it-IT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it-IT" sz="2400" dirty="0">
                <a:solidFill>
                  <a:srgbClr val="FF0000"/>
                </a:solidFill>
              </a:rPr>
              <a:t>Recursiva pro Server.</a:t>
            </a:r>
            <a:endParaRPr lang="it-IT" dirty="0"/>
          </a:p>
          <a:p>
            <a:pPr lvl="1"/>
            <a:endParaRPr lang="pt-BR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39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2604-FB7A-6A63-BDDD-2060696F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Domínios, subdomínios e arquivos de zona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50EE1-071E-10D7-0ED7-D3FCD845AD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Ao registrar um domínio DNS é possível criar subdomínios, incrementando o “espaço de nomes DNS” (sufixo DNS).</a:t>
            </a:r>
          </a:p>
          <a:p>
            <a:r>
              <a:rPr lang="pt-BR" sz="2400" dirty="0"/>
              <a:t>É possível gerenciar todo este “espaço de nomes DNS” com apenas um arquivo de zona, ou possuir arquivos de zona distintos para gerenciar cada um destes subdomínios.</a:t>
            </a:r>
          </a:p>
          <a:p>
            <a:endParaRPr lang="pt-BR" sz="2400" dirty="0"/>
          </a:p>
          <a:p>
            <a:r>
              <a:rPr lang="pt-BR" sz="2400" dirty="0"/>
              <a:t>Na imagem ao lado, há 					       uma representação de 				             arquivos de zona distintos					       para cada sufixo DNS 				            (domínio e subdomínio).</a:t>
            </a:r>
          </a:p>
          <a:p>
            <a:endParaRPr lang="pt-BR" sz="2400" dirty="0"/>
          </a:p>
        </p:txBody>
      </p:sp>
      <p:pic>
        <p:nvPicPr>
          <p:cNvPr id="4" name="Google Shape;227;p35">
            <a:extLst>
              <a:ext uri="{FF2B5EF4-FFF2-40B4-BE49-F238E27FC236}">
                <a16:creationId xmlns:a16="http://schemas.microsoft.com/office/drawing/2014/main" id="{579638F1-EE7F-B8D7-C893-8018E2ECB13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71329" y="3195630"/>
            <a:ext cx="4415471" cy="307351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5" name="Google Shape;228;p35">
            <a:extLst>
              <a:ext uri="{FF2B5EF4-FFF2-40B4-BE49-F238E27FC236}">
                <a16:creationId xmlns:a16="http://schemas.microsoft.com/office/drawing/2014/main" id="{752DEDA8-983D-9BD1-411B-8EDD861240F4}"/>
              </a:ext>
            </a:extLst>
          </p:cNvPr>
          <p:cNvSpPr/>
          <p:nvPr/>
        </p:nvSpPr>
        <p:spPr>
          <a:xfrm>
            <a:off x="6617922" y="6119718"/>
            <a:ext cx="230536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da imagem: Microsoft TechNet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536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A3D5-1E6C-5FD8-D618-D53A62767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6CFB78-4369-926D-273C-E514A684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o Servidor DNS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030FB-DB2D-8F48-E5EF-AD3C67DEA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Configuração de Servidores de Nomes e Zonas de DNS</a:t>
            </a:r>
          </a:p>
        </p:txBody>
      </p:sp>
    </p:spTree>
    <p:extLst>
      <p:ext uri="{BB962C8B-B14F-4D97-AF65-F5344CB8AC3E}">
        <p14:creationId xmlns:p14="http://schemas.microsoft.com/office/powerpoint/2010/main" val="2094540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64113-4BF7-4F71-EABC-C9188DCBB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Antes de começar... Vamos pensar um pouco!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C14F-DE07-C335-94E2-782EA54E456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/>
              <a:t>Antes de iniciar as configurações, vamos reforçar o conceito e definir as etapas necessárias:</a:t>
            </a:r>
          </a:p>
          <a:p>
            <a:pPr lvl="1"/>
            <a:endParaRPr lang="pt-BR" sz="2000" dirty="0"/>
          </a:p>
          <a:p>
            <a:r>
              <a:rPr lang="pt-BR" sz="2000" dirty="0"/>
              <a:t>Independentemente da plataforma, precisamos:</a:t>
            </a:r>
          </a:p>
          <a:p>
            <a:pPr lvl="1"/>
            <a:r>
              <a:rPr lang="pt-BR" sz="2000" dirty="0"/>
              <a:t>Instalar o serviço/pacote;</a:t>
            </a:r>
          </a:p>
          <a:p>
            <a:pPr lvl="2"/>
            <a:r>
              <a:rPr lang="pt-BR" sz="1800" dirty="0">
                <a:solidFill>
                  <a:srgbClr val="0070C0"/>
                </a:solidFill>
              </a:rPr>
              <a:t>Linux </a:t>
            </a:r>
            <a:r>
              <a:rPr lang="pt-BR" sz="18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</a:rPr>
              <a:t> </a:t>
            </a:r>
            <a:r>
              <a:rPr lang="pt-BR" sz="1800" dirty="0" err="1">
                <a:solidFill>
                  <a:srgbClr val="0070C0"/>
                </a:solidFill>
              </a:rPr>
              <a:t>Bind</a:t>
            </a:r>
            <a:r>
              <a:rPr lang="pt-BR" sz="1800" dirty="0">
                <a:solidFill>
                  <a:srgbClr val="0070C0"/>
                </a:solidFill>
              </a:rPr>
              <a:t> 9 (em algumas distribuições terá o nome “</a:t>
            </a:r>
            <a:r>
              <a:rPr lang="pt-BR" sz="1800" dirty="0" err="1">
                <a:solidFill>
                  <a:srgbClr val="0070C0"/>
                </a:solidFill>
              </a:rPr>
              <a:t>named</a:t>
            </a:r>
            <a:r>
              <a:rPr lang="pt-BR" sz="1800" dirty="0">
                <a:solidFill>
                  <a:srgbClr val="0070C0"/>
                </a:solidFill>
              </a:rPr>
              <a:t>”);</a:t>
            </a:r>
          </a:p>
          <a:p>
            <a:pPr lvl="2"/>
            <a:r>
              <a:rPr lang="pt-BR" sz="1800" dirty="0">
                <a:solidFill>
                  <a:srgbClr val="00B050"/>
                </a:solidFill>
              </a:rPr>
              <a:t>Windows </a:t>
            </a:r>
            <a:r>
              <a:rPr lang="pt-BR" sz="18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B050"/>
                </a:solidFill>
              </a:rPr>
              <a:t> Microsoft DNS;</a:t>
            </a:r>
          </a:p>
          <a:p>
            <a:pPr lvl="1"/>
            <a:r>
              <a:rPr lang="pt-BR" sz="2000" dirty="0"/>
              <a:t>Criar/Definir as zonas (domínios) que serão publicadas (como </a:t>
            </a:r>
            <a:r>
              <a:rPr lang="pt-BR" sz="2000" dirty="0" err="1"/>
              <a:t>primary</a:t>
            </a:r>
            <a:r>
              <a:rPr lang="pt-BR" sz="2000" dirty="0"/>
              <a:t> ou </a:t>
            </a:r>
            <a:r>
              <a:rPr lang="pt-BR" sz="2000" dirty="0" err="1"/>
              <a:t>secondary</a:t>
            </a:r>
            <a:r>
              <a:rPr lang="pt-BR" sz="2000" dirty="0"/>
              <a:t>);</a:t>
            </a:r>
          </a:p>
          <a:p>
            <a:pPr lvl="2"/>
            <a:r>
              <a:rPr lang="pt-BR" sz="1800" dirty="0">
                <a:solidFill>
                  <a:srgbClr val="0070C0"/>
                </a:solidFill>
              </a:rPr>
              <a:t>Linux </a:t>
            </a:r>
            <a:r>
              <a:rPr lang="pt-BR" sz="18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</a:rPr>
              <a:t> Arquivo “</a:t>
            </a:r>
            <a:r>
              <a:rPr lang="pt-BR" sz="1800" dirty="0" err="1">
                <a:solidFill>
                  <a:srgbClr val="FF0000"/>
                </a:solidFill>
              </a:rPr>
              <a:t>named.conf</a:t>
            </a:r>
            <a:r>
              <a:rPr lang="pt-BR" sz="1800" dirty="0">
                <a:solidFill>
                  <a:srgbClr val="0070C0"/>
                </a:solidFill>
              </a:rPr>
              <a:t>” ou “</a:t>
            </a:r>
            <a:r>
              <a:rPr lang="pt-BR" sz="1800" dirty="0" err="1">
                <a:solidFill>
                  <a:srgbClr val="0070C0"/>
                </a:solidFill>
              </a:rPr>
              <a:t>named.conf.local</a:t>
            </a:r>
            <a:r>
              <a:rPr lang="pt-BR" sz="1800" dirty="0">
                <a:solidFill>
                  <a:srgbClr val="0070C0"/>
                </a:solidFill>
              </a:rPr>
              <a:t>”;</a:t>
            </a:r>
          </a:p>
          <a:p>
            <a:pPr lvl="2"/>
            <a:r>
              <a:rPr lang="pt-BR" sz="1800" dirty="0">
                <a:solidFill>
                  <a:srgbClr val="00B050"/>
                </a:solidFill>
              </a:rPr>
              <a:t>Windows </a:t>
            </a:r>
            <a:r>
              <a:rPr lang="pt-BR" sz="18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B050"/>
                </a:solidFill>
              </a:rPr>
              <a:t> Clique com o botão direito... “New Zone”.. “</a:t>
            </a:r>
            <a:r>
              <a:rPr lang="pt-BR" sz="1800" dirty="0" err="1">
                <a:solidFill>
                  <a:srgbClr val="00B050"/>
                </a:solidFill>
              </a:rPr>
              <a:t>next</a:t>
            </a:r>
            <a:r>
              <a:rPr lang="pt-BR" sz="1800" dirty="0">
                <a:solidFill>
                  <a:srgbClr val="00B050"/>
                </a:solidFill>
              </a:rPr>
              <a:t>”, “</a:t>
            </a:r>
            <a:r>
              <a:rPr lang="pt-BR" sz="1800" dirty="0" err="1">
                <a:solidFill>
                  <a:srgbClr val="00B050"/>
                </a:solidFill>
              </a:rPr>
              <a:t>next</a:t>
            </a:r>
            <a:r>
              <a:rPr lang="pt-BR" sz="1800" dirty="0">
                <a:solidFill>
                  <a:srgbClr val="00B050"/>
                </a:solidFill>
              </a:rPr>
              <a:t>”, ..., “</a:t>
            </a:r>
            <a:r>
              <a:rPr lang="pt-BR" sz="1800" dirty="0" err="1">
                <a:solidFill>
                  <a:srgbClr val="00B050"/>
                </a:solidFill>
              </a:rPr>
              <a:t>Finish</a:t>
            </a:r>
            <a:r>
              <a:rPr lang="pt-BR" sz="1800" dirty="0">
                <a:solidFill>
                  <a:srgbClr val="00B050"/>
                </a:solidFill>
              </a:rPr>
              <a:t>”.</a:t>
            </a:r>
          </a:p>
          <a:p>
            <a:pPr lvl="1"/>
            <a:r>
              <a:rPr lang="pt-BR" sz="2000" dirty="0"/>
              <a:t>Criar os registros de recurso do domínio DNS (SOA, NS, MX, A, etc...);</a:t>
            </a:r>
          </a:p>
          <a:p>
            <a:pPr lvl="2"/>
            <a:r>
              <a:rPr lang="pt-BR" sz="1800" dirty="0">
                <a:solidFill>
                  <a:srgbClr val="0070C0"/>
                </a:solidFill>
              </a:rPr>
              <a:t>Linux </a:t>
            </a:r>
            <a:r>
              <a:rPr lang="pt-BR" sz="1800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</a:rPr>
              <a:t> Criar um arquivo de zona em “</a:t>
            </a:r>
            <a:r>
              <a:rPr lang="pt-BR" sz="1800" dirty="0">
                <a:solidFill>
                  <a:srgbClr val="FF0000"/>
                </a:solidFill>
              </a:rPr>
              <a:t>/var/</a:t>
            </a:r>
            <a:r>
              <a:rPr lang="pt-BR" sz="1800" dirty="0" err="1">
                <a:solidFill>
                  <a:srgbClr val="FF0000"/>
                </a:solidFill>
              </a:rPr>
              <a:t>named</a:t>
            </a:r>
            <a:r>
              <a:rPr lang="pt-BR" sz="1800" dirty="0">
                <a:solidFill>
                  <a:srgbClr val="0070C0"/>
                </a:solidFill>
              </a:rPr>
              <a:t>” ou “/var/cache/</a:t>
            </a:r>
            <a:r>
              <a:rPr lang="pt-BR" sz="1800" dirty="0" err="1">
                <a:solidFill>
                  <a:srgbClr val="0070C0"/>
                </a:solidFill>
              </a:rPr>
              <a:t>bind</a:t>
            </a:r>
            <a:r>
              <a:rPr lang="pt-BR" sz="1800" dirty="0">
                <a:solidFill>
                  <a:srgbClr val="0070C0"/>
                </a:solidFill>
              </a:rPr>
              <a:t>”;</a:t>
            </a:r>
          </a:p>
          <a:p>
            <a:pPr lvl="2"/>
            <a:r>
              <a:rPr lang="pt-BR" sz="1800" dirty="0">
                <a:solidFill>
                  <a:srgbClr val="00B050"/>
                </a:solidFill>
              </a:rPr>
              <a:t>Windows </a:t>
            </a:r>
            <a:r>
              <a:rPr lang="pt-BR" sz="1800" dirty="0">
                <a:solidFill>
                  <a:srgbClr val="00B050"/>
                </a:solidFill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B050"/>
                </a:solidFill>
              </a:rPr>
              <a:t> Clique com o botão direito... “New Host A”, ou “New .....”...</a:t>
            </a:r>
          </a:p>
        </p:txBody>
      </p:sp>
    </p:spTree>
    <p:extLst>
      <p:ext uri="{BB962C8B-B14F-4D97-AF65-F5344CB8AC3E}">
        <p14:creationId xmlns:p14="http://schemas.microsoft.com/office/powerpoint/2010/main" val="279274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BIND – Berkeley Internet </a:t>
            </a:r>
            <a:r>
              <a:rPr lang="pt-BR" sz="3200" dirty="0" err="1"/>
              <a:t>Name</a:t>
            </a:r>
            <a:r>
              <a:rPr lang="pt-BR" sz="3200" dirty="0"/>
              <a:t> Domain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BIND é um dos servidores DNS mais utilizados no mundo.</a:t>
            </a:r>
          </a:p>
          <a:p>
            <a:pPr lvl="1"/>
            <a:endParaRPr lang="pt-BR" dirty="0"/>
          </a:p>
          <a:p>
            <a:r>
              <a:rPr lang="pt-BR" dirty="0"/>
              <a:t>Pacotes que compõe a solução BIND:</a:t>
            </a:r>
          </a:p>
          <a:p>
            <a:pPr lvl="1"/>
            <a:r>
              <a:rPr lang="pt-BR" dirty="0"/>
              <a:t>Serviço de DNS;</a:t>
            </a:r>
          </a:p>
          <a:p>
            <a:pPr lvl="1"/>
            <a:r>
              <a:rPr lang="pt-BR" dirty="0"/>
              <a:t>Biblioteca utilizada pelo serviço de DNS;</a:t>
            </a:r>
          </a:p>
          <a:p>
            <a:pPr lvl="1"/>
            <a:r>
              <a:rPr lang="pt-BR" dirty="0"/>
              <a:t>Ferramentas de teste do servidor DNS (</a:t>
            </a:r>
            <a:r>
              <a:rPr lang="pt-BR" dirty="0" err="1"/>
              <a:t>bind-utils</a:t>
            </a:r>
            <a:r>
              <a:rPr lang="pt-BR" dirty="0"/>
              <a:t>);</a:t>
            </a:r>
          </a:p>
          <a:p>
            <a:pPr lvl="1"/>
            <a:endParaRPr lang="pt-BR" dirty="0"/>
          </a:p>
          <a:p>
            <a:r>
              <a:rPr lang="pt-BR" dirty="0"/>
              <a:t>O BIND pode ser instalado no GNU/Linux de maneiras distintas de acordo com a distribuição, porém, geralmente realizamos através de:</a:t>
            </a:r>
          </a:p>
          <a:p>
            <a:pPr lvl="1"/>
            <a:r>
              <a:rPr lang="pt-BR" dirty="0"/>
              <a:t>Gerenciadores de Pacotes (</a:t>
            </a:r>
            <a:r>
              <a:rPr lang="pt-BR" dirty="0">
                <a:solidFill>
                  <a:srgbClr val="0070C0"/>
                </a:solidFill>
              </a:rPr>
              <a:t>APT</a:t>
            </a:r>
            <a:r>
              <a:rPr lang="pt-BR" dirty="0"/>
              <a:t>, </a:t>
            </a:r>
            <a:r>
              <a:rPr lang="pt-BR" dirty="0">
                <a:solidFill>
                  <a:srgbClr val="FF0000"/>
                </a:solidFill>
              </a:rPr>
              <a:t>YUM</a:t>
            </a:r>
            <a:r>
              <a:rPr lang="pt-BR" dirty="0"/>
              <a:t>, YAST, entre outros);</a:t>
            </a:r>
          </a:p>
          <a:p>
            <a:pPr lvl="1"/>
            <a:r>
              <a:rPr lang="pt-BR" dirty="0"/>
              <a:t>Pacotes </a:t>
            </a:r>
            <a:r>
              <a:rPr lang="pt-BR" dirty="0" err="1"/>
              <a:t>pré</a:t>
            </a:r>
            <a:r>
              <a:rPr lang="pt-BR" dirty="0"/>
              <a:t>-compilados (“</a:t>
            </a:r>
            <a:r>
              <a:rPr lang="pt-BR" dirty="0">
                <a:solidFill>
                  <a:srgbClr val="0070C0"/>
                </a:solidFill>
              </a:rPr>
              <a:t>.DEB</a:t>
            </a:r>
            <a:r>
              <a:rPr lang="pt-BR" dirty="0"/>
              <a:t>”, “</a:t>
            </a:r>
            <a:r>
              <a:rPr lang="pt-BR" dirty="0">
                <a:solidFill>
                  <a:srgbClr val="FF0000"/>
                </a:solidFill>
              </a:rPr>
              <a:t>.RPM</a:t>
            </a:r>
            <a:r>
              <a:rPr lang="pt-BR" dirty="0"/>
              <a:t>”, ...)</a:t>
            </a:r>
          </a:p>
          <a:p>
            <a:pPr lvl="1"/>
            <a:r>
              <a:rPr lang="pt-BR" dirty="0"/>
              <a:t>Compilando através do código fonte (arquivo .tar.gz).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Configuração de Servidores de Nomes e Zonas de DNS.</a:t>
            </a:r>
          </a:p>
          <a:p>
            <a:endParaRPr lang="pt-BR" dirty="0"/>
          </a:p>
        </p:txBody>
      </p:sp>
      <p:pic>
        <p:nvPicPr>
          <p:cNvPr id="4" name="Google Shape;123;p20" descr="A group of people in clothing&#10;&#10;Description automatically generated">
            <a:extLst>
              <a:ext uri="{FF2B5EF4-FFF2-40B4-BE49-F238E27FC236}">
                <a16:creationId xmlns:a16="http://schemas.microsoft.com/office/drawing/2014/main" id="{3ED85471-F4FA-9140-5564-A9F2755347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63747" y="1844824"/>
            <a:ext cx="4816505" cy="4423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30A0C3-CBBF-7087-8EEF-79A913DC9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Instalando o BIND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41B80-5D34-590D-84AE-C0A8CFBC2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Debian</a:t>
            </a:r>
            <a:endParaRPr lang="pt-BR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9FC4740-F837-2D72-5C7E-E3A0686F4F86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sz="24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Hat</a:t>
            </a: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 derivados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D68E4-3411-2BE2-D616-B57D559CA97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Através do APT-GET, pacotes .DEB ou código fonte.</a:t>
            </a:r>
          </a:p>
          <a:p>
            <a:endParaRPr lang="pt-BR" sz="2400" dirty="0"/>
          </a:p>
          <a:p>
            <a:r>
              <a:rPr lang="pt-BR" sz="2400" dirty="0"/>
              <a:t>Utilizando o </a:t>
            </a:r>
            <a:r>
              <a:rPr lang="pt-BR" sz="2400" b="1" dirty="0">
                <a:solidFill>
                  <a:srgbClr val="0070C0"/>
                </a:solidFill>
              </a:rPr>
              <a:t>APT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apt-get</a:t>
            </a:r>
            <a:r>
              <a:rPr lang="pt-BR" sz="2000" dirty="0">
                <a:solidFill>
                  <a:srgbClr val="0070C0"/>
                </a:solidFill>
              </a:rPr>
              <a:t>  </a:t>
            </a:r>
            <a:r>
              <a:rPr lang="pt-BR" sz="2000" dirty="0" err="1">
                <a:solidFill>
                  <a:srgbClr val="0070C0"/>
                </a:solidFill>
              </a:rPr>
              <a:t>install</a:t>
            </a:r>
            <a:r>
              <a:rPr lang="pt-BR" sz="2000" dirty="0">
                <a:solidFill>
                  <a:srgbClr val="0070C0"/>
                </a:solidFill>
              </a:rPr>
              <a:t>  bind9</a:t>
            </a:r>
          </a:p>
          <a:p>
            <a:endParaRPr lang="pt-BR" sz="2400" dirty="0"/>
          </a:p>
          <a:p>
            <a:r>
              <a:rPr lang="pt-BR" sz="2400" dirty="0"/>
              <a:t>Utilizando um pacote </a:t>
            </a:r>
            <a:r>
              <a:rPr lang="pt-BR" sz="2400" b="1" dirty="0">
                <a:solidFill>
                  <a:srgbClr val="0070C0"/>
                </a:solidFill>
              </a:rPr>
              <a:t>.DEB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err="1">
                <a:solidFill>
                  <a:srgbClr val="0070C0"/>
                </a:solidFill>
              </a:rPr>
              <a:t>dpkg</a:t>
            </a:r>
            <a:r>
              <a:rPr lang="pt-BR" sz="2000" dirty="0">
                <a:solidFill>
                  <a:srgbClr val="0070C0"/>
                </a:solidFill>
              </a:rPr>
              <a:t>  –i  bind9.x.x.deb</a:t>
            </a:r>
          </a:p>
          <a:p>
            <a:endParaRPr lang="pt-BR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2B8F4C-C75A-A796-B24E-0B6159D7B49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Através do YUM, pacotes .RPM ou código fonte.</a:t>
            </a:r>
          </a:p>
          <a:p>
            <a:endParaRPr lang="pt-BR" sz="2400" dirty="0"/>
          </a:p>
          <a:p>
            <a:r>
              <a:rPr lang="pt-BR" sz="2400" dirty="0"/>
              <a:t>Utilizando o </a:t>
            </a:r>
            <a:r>
              <a:rPr lang="pt-BR" sz="2400" dirty="0">
                <a:solidFill>
                  <a:srgbClr val="FF0000"/>
                </a:solidFill>
              </a:rPr>
              <a:t>YUM</a:t>
            </a:r>
            <a:r>
              <a:rPr lang="pt-BR" sz="2400" dirty="0"/>
              <a:t>:</a:t>
            </a:r>
          </a:p>
          <a:p>
            <a:pPr lvl="1"/>
            <a:r>
              <a:rPr lang="pt-BR" sz="2000" dirty="0" err="1">
                <a:solidFill>
                  <a:srgbClr val="FF0000"/>
                </a:solidFill>
              </a:rPr>
              <a:t>yum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err="1">
                <a:solidFill>
                  <a:srgbClr val="FF0000"/>
                </a:solidFill>
              </a:rPr>
              <a:t>install</a:t>
            </a:r>
            <a:r>
              <a:rPr lang="pt-BR" sz="2000" dirty="0">
                <a:solidFill>
                  <a:srgbClr val="FF0000"/>
                </a:solidFill>
              </a:rPr>
              <a:t>  </a:t>
            </a:r>
            <a:r>
              <a:rPr lang="pt-BR" sz="2000" dirty="0" err="1">
                <a:solidFill>
                  <a:srgbClr val="FF0000"/>
                </a:solidFill>
              </a:rPr>
              <a:t>bind</a:t>
            </a:r>
            <a:endParaRPr lang="pt-BR" sz="2000" dirty="0">
              <a:solidFill>
                <a:srgbClr val="FF0000"/>
              </a:solidFill>
            </a:endParaRPr>
          </a:p>
          <a:p>
            <a:endParaRPr lang="pt-BR" sz="2400" dirty="0"/>
          </a:p>
          <a:p>
            <a:r>
              <a:rPr lang="pt-BR" sz="2400" dirty="0"/>
              <a:t>Utilizando um pacote </a:t>
            </a:r>
            <a:r>
              <a:rPr lang="pt-BR" sz="2400" dirty="0">
                <a:solidFill>
                  <a:srgbClr val="FF0000"/>
                </a:solidFill>
              </a:rPr>
              <a:t>.RPM</a:t>
            </a:r>
            <a:r>
              <a:rPr lang="pt-BR" sz="2400" dirty="0"/>
              <a:t>: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rpm  –</a:t>
            </a:r>
            <a:r>
              <a:rPr lang="pt-BR" sz="2000" dirty="0" err="1">
                <a:solidFill>
                  <a:srgbClr val="FF0000"/>
                </a:solidFill>
              </a:rPr>
              <a:t>ivh</a:t>
            </a:r>
            <a:r>
              <a:rPr lang="pt-BR" sz="2000" dirty="0">
                <a:solidFill>
                  <a:srgbClr val="FF0000"/>
                </a:solidFill>
              </a:rPr>
              <a:t>  bind-9.x.x.rpm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CCAE0-26DC-2471-3312-1028079C9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Instalando o BIND (outras distribuições...)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1B7B3-D618-E4FF-65E2-6A5C780237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00B050"/>
                </a:solidFill>
              </a:rPr>
              <a:t>OpenSUSE</a:t>
            </a:r>
            <a:endParaRPr lang="pt-BR" b="1" dirty="0">
              <a:solidFill>
                <a:srgbClr val="00B050"/>
              </a:solidFill>
            </a:endParaRPr>
          </a:p>
          <a:p>
            <a:pPr lvl="1"/>
            <a:r>
              <a:rPr lang="pt-BR" dirty="0"/>
              <a:t>Através do </a:t>
            </a:r>
            <a:r>
              <a:rPr lang="pt-BR" dirty="0">
                <a:solidFill>
                  <a:srgbClr val="00B050"/>
                </a:solidFill>
              </a:rPr>
              <a:t>YAST</a:t>
            </a:r>
            <a:r>
              <a:rPr lang="pt-BR" dirty="0"/>
              <a:t> ou código fonte.</a:t>
            </a:r>
          </a:p>
        </p:txBody>
      </p:sp>
      <p:pic>
        <p:nvPicPr>
          <p:cNvPr id="4" name="Google Shape;264;p40">
            <a:extLst>
              <a:ext uri="{FF2B5EF4-FFF2-40B4-BE49-F238E27FC236}">
                <a16:creationId xmlns:a16="http://schemas.microsoft.com/office/drawing/2014/main" id="{3E4E5D70-CE38-FE4C-CFE8-86B5F83054D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7200" y="2227494"/>
            <a:ext cx="5979829" cy="399993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5" name="Google Shape;265;p40">
            <a:extLst>
              <a:ext uri="{FF2B5EF4-FFF2-40B4-BE49-F238E27FC236}">
                <a16:creationId xmlns:a16="http://schemas.microsoft.com/office/drawing/2014/main" id="{FD1B73AD-32BF-5031-D9D0-71F939A8DE55}"/>
              </a:ext>
            </a:extLst>
          </p:cNvPr>
          <p:cNvSpPr txBox="1"/>
          <p:nvPr/>
        </p:nvSpPr>
        <p:spPr>
          <a:xfrm>
            <a:off x="6437456" y="5954720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196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E45C7-49C9-5E15-10C1-59766AE6D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Instalando o BIND (outras distribuições...)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B00F-FFB2-2DCF-93D7-B1788D6FF7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1" dirty="0" err="1">
                <a:solidFill>
                  <a:srgbClr val="7030A0"/>
                </a:solidFill>
              </a:rPr>
              <a:t>Slackware</a:t>
            </a:r>
            <a:endParaRPr lang="pt-BR" b="1" dirty="0">
              <a:solidFill>
                <a:srgbClr val="7030A0"/>
              </a:solidFill>
            </a:endParaRPr>
          </a:p>
          <a:p>
            <a:pPr lvl="1"/>
            <a:r>
              <a:rPr lang="pt-BR" dirty="0"/>
              <a:t>Já vem na mídia de instalação do S.O., porém, podemos atualizá-lo através de pacotes .TGZ ou código fonte.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Compilando o código fonte:</a:t>
            </a:r>
          </a:p>
          <a:p>
            <a:pPr lvl="2"/>
            <a:r>
              <a:rPr lang="pt-BR" dirty="0" err="1">
                <a:solidFill>
                  <a:srgbClr val="7030A0"/>
                </a:solidFill>
              </a:rPr>
              <a:t>tar</a:t>
            </a:r>
            <a:r>
              <a:rPr lang="pt-BR" dirty="0">
                <a:solidFill>
                  <a:srgbClr val="7030A0"/>
                </a:solidFill>
              </a:rPr>
              <a:t> –</a:t>
            </a:r>
            <a:r>
              <a:rPr lang="pt-BR" dirty="0" err="1">
                <a:solidFill>
                  <a:srgbClr val="7030A0"/>
                </a:solidFill>
              </a:rPr>
              <a:t>xzf</a:t>
            </a:r>
            <a:r>
              <a:rPr lang="pt-BR" dirty="0">
                <a:solidFill>
                  <a:srgbClr val="7030A0"/>
                </a:solidFill>
              </a:rPr>
              <a:t> bind-9.x.x.tar.gz</a:t>
            </a:r>
          </a:p>
          <a:p>
            <a:pPr lvl="2"/>
            <a:r>
              <a:rPr lang="pt-BR" dirty="0">
                <a:solidFill>
                  <a:srgbClr val="7030A0"/>
                </a:solidFill>
              </a:rPr>
              <a:t>./configure</a:t>
            </a:r>
          </a:p>
          <a:p>
            <a:pPr lvl="2"/>
            <a:r>
              <a:rPr lang="pt-BR" dirty="0">
                <a:solidFill>
                  <a:srgbClr val="7030A0"/>
                </a:solidFill>
              </a:rPr>
              <a:t>make</a:t>
            </a:r>
          </a:p>
          <a:p>
            <a:pPr lvl="2"/>
            <a:r>
              <a:rPr lang="pt-BR" dirty="0">
                <a:solidFill>
                  <a:srgbClr val="7030A0"/>
                </a:solidFill>
              </a:rPr>
              <a:t>make </a:t>
            </a:r>
            <a:r>
              <a:rPr lang="pt-BR" dirty="0" err="1">
                <a:solidFill>
                  <a:srgbClr val="7030A0"/>
                </a:solidFill>
              </a:rPr>
              <a:t>install</a:t>
            </a:r>
            <a:endParaRPr lang="pt-BR" dirty="0">
              <a:solidFill>
                <a:srgbClr val="7030A0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098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A1C7-DA89-517F-F5CC-08E4832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DBA-2D44-56A3-BA12-A7578545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35720-D28D-EC87-749A-B0D2737B14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>
                <a:solidFill>
                  <a:srgbClr val="FF0000"/>
                </a:solidFill>
              </a:rPr>
              <a:t> e derivados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1F-8A75-4911-E36F-3FBF9113021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start  bind9</a:t>
            </a: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stop  bind9</a:t>
            </a: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restart</a:t>
            </a:r>
            <a:r>
              <a:rPr lang="pt-BR" b="1" dirty="0">
                <a:solidFill>
                  <a:srgbClr val="0070C0"/>
                </a:solidFill>
              </a:rPr>
              <a:t>  bind9</a:t>
            </a: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status  bind9</a:t>
            </a: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reload</a:t>
            </a:r>
            <a:r>
              <a:rPr lang="pt-BR" b="1" dirty="0">
                <a:solidFill>
                  <a:srgbClr val="0070C0"/>
                </a:solidFill>
              </a:rPr>
              <a:t>  bind9</a:t>
            </a: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enable</a:t>
            </a:r>
            <a:r>
              <a:rPr lang="pt-BR" b="1" dirty="0">
                <a:solidFill>
                  <a:srgbClr val="0070C0"/>
                </a:solidFill>
              </a:rPr>
              <a:t>  bind9</a:t>
            </a: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70C0"/>
                </a:solidFill>
              </a:rPr>
              <a:t>systemctl</a:t>
            </a:r>
            <a:r>
              <a:rPr lang="pt-BR" b="1" dirty="0">
                <a:solidFill>
                  <a:srgbClr val="0070C0"/>
                </a:solidFill>
              </a:rPr>
              <a:t>  </a:t>
            </a:r>
            <a:r>
              <a:rPr lang="pt-BR" b="1" dirty="0" err="1">
                <a:solidFill>
                  <a:srgbClr val="0070C0"/>
                </a:solidFill>
              </a:rPr>
              <a:t>disable</a:t>
            </a:r>
            <a:r>
              <a:rPr lang="pt-BR" b="1" dirty="0">
                <a:solidFill>
                  <a:srgbClr val="0070C0"/>
                </a:solidFill>
              </a:rPr>
              <a:t>  bind9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4C6A9-C0C3-AB5D-880B-6956ED431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start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stop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restart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status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enable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disable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named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BB607-9622-A9E6-866D-487EED5326BB}"/>
              </a:ext>
            </a:extLst>
          </p:cNvPr>
          <p:cNvSpPr>
            <a:spLocks noChangeAspect="1"/>
          </p:cNvSpPr>
          <p:nvPr/>
        </p:nvSpPr>
        <p:spPr>
          <a:xfrm>
            <a:off x="304801" y="4931594"/>
            <a:ext cx="8528625" cy="12170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6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D895-0535-DD97-2711-C46D1227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arquivo “</a:t>
            </a:r>
            <a:r>
              <a:rPr lang="pt-BR" dirty="0" err="1"/>
              <a:t>named.conf</a:t>
            </a:r>
            <a:r>
              <a:rPr lang="pt-BR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92298-55A1-68BA-1601-3E4536C0E7B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pt-BR" sz="1800" dirty="0"/>
              <a:t>O “</a:t>
            </a:r>
            <a:r>
              <a:rPr lang="pt-BR" sz="1800" dirty="0" err="1"/>
              <a:t>named.conf</a:t>
            </a:r>
            <a:r>
              <a:rPr lang="pt-BR" sz="1800" dirty="0"/>
              <a:t>” consiste em uma “coleção de declarações” no seguinte formato: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Dentre os tipos de declaração, seguem os quatro principais:</a:t>
            </a:r>
          </a:p>
          <a:p>
            <a:pPr lvl="1"/>
            <a:r>
              <a:rPr lang="pt-BR" sz="1600" dirty="0" err="1"/>
              <a:t>options</a:t>
            </a:r>
            <a:r>
              <a:rPr lang="pt-BR" sz="1600" dirty="0"/>
              <a:t>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Define </a:t>
            </a:r>
            <a:r>
              <a:rPr lang="pt-BR" sz="1600" b="1" dirty="0"/>
              <a:t>configurações globais</a:t>
            </a:r>
            <a:r>
              <a:rPr lang="pt-BR" sz="1600" dirty="0"/>
              <a:t> do servidor DNS (porta, IPv6, “</a:t>
            </a:r>
            <a:r>
              <a:rPr lang="pt-BR" sz="1600" i="1" dirty="0" err="1"/>
              <a:t>recursive</a:t>
            </a:r>
            <a:r>
              <a:rPr lang="pt-BR" sz="1600" dirty="0"/>
              <a:t>”);</a:t>
            </a:r>
          </a:p>
          <a:p>
            <a:pPr lvl="1"/>
            <a:r>
              <a:rPr lang="pt-BR" sz="1600" dirty="0" err="1"/>
              <a:t>acl</a:t>
            </a:r>
            <a:r>
              <a:rPr lang="pt-BR" sz="1600" dirty="0"/>
              <a:t>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Define </a:t>
            </a:r>
            <a:r>
              <a:rPr lang="pt-BR" sz="1600" b="1" dirty="0"/>
              <a:t>grupos de hosts</a:t>
            </a:r>
            <a:r>
              <a:rPr lang="pt-BR" sz="1600" dirty="0"/>
              <a:t> que podem consultar no servidor DNS:</a:t>
            </a:r>
          </a:p>
          <a:p>
            <a:pPr lvl="2"/>
            <a:r>
              <a:rPr lang="pt-BR" sz="1400" b="1" i="1" dirty="0">
                <a:solidFill>
                  <a:srgbClr val="0070C0"/>
                </a:solidFill>
              </a:rPr>
              <a:t>Existem 4 “</a:t>
            </a:r>
            <a:r>
              <a:rPr lang="pt-BR" sz="1400" b="1" i="1" dirty="0" err="1">
                <a:solidFill>
                  <a:srgbClr val="0070C0"/>
                </a:solidFill>
              </a:rPr>
              <a:t>ACL’s</a:t>
            </a:r>
            <a:r>
              <a:rPr lang="pt-BR" sz="1400" b="1" i="1" dirty="0">
                <a:solidFill>
                  <a:srgbClr val="0070C0"/>
                </a:solidFill>
              </a:rPr>
              <a:t>” </a:t>
            </a:r>
            <a:r>
              <a:rPr lang="pt-BR" sz="1400" b="1" i="1" dirty="0" err="1">
                <a:solidFill>
                  <a:srgbClr val="0070C0"/>
                </a:solidFill>
              </a:rPr>
              <a:t>pré</a:t>
            </a:r>
            <a:r>
              <a:rPr lang="pt-BR" sz="1400" b="1" i="1" dirty="0">
                <a:solidFill>
                  <a:srgbClr val="0070C0"/>
                </a:solidFill>
              </a:rPr>
              <a:t> definidas (</a:t>
            </a:r>
            <a:r>
              <a:rPr lang="pt-BR" sz="1400" b="1" i="1" dirty="0" err="1">
                <a:solidFill>
                  <a:srgbClr val="0070C0"/>
                </a:solidFill>
              </a:rPr>
              <a:t>any</a:t>
            </a:r>
            <a:r>
              <a:rPr lang="pt-BR" sz="1400" b="1" i="1" dirty="0">
                <a:solidFill>
                  <a:srgbClr val="0070C0"/>
                </a:solidFill>
              </a:rPr>
              <a:t>, </a:t>
            </a:r>
            <a:r>
              <a:rPr lang="pt-BR" sz="1400" b="1" i="1" dirty="0" err="1">
                <a:solidFill>
                  <a:srgbClr val="0070C0"/>
                </a:solidFill>
              </a:rPr>
              <a:t>localhost</a:t>
            </a:r>
            <a:r>
              <a:rPr lang="pt-BR" sz="1400" b="1" i="1" dirty="0">
                <a:solidFill>
                  <a:srgbClr val="0070C0"/>
                </a:solidFill>
              </a:rPr>
              <a:t>, </a:t>
            </a:r>
            <a:r>
              <a:rPr lang="pt-BR" sz="1400" b="1" i="1" dirty="0" err="1">
                <a:solidFill>
                  <a:srgbClr val="0070C0"/>
                </a:solidFill>
              </a:rPr>
              <a:t>localnets</a:t>
            </a:r>
            <a:r>
              <a:rPr lang="pt-BR" sz="1400" b="1" i="1" dirty="0">
                <a:solidFill>
                  <a:srgbClr val="0070C0"/>
                </a:solidFill>
              </a:rPr>
              <a:t>, </a:t>
            </a:r>
            <a:r>
              <a:rPr lang="pt-BR" sz="1400" b="1" i="1" dirty="0" err="1">
                <a:solidFill>
                  <a:srgbClr val="0070C0"/>
                </a:solidFill>
              </a:rPr>
              <a:t>none</a:t>
            </a:r>
            <a:r>
              <a:rPr lang="pt-BR" sz="1400" b="1" i="1" dirty="0">
                <a:solidFill>
                  <a:srgbClr val="0070C0"/>
                </a:solidFill>
              </a:rPr>
              <a:t>).</a:t>
            </a:r>
          </a:p>
          <a:p>
            <a:pPr lvl="1"/>
            <a:r>
              <a:rPr lang="pt-BR" sz="1600" dirty="0"/>
              <a:t>Zone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Define as características de uma zona (</a:t>
            </a:r>
            <a:r>
              <a:rPr lang="pt-BR" sz="1600" b="1" dirty="0"/>
              <a:t>domínio</a:t>
            </a:r>
            <a:r>
              <a:rPr lang="pt-BR" sz="1600" dirty="0"/>
              <a:t>);</a:t>
            </a:r>
          </a:p>
          <a:p>
            <a:pPr lvl="2"/>
            <a:r>
              <a:rPr lang="pt-BR" sz="1400" dirty="0">
                <a:solidFill>
                  <a:srgbClr val="0070C0"/>
                </a:solidFill>
              </a:rPr>
              <a:t>Nome do domínio, “</a:t>
            </a:r>
            <a:r>
              <a:rPr lang="pt-BR" sz="1400" dirty="0" err="1">
                <a:solidFill>
                  <a:srgbClr val="0070C0"/>
                </a:solidFill>
              </a:rPr>
              <a:t>primary</a:t>
            </a:r>
            <a:r>
              <a:rPr lang="pt-BR" sz="1400" dirty="0">
                <a:solidFill>
                  <a:srgbClr val="0070C0"/>
                </a:solidFill>
              </a:rPr>
              <a:t>” ou “</a:t>
            </a:r>
            <a:r>
              <a:rPr lang="pt-BR" sz="1400" dirty="0" err="1">
                <a:solidFill>
                  <a:srgbClr val="0070C0"/>
                </a:solidFill>
              </a:rPr>
              <a:t>secondary</a:t>
            </a:r>
            <a:r>
              <a:rPr lang="pt-BR" sz="1400" dirty="0">
                <a:solidFill>
                  <a:srgbClr val="0070C0"/>
                </a:solidFill>
              </a:rPr>
              <a:t>”, permissões de replicação e atualização.</a:t>
            </a:r>
          </a:p>
          <a:p>
            <a:pPr lvl="1"/>
            <a:r>
              <a:rPr lang="pt-BR" sz="1600" dirty="0"/>
              <a:t>include </a:t>
            </a:r>
            <a:r>
              <a:rPr lang="pt-BR" sz="1600" dirty="0">
                <a:sym typeface="Wingdings" panose="05000000000000000000" pitchFamily="2" charset="2"/>
              </a:rPr>
              <a:t></a:t>
            </a:r>
            <a:r>
              <a:rPr lang="pt-BR" sz="1600" dirty="0"/>
              <a:t> Inclui o conteúdo de </a:t>
            </a:r>
            <a:r>
              <a:rPr lang="pt-BR" sz="1600" b="1" dirty="0"/>
              <a:t>outros arquivos</a:t>
            </a:r>
            <a:r>
              <a:rPr lang="pt-BR" sz="1600" dirty="0"/>
              <a:t> nas configurações do “</a:t>
            </a:r>
            <a:r>
              <a:rPr lang="pt-BR" sz="1600" dirty="0" err="1"/>
              <a:t>named.conf</a:t>
            </a:r>
            <a:r>
              <a:rPr lang="pt-BR" sz="1600" dirty="0"/>
              <a:t>”.</a:t>
            </a:r>
          </a:p>
        </p:txBody>
      </p:sp>
      <p:pic>
        <p:nvPicPr>
          <p:cNvPr id="4" name="Google Shape;288;p43">
            <a:extLst>
              <a:ext uri="{FF2B5EF4-FFF2-40B4-BE49-F238E27FC236}">
                <a16:creationId xmlns:a16="http://schemas.microsoft.com/office/drawing/2014/main" id="{0EE7B57B-7F58-9FAB-FE62-5B6BA6EB9D3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855" b="2303"/>
          <a:stretch/>
        </p:blipFill>
        <p:spPr>
          <a:xfrm>
            <a:off x="1465328" y="1648028"/>
            <a:ext cx="6213343" cy="2124248"/>
          </a:xfrm>
          <a:prstGeom prst="rect">
            <a:avLst/>
          </a:prstGeom>
          <a:noFill/>
          <a:ln w="254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861392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D160-87D1-1CFB-6436-015BCD1F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Configurando o BIND no </a:t>
            </a:r>
            <a:r>
              <a:rPr lang="pt-BR" sz="3200" dirty="0" err="1">
                <a:solidFill>
                  <a:srgbClr val="FF0000"/>
                </a:solidFill>
              </a:rPr>
              <a:t>CentOS</a:t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/>
              <a:t>Arquivo </a:t>
            </a:r>
            <a:r>
              <a:rPr lang="pt-BR" sz="3200" dirty="0" err="1">
                <a:solidFill>
                  <a:srgbClr val="FF0000"/>
                </a:solidFill>
              </a:rPr>
              <a:t>named.conf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D2C2-DAD7-EB61-C0C9-C77EB79B6F2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2818656" cy="4937760"/>
          </a:xfrm>
        </p:spPr>
        <p:txBody>
          <a:bodyPr>
            <a:normAutofit/>
          </a:bodyPr>
          <a:lstStyle/>
          <a:p>
            <a:r>
              <a:rPr lang="pt-BR" sz="2000" dirty="0"/>
              <a:t>Arquivo de configuração:</a:t>
            </a:r>
          </a:p>
          <a:p>
            <a:pPr lvl="1"/>
            <a:r>
              <a:rPr lang="pt-BR" sz="1700" dirty="0">
                <a:solidFill>
                  <a:srgbClr val="FF0000"/>
                </a:solidFill>
              </a:rPr>
              <a:t>/</a:t>
            </a:r>
            <a:r>
              <a:rPr lang="pt-BR" sz="1700" dirty="0" err="1">
                <a:solidFill>
                  <a:srgbClr val="FF0000"/>
                </a:solidFill>
              </a:rPr>
              <a:t>etc</a:t>
            </a:r>
            <a:r>
              <a:rPr lang="pt-BR" sz="1700" dirty="0">
                <a:solidFill>
                  <a:srgbClr val="FF0000"/>
                </a:solidFill>
              </a:rPr>
              <a:t>/</a:t>
            </a:r>
            <a:r>
              <a:rPr lang="pt-BR" sz="1700" dirty="0" err="1">
                <a:solidFill>
                  <a:srgbClr val="FF0000"/>
                </a:solidFill>
              </a:rPr>
              <a:t>named.conf</a:t>
            </a:r>
            <a:endParaRPr lang="pt-BR" sz="1700" dirty="0">
              <a:solidFill>
                <a:srgbClr val="FF0000"/>
              </a:solidFill>
            </a:endParaRPr>
          </a:p>
          <a:p>
            <a:endParaRPr lang="pt-BR" sz="2000" dirty="0"/>
          </a:p>
          <a:p>
            <a:r>
              <a:rPr lang="pt-BR" sz="2000" dirty="0"/>
              <a:t>Arquivo de log:</a:t>
            </a:r>
          </a:p>
          <a:p>
            <a:pPr lvl="1"/>
            <a:r>
              <a:rPr lang="pt-BR" sz="1700" dirty="0">
                <a:solidFill>
                  <a:srgbClr val="FF0000"/>
                </a:solidFill>
              </a:rPr>
              <a:t>/var/log/</a:t>
            </a:r>
            <a:r>
              <a:rPr lang="pt-BR" sz="1700" dirty="0" err="1">
                <a:solidFill>
                  <a:srgbClr val="FF0000"/>
                </a:solidFill>
              </a:rPr>
              <a:t>messages</a:t>
            </a:r>
            <a:endParaRPr lang="pt-BR" sz="1700" dirty="0">
              <a:solidFill>
                <a:srgbClr val="FF0000"/>
              </a:solidFill>
            </a:endParaRPr>
          </a:p>
          <a:p>
            <a:endParaRPr lang="pt-BR" sz="2000" dirty="0"/>
          </a:p>
          <a:p>
            <a:r>
              <a:rPr lang="pt-BR" sz="2000" dirty="0"/>
              <a:t>Diretório padrão dos “zone files”:</a:t>
            </a:r>
          </a:p>
          <a:p>
            <a:pPr lvl="1"/>
            <a:r>
              <a:rPr lang="pt-BR" sz="1700" dirty="0">
                <a:solidFill>
                  <a:srgbClr val="FF0000"/>
                </a:solidFill>
              </a:rPr>
              <a:t>/var/</a:t>
            </a:r>
            <a:r>
              <a:rPr lang="pt-BR" sz="1700" dirty="0" err="1">
                <a:solidFill>
                  <a:srgbClr val="FF0000"/>
                </a:solidFill>
              </a:rPr>
              <a:t>named</a:t>
            </a:r>
            <a:r>
              <a:rPr lang="pt-BR" sz="1700" dirty="0">
                <a:solidFill>
                  <a:srgbClr val="FF0000"/>
                </a:solidFill>
              </a:rPr>
              <a:t>/</a:t>
            </a:r>
          </a:p>
          <a:p>
            <a:endParaRPr lang="pt-BR" sz="2000" dirty="0"/>
          </a:p>
          <a:p>
            <a:r>
              <a:rPr lang="pt-BR" sz="2000" dirty="0"/>
              <a:t>“</a:t>
            </a:r>
            <a:r>
              <a:rPr lang="pt-BR" sz="2000" dirty="0" err="1"/>
              <a:t>named.conf</a:t>
            </a:r>
            <a:r>
              <a:rPr lang="pt-BR" sz="2000" dirty="0"/>
              <a:t>” (</a:t>
            </a:r>
            <a:r>
              <a:rPr lang="pt-BR" sz="2000" dirty="0" err="1"/>
              <a:t>CentOS</a:t>
            </a:r>
            <a:r>
              <a:rPr lang="pt-BR" sz="2000" dirty="0"/>
              <a:t>)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endParaRPr lang="pt-BR" sz="2000" dirty="0"/>
          </a:p>
        </p:txBody>
      </p:sp>
      <p:pic>
        <p:nvPicPr>
          <p:cNvPr id="6" name="Google Shape;295;p44">
            <a:extLst>
              <a:ext uri="{FF2B5EF4-FFF2-40B4-BE49-F238E27FC236}">
                <a16:creationId xmlns:a16="http://schemas.microsoft.com/office/drawing/2014/main" id="{FB306016-81F3-6E23-1DEF-DB805A74ECA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1840" y="1723623"/>
            <a:ext cx="5910076" cy="45095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96;p44">
            <a:extLst>
              <a:ext uri="{FF2B5EF4-FFF2-40B4-BE49-F238E27FC236}">
                <a16:creationId xmlns:a16="http://schemas.microsoft.com/office/drawing/2014/main" id="{DDD976B5-15CD-35EF-4C77-A9A0D0FB5989}"/>
              </a:ext>
            </a:extLst>
          </p:cNvPr>
          <p:cNvSpPr txBox="1"/>
          <p:nvPr/>
        </p:nvSpPr>
        <p:spPr>
          <a:xfrm>
            <a:off x="7226865" y="1427706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53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014FF-C35B-D0DE-3760-3BEC10386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Configurando o BIND no </a:t>
            </a:r>
            <a:r>
              <a:rPr lang="pt-BR" sz="3200" dirty="0" err="1">
                <a:solidFill>
                  <a:srgbClr val="FF0000"/>
                </a:solidFill>
              </a:rPr>
              <a:t>CentOS</a:t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/>
              <a:t>Arquivo </a:t>
            </a:r>
            <a:r>
              <a:rPr lang="pt-BR" sz="3200" dirty="0" err="1">
                <a:solidFill>
                  <a:srgbClr val="FF0000"/>
                </a:solidFill>
              </a:rPr>
              <a:t>named.conf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A441D-431F-6F86-C982-8B5AE881D1C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338936" cy="493776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No </a:t>
            </a:r>
            <a:r>
              <a:rPr lang="pt-BR" dirty="0" err="1"/>
              <a:t>CentOS</a:t>
            </a:r>
            <a:r>
              <a:rPr lang="pt-BR" dirty="0"/>
              <a:t>, podemos definir no “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etc</a:t>
            </a:r>
            <a:r>
              <a:rPr lang="pt-BR" dirty="0">
                <a:solidFill>
                  <a:srgbClr val="FF0000"/>
                </a:solidFill>
              </a:rPr>
              <a:t>/</a:t>
            </a:r>
            <a:r>
              <a:rPr lang="pt-BR" dirty="0" err="1">
                <a:solidFill>
                  <a:srgbClr val="FF0000"/>
                </a:solidFill>
              </a:rPr>
              <a:t>named.conf</a:t>
            </a:r>
            <a:r>
              <a:rPr lang="pt-BR" dirty="0"/>
              <a:t>”:</a:t>
            </a:r>
          </a:p>
          <a:p>
            <a:pPr lvl="1"/>
            <a:r>
              <a:rPr lang="pt-BR" dirty="0"/>
              <a:t>Diretório padrão dos arquivos de zona “/var/</a:t>
            </a:r>
            <a:r>
              <a:rPr lang="pt-BR" dirty="0" err="1"/>
              <a:t>named</a:t>
            </a:r>
            <a:r>
              <a:rPr lang="pt-BR" dirty="0"/>
              <a:t>/”;</a:t>
            </a:r>
          </a:p>
          <a:p>
            <a:pPr lvl="1"/>
            <a:r>
              <a:rPr lang="pt-BR" dirty="0"/>
              <a:t>Porta (UDP 53);</a:t>
            </a:r>
          </a:p>
          <a:p>
            <a:pPr lvl="1"/>
            <a:r>
              <a:rPr lang="pt-BR" dirty="0"/>
              <a:t>Domínios que serão publicados;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Continuação... “</a:t>
            </a:r>
            <a:r>
              <a:rPr lang="pt-BR" dirty="0" err="1"/>
              <a:t>named.conf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Observe a zona “.” (Root Servers);</a:t>
            </a:r>
          </a:p>
          <a:p>
            <a:endParaRPr lang="pt-BR" dirty="0"/>
          </a:p>
          <a:p>
            <a:pPr lvl="1"/>
            <a:r>
              <a:rPr lang="pt-BR" dirty="0"/>
              <a:t>Observe o “Include” no arquivo que	                       contém as “zonas” padrão (RFC 1912);</a:t>
            </a:r>
          </a:p>
        </p:txBody>
      </p:sp>
      <p:pic>
        <p:nvPicPr>
          <p:cNvPr id="4" name="Google Shape;303;p45">
            <a:extLst>
              <a:ext uri="{FF2B5EF4-FFF2-40B4-BE49-F238E27FC236}">
                <a16:creationId xmlns:a16="http://schemas.microsoft.com/office/drawing/2014/main" id="{ADC40647-E51C-213A-68CD-B782A467CDF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2937" r="1709"/>
          <a:stretch/>
        </p:blipFill>
        <p:spPr>
          <a:xfrm>
            <a:off x="5339253" y="3644457"/>
            <a:ext cx="3596971" cy="263068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5" name="Google Shape;304;p45">
            <a:extLst>
              <a:ext uri="{FF2B5EF4-FFF2-40B4-BE49-F238E27FC236}">
                <a16:creationId xmlns:a16="http://schemas.microsoft.com/office/drawing/2014/main" id="{9B39A7FF-F38D-09A1-FA70-08C86FB1E4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31842" r="11187" b="39453"/>
          <a:stretch/>
        </p:blipFill>
        <p:spPr>
          <a:xfrm>
            <a:off x="539552" y="2420888"/>
            <a:ext cx="5546124" cy="136771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6" name="Google Shape;305;p45">
            <a:extLst>
              <a:ext uri="{FF2B5EF4-FFF2-40B4-BE49-F238E27FC236}">
                <a16:creationId xmlns:a16="http://schemas.microsoft.com/office/drawing/2014/main" id="{3697CDEE-7681-0767-0CEF-32C0A932CB3A}"/>
              </a:ext>
            </a:extLst>
          </p:cNvPr>
          <p:cNvSpPr txBox="1"/>
          <p:nvPr/>
        </p:nvSpPr>
        <p:spPr>
          <a:xfrm>
            <a:off x="6402712" y="3350419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  <p:cxnSp>
        <p:nvCxnSpPr>
          <p:cNvPr id="7" name="Google Shape;306;p45">
            <a:extLst>
              <a:ext uri="{FF2B5EF4-FFF2-40B4-BE49-F238E27FC236}">
                <a16:creationId xmlns:a16="http://schemas.microsoft.com/office/drawing/2014/main" id="{1403548E-10C6-A087-FCE7-39E731C97F2D}"/>
              </a:ext>
            </a:extLst>
          </p:cNvPr>
          <p:cNvCxnSpPr>
            <a:cxnSpLocks/>
          </p:cNvCxnSpPr>
          <p:nvPr/>
        </p:nvCxnSpPr>
        <p:spPr>
          <a:xfrm>
            <a:off x="3995936" y="4797152"/>
            <a:ext cx="1180535" cy="123817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8" name="Google Shape;307;p45">
            <a:extLst>
              <a:ext uri="{FF2B5EF4-FFF2-40B4-BE49-F238E27FC236}">
                <a16:creationId xmlns:a16="http://schemas.microsoft.com/office/drawing/2014/main" id="{044F7F59-C7D1-37B4-01C4-AAB11DA6F982}"/>
              </a:ext>
            </a:extLst>
          </p:cNvPr>
          <p:cNvCxnSpPr>
            <a:cxnSpLocks/>
          </p:cNvCxnSpPr>
          <p:nvPr/>
        </p:nvCxnSpPr>
        <p:spPr>
          <a:xfrm>
            <a:off x="4355976" y="5610227"/>
            <a:ext cx="897424" cy="265061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52209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1528-D587-0643-F4BD-74E40B03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Configurando o BIND no </a:t>
            </a:r>
            <a:r>
              <a:rPr lang="pt-BR" sz="3200" dirty="0">
                <a:solidFill>
                  <a:srgbClr val="0070C0"/>
                </a:solidFill>
              </a:rPr>
              <a:t>Debian</a:t>
            </a:r>
            <a:br>
              <a:rPr lang="pt-BR" sz="3200" dirty="0">
                <a:solidFill>
                  <a:srgbClr val="0070C0"/>
                </a:solidFill>
              </a:rPr>
            </a:br>
            <a:r>
              <a:rPr lang="pt-BR" sz="3200" dirty="0"/>
              <a:t>Arquivo </a:t>
            </a:r>
            <a:r>
              <a:rPr lang="pt-BR" sz="3200" dirty="0" err="1">
                <a:solidFill>
                  <a:srgbClr val="0070C0"/>
                </a:solidFill>
              </a:rPr>
              <a:t>named.conf.local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9E159-4863-469F-189B-0330154331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Arquivo de configuração (OBS.: Para adicionar zonas, arquivo “</a:t>
            </a:r>
            <a:r>
              <a:rPr lang="pt-BR" sz="1800" dirty="0" err="1"/>
              <a:t>named.conf.local</a:t>
            </a:r>
            <a:r>
              <a:rPr lang="pt-BR" sz="1800" dirty="0"/>
              <a:t>”):</a:t>
            </a:r>
          </a:p>
          <a:p>
            <a:pPr lvl="1"/>
            <a:r>
              <a:rPr lang="pt-BR" sz="1800" dirty="0">
                <a:solidFill>
                  <a:srgbClr val="0070C0"/>
                </a:solidFill>
              </a:rPr>
              <a:t>/</a:t>
            </a:r>
            <a:r>
              <a:rPr lang="pt-BR" sz="1800" dirty="0" err="1">
                <a:solidFill>
                  <a:srgbClr val="0070C0"/>
                </a:solidFill>
              </a:rPr>
              <a:t>etc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  <a:r>
              <a:rPr lang="pt-BR" sz="1800" dirty="0" err="1">
                <a:solidFill>
                  <a:srgbClr val="0070C0"/>
                </a:solidFill>
              </a:rPr>
              <a:t>bind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  <a:r>
              <a:rPr lang="pt-BR" sz="1800" dirty="0" err="1">
                <a:solidFill>
                  <a:srgbClr val="0070C0"/>
                </a:solidFill>
              </a:rPr>
              <a:t>named.conf</a:t>
            </a:r>
            <a:endParaRPr lang="pt-BR" sz="1800" dirty="0">
              <a:solidFill>
                <a:srgbClr val="0070C0"/>
              </a:solidFill>
            </a:endParaRPr>
          </a:p>
          <a:p>
            <a:pPr lvl="2"/>
            <a:endParaRPr lang="pt-BR" sz="1200" dirty="0"/>
          </a:p>
          <a:p>
            <a:r>
              <a:rPr lang="pt-BR" sz="1800" dirty="0"/>
              <a:t>Arquivo de Log:</a:t>
            </a:r>
          </a:p>
          <a:p>
            <a:pPr lvl="1"/>
            <a:r>
              <a:rPr lang="pt-BR" sz="1800" dirty="0">
                <a:solidFill>
                  <a:srgbClr val="0070C0"/>
                </a:solidFill>
              </a:rPr>
              <a:t>/var/log/</a:t>
            </a:r>
            <a:r>
              <a:rPr lang="pt-BR" sz="1800" dirty="0" err="1">
                <a:solidFill>
                  <a:srgbClr val="0070C0"/>
                </a:solidFill>
              </a:rPr>
              <a:t>syslog</a:t>
            </a:r>
            <a:r>
              <a:rPr lang="pt-BR" sz="1800" dirty="0">
                <a:solidFill>
                  <a:srgbClr val="0070C0"/>
                </a:solidFill>
              </a:rPr>
              <a:t> </a:t>
            </a:r>
            <a:r>
              <a:rPr lang="pt-BR" sz="1800" dirty="0">
                <a:solidFill>
                  <a:schemeClr val="tx1"/>
                </a:solidFill>
              </a:rPr>
              <a:t>(versões antigas) </a:t>
            </a:r>
            <a:r>
              <a:rPr lang="pt-BR" sz="1800" b="1" dirty="0">
                <a:solidFill>
                  <a:schemeClr val="tx1"/>
                </a:solidFill>
              </a:rPr>
              <a:t>ou</a:t>
            </a:r>
            <a:r>
              <a:rPr lang="pt-BR" sz="1800" dirty="0">
                <a:solidFill>
                  <a:schemeClr val="tx1"/>
                </a:solidFill>
              </a:rPr>
              <a:t> </a:t>
            </a:r>
            <a:r>
              <a:rPr lang="pt-BR" sz="1800" dirty="0">
                <a:solidFill>
                  <a:srgbClr val="0070C0"/>
                </a:solidFill>
              </a:rPr>
              <a:t>“</a:t>
            </a:r>
            <a:r>
              <a:rPr lang="pt-BR" sz="1800" dirty="0" err="1">
                <a:solidFill>
                  <a:srgbClr val="0070C0"/>
                </a:solidFill>
              </a:rPr>
              <a:t>journalctl</a:t>
            </a:r>
            <a:r>
              <a:rPr lang="pt-BR" sz="1800" dirty="0">
                <a:solidFill>
                  <a:srgbClr val="0070C0"/>
                </a:solidFill>
              </a:rPr>
              <a:t> –u </a:t>
            </a:r>
            <a:r>
              <a:rPr lang="pt-BR" sz="1800" dirty="0" err="1">
                <a:solidFill>
                  <a:srgbClr val="0070C0"/>
                </a:solidFill>
              </a:rPr>
              <a:t>named</a:t>
            </a:r>
            <a:r>
              <a:rPr lang="pt-BR" sz="1800" dirty="0">
                <a:solidFill>
                  <a:srgbClr val="0070C0"/>
                </a:solidFill>
              </a:rPr>
              <a:t>” </a:t>
            </a:r>
            <a:r>
              <a:rPr lang="pt-BR" sz="1800" dirty="0">
                <a:solidFill>
                  <a:schemeClr val="tx1"/>
                </a:solidFill>
              </a:rPr>
              <a:t>(versões novas)</a:t>
            </a:r>
          </a:p>
          <a:p>
            <a:pPr lvl="2"/>
            <a:endParaRPr lang="pt-BR" sz="1200" dirty="0"/>
          </a:p>
          <a:p>
            <a:r>
              <a:rPr lang="pt-BR" sz="1800" dirty="0"/>
              <a:t>Diretório padrão dos “zone files”:</a:t>
            </a:r>
          </a:p>
          <a:p>
            <a:pPr lvl="1"/>
            <a:r>
              <a:rPr lang="pt-BR" sz="1800" dirty="0">
                <a:solidFill>
                  <a:srgbClr val="0070C0"/>
                </a:solidFill>
              </a:rPr>
              <a:t>/var/cache/</a:t>
            </a:r>
            <a:r>
              <a:rPr lang="pt-BR" sz="1800" dirty="0" err="1">
                <a:solidFill>
                  <a:srgbClr val="0070C0"/>
                </a:solidFill>
              </a:rPr>
              <a:t>bind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</a:p>
          <a:p>
            <a:pPr lvl="2"/>
            <a:endParaRPr lang="pt-BR" sz="1200" dirty="0"/>
          </a:p>
          <a:p>
            <a:r>
              <a:rPr lang="pt-BR" sz="1800" dirty="0"/>
              <a:t>“</a:t>
            </a:r>
            <a:r>
              <a:rPr lang="pt-BR" sz="1800" dirty="0" err="1"/>
              <a:t>named.conf</a:t>
            </a:r>
            <a:r>
              <a:rPr lang="pt-BR" sz="1800" dirty="0"/>
              <a:t>” (Debian):</a:t>
            </a:r>
          </a:p>
        </p:txBody>
      </p:sp>
      <p:pic>
        <p:nvPicPr>
          <p:cNvPr id="4" name="Google Shape;314;p46">
            <a:extLst>
              <a:ext uri="{FF2B5EF4-FFF2-40B4-BE49-F238E27FC236}">
                <a16:creationId xmlns:a16="http://schemas.microsoft.com/office/drawing/2014/main" id="{A36D75F3-9EEC-6962-D265-5FC6B1305A8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79203" y="4487316"/>
            <a:ext cx="7052304" cy="177814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cxnSp>
        <p:nvCxnSpPr>
          <p:cNvPr id="5" name="Google Shape;315;p46">
            <a:extLst>
              <a:ext uri="{FF2B5EF4-FFF2-40B4-BE49-F238E27FC236}">
                <a16:creationId xmlns:a16="http://schemas.microsoft.com/office/drawing/2014/main" id="{70859EB2-0ADE-CE95-3174-A24C4BE2DFDA}"/>
              </a:ext>
            </a:extLst>
          </p:cNvPr>
          <p:cNvCxnSpPr>
            <a:cxnSpLocks/>
          </p:cNvCxnSpPr>
          <p:nvPr/>
        </p:nvCxnSpPr>
        <p:spPr>
          <a:xfrm>
            <a:off x="7956376" y="1556792"/>
            <a:ext cx="648072" cy="374441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32929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7F90-BCE5-8F3B-ED09-93A2004F7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BIND no </a:t>
            </a:r>
            <a:r>
              <a:rPr lang="pt-BR" sz="3200" dirty="0">
                <a:solidFill>
                  <a:srgbClr val="0070C0"/>
                </a:solidFill>
              </a:rPr>
              <a:t>DEBIAN</a:t>
            </a:r>
            <a:br>
              <a:rPr lang="pt-BR" sz="3200" dirty="0">
                <a:solidFill>
                  <a:srgbClr val="0070C0"/>
                </a:solidFill>
              </a:rPr>
            </a:br>
            <a:r>
              <a:rPr lang="pt-BR" sz="3200" dirty="0"/>
              <a:t>Arquivos de configuração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155CC-A927-936D-6680-F85D06C01A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No </a:t>
            </a:r>
            <a:r>
              <a:rPr lang="pt-BR" sz="2000" b="1" dirty="0">
                <a:solidFill>
                  <a:srgbClr val="0070C0"/>
                </a:solidFill>
              </a:rPr>
              <a:t>DEBIAN</a:t>
            </a:r>
            <a:r>
              <a:rPr lang="pt-BR" sz="2000" dirty="0"/>
              <a:t>, além do “</a:t>
            </a:r>
            <a:r>
              <a:rPr lang="pt-BR" sz="2000" dirty="0" err="1">
                <a:solidFill>
                  <a:srgbClr val="0070C0"/>
                </a:solidFill>
              </a:rPr>
              <a:t>named.conf</a:t>
            </a:r>
            <a:r>
              <a:rPr lang="pt-BR" sz="2000" dirty="0"/>
              <a:t>”, temos outros dois arquivos importantes: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named.conf.options</a:t>
            </a:r>
            <a:r>
              <a:rPr lang="pt-BR" sz="1800" dirty="0"/>
              <a:t> (onde podemos visualizar e configurar):</a:t>
            </a:r>
          </a:p>
          <a:p>
            <a:pPr lvl="2"/>
            <a:r>
              <a:rPr lang="pt-BR" sz="1600" dirty="0"/>
              <a:t>Diretório padrão dos arquivos de zona;</a:t>
            </a:r>
          </a:p>
          <a:p>
            <a:pPr lvl="2"/>
            <a:r>
              <a:rPr lang="pt-BR" sz="1600" dirty="0" err="1"/>
              <a:t>Forwarders</a:t>
            </a:r>
            <a:r>
              <a:rPr lang="pt-BR" sz="1600" dirty="0"/>
              <a:t>;</a:t>
            </a:r>
          </a:p>
          <a:p>
            <a:pPr lvl="2"/>
            <a:r>
              <a:rPr lang="pt-BR" sz="1600" dirty="0"/>
              <a:t>Ativo para IPv6.</a:t>
            </a:r>
          </a:p>
        </p:txBody>
      </p:sp>
      <p:pic>
        <p:nvPicPr>
          <p:cNvPr id="4" name="Google Shape;323;p47">
            <a:extLst>
              <a:ext uri="{FF2B5EF4-FFF2-40B4-BE49-F238E27FC236}">
                <a16:creationId xmlns:a16="http://schemas.microsoft.com/office/drawing/2014/main" id="{A5722DEC-2474-5734-17E5-D3BAB2D4799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99431" y="2625851"/>
            <a:ext cx="6119306" cy="36850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24;p47">
            <a:extLst>
              <a:ext uri="{FF2B5EF4-FFF2-40B4-BE49-F238E27FC236}">
                <a16:creationId xmlns:a16="http://schemas.microsoft.com/office/drawing/2014/main" id="{E354F1ED-9C1A-F880-4CBF-178031E4C3FC}"/>
              </a:ext>
            </a:extLst>
          </p:cNvPr>
          <p:cNvSpPr txBox="1"/>
          <p:nvPr/>
        </p:nvSpPr>
        <p:spPr>
          <a:xfrm>
            <a:off x="1125575" y="6059975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9826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CBE4-FBE3-68D2-863F-58BF5162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Cenário de exemplo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289DF-3E14-1886-499A-6F57240BEB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000" dirty="0"/>
              <a:t>A topologia a seguir descreve um </a:t>
            </a:r>
            <a:r>
              <a:rPr lang="pt-BR" sz="2000" b="1" dirty="0"/>
              <a:t>cenário de exemplo </a:t>
            </a:r>
            <a:r>
              <a:rPr lang="pt-BR" sz="2000" dirty="0"/>
              <a:t>para os PRINTS de configuração disponíveis nos próximos slides.</a:t>
            </a:r>
            <a:endParaRPr lang="pt-BR" sz="24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1800" dirty="0"/>
              <a:t>Observe o </a:t>
            </a:r>
            <a:r>
              <a:rPr lang="pt-BR" sz="1800" b="1" dirty="0"/>
              <a:t>IP</a:t>
            </a:r>
            <a:r>
              <a:rPr lang="pt-BR" sz="1800" dirty="0"/>
              <a:t> e </a:t>
            </a:r>
            <a:r>
              <a:rPr lang="pt-BR" sz="1800" b="1" dirty="0" err="1"/>
              <a:t>hostname</a:t>
            </a:r>
            <a:r>
              <a:rPr lang="pt-BR" sz="1800" dirty="0"/>
              <a:t> de cada Servidor na figura:</a:t>
            </a:r>
            <a:endParaRPr lang="pt-BR" sz="20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2000" dirty="0"/>
          </a:p>
          <a:p>
            <a:endParaRPr lang="pt-BR" sz="2400" dirty="0"/>
          </a:p>
        </p:txBody>
      </p:sp>
      <p:pic>
        <p:nvPicPr>
          <p:cNvPr id="4" name="Google Shape;331;p48">
            <a:extLst>
              <a:ext uri="{FF2B5EF4-FFF2-40B4-BE49-F238E27FC236}">
                <a16:creationId xmlns:a16="http://schemas.microsoft.com/office/drawing/2014/main" id="{134D1C4E-FB6E-E19B-1DF0-A4E5F8039E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45606" y="2229552"/>
            <a:ext cx="4851330" cy="40797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32;p48">
            <a:extLst>
              <a:ext uri="{FF2B5EF4-FFF2-40B4-BE49-F238E27FC236}">
                <a16:creationId xmlns:a16="http://schemas.microsoft.com/office/drawing/2014/main" id="{7AD848F9-9528-E348-EBF0-910F3A09C5EB}"/>
              </a:ext>
            </a:extLst>
          </p:cNvPr>
          <p:cNvSpPr txBox="1"/>
          <p:nvPr/>
        </p:nvSpPr>
        <p:spPr>
          <a:xfrm>
            <a:off x="7236296" y="6063099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773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68C0-C957-B67C-94F8-511A27875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O Serviço DNS</a:t>
            </a:r>
            <a:br>
              <a:rPr lang="pt-BR" sz="3200" dirty="0"/>
            </a:br>
            <a:r>
              <a:rPr lang="pt-BR" sz="3200" dirty="0"/>
              <a:t>Domain </a:t>
            </a:r>
            <a:r>
              <a:rPr lang="pt-BR" sz="3200" dirty="0" err="1"/>
              <a:t>Name</a:t>
            </a:r>
            <a:r>
              <a:rPr lang="pt-BR" sz="3200" dirty="0"/>
              <a:t> System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B657-078A-6F3B-0D1D-4F59A195F0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serviço DNS utiliza a porta </a:t>
            </a:r>
            <a:r>
              <a:rPr lang="pt-BR" sz="2000" b="1" dirty="0">
                <a:solidFill>
                  <a:srgbClr val="0070C0"/>
                </a:solidFill>
              </a:rPr>
              <a:t>53 UDP</a:t>
            </a:r>
            <a:r>
              <a:rPr lang="pt-BR" sz="2000" dirty="0"/>
              <a:t> para resolução de nomes;</a:t>
            </a:r>
          </a:p>
          <a:p>
            <a:endParaRPr lang="pt-BR" sz="2000" dirty="0"/>
          </a:p>
          <a:p>
            <a:r>
              <a:rPr lang="pt-BR" sz="2000" dirty="0"/>
              <a:t>Cada domínio deve publicar os </a:t>
            </a:r>
            <a:r>
              <a:rPr lang="pt-BR" sz="2000" b="1" dirty="0">
                <a:solidFill>
                  <a:srgbClr val="00B050"/>
                </a:solidFill>
              </a:rPr>
              <a:t>RR (REGISTRO DE RECURSO)</a:t>
            </a:r>
            <a:r>
              <a:rPr lang="pt-BR" sz="2000" dirty="0"/>
              <a:t> no arquivo de zona (zone file) de seu respectivo domínio, no Servidor DNS.</a:t>
            </a:r>
          </a:p>
          <a:p>
            <a:endParaRPr lang="pt-BR" sz="2000" dirty="0"/>
          </a:p>
          <a:p>
            <a:r>
              <a:rPr lang="pt-BR" sz="2000" dirty="0"/>
              <a:t>É possível ter um servidor primário e diversos servidores secundários, com o arquivo de zona sendo replicado entre eles.</a:t>
            </a:r>
          </a:p>
          <a:p>
            <a:pPr lvl="1"/>
            <a:r>
              <a:rPr lang="pt-BR" sz="1700" dirty="0"/>
              <a:t>Zona primária (</a:t>
            </a:r>
            <a:r>
              <a:rPr lang="pt-BR" sz="1700" b="1" dirty="0">
                <a:solidFill>
                  <a:srgbClr val="00B050"/>
                </a:solidFill>
              </a:rPr>
              <a:t>DNS Master/Primary</a:t>
            </a:r>
            <a:r>
              <a:rPr lang="pt-BR" sz="1700" dirty="0"/>
              <a:t>): </a:t>
            </a:r>
            <a:r>
              <a:rPr lang="pt-BR" sz="1700" b="1" dirty="0">
                <a:solidFill>
                  <a:srgbClr val="00B050"/>
                </a:solidFill>
              </a:rPr>
              <a:t>publica</a:t>
            </a:r>
            <a:r>
              <a:rPr lang="pt-BR" sz="1700" dirty="0"/>
              <a:t> as atualizações para os secundários.</a:t>
            </a:r>
          </a:p>
          <a:p>
            <a:pPr lvl="1"/>
            <a:r>
              <a:rPr lang="pt-BR" sz="1700" dirty="0"/>
              <a:t>Zona secundária (</a:t>
            </a:r>
            <a:r>
              <a:rPr lang="pt-BR" sz="1700" b="1" dirty="0">
                <a:solidFill>
                  <a:srgbClr val="FF0000"/>
                </a:solidFill>
              </a:rPr>
              <a:t>DNS </a:t>
            </a:r>
            <a:r>
              <a:rPr lang="pt-BR" sz="1700" b="1" dirty="0" err="1">
                <a:solidFill>
                  <a:srgbClr val="FF0000"/>
                </a:solidFill>
              </a:rPr>
              <a:t>Slave</a:t>
            </a:r>
            <a:r>
              <a:rPr lang="pt-BR" sz="1700" b="1" dirty="0">
                <a:solidFill>
                  <a:srgbClr val="FF0000"/>
                </a:solidFill>
              </a:rPr>
              <a:t>/</a:t>
            </a:r>
            <a:r>
              <a:rPr lang="pt-BR" sz="1700" b="1" dirty="0" err="1">
                <a:solidFill>
                  <a:srgbClr val="FF0000"/>
                </a:solidFill>
              </a:rPr>
              <a:t>Secondary</a:t>
            </a:r>
            <a:r>
              <a:rPr lang="pt-BR" sz="1700" dirty="0"/>
              <a:t>): possui uma </a:t>
            </a:r>
            <a:r>
              <a:rPr lang="pt-BR" sz="1700" b="1" dirty="0">
                <a:solidFill>
                  <a:srgbClr val="FF0000"/>
                </a:solidFill>
              </a:rPr>
              <a:t>cópia</a:t>
            </a:r>
            <a:r>
              <a:rPr lang="pt-BR" sz="1700" dirty="0"/>
              <a:t> do arquivo de zona (</a:t>
            </a:r>
            <a:r>
              <a:rPr lang="pt-BR" sz="1700" dirty="0" err="1">
                <a:solidFill>
                  <a:srgbClr val="FF0000"/>
                </a:solidFill>
              </a:rPr>
              <a:t>read</a:t>
            </a:r>
            <a:r>
              <a:rPr lang="pt-BR" sz="1700" dirty="0">
                <a:solidFill>
                  <a:srgbClr val="FF0000"/>
                </a:solidFill>
              </a:rPr>
              <a:t> </a:t>
            </a:r>
            <a:r>
              <a:rPr lang="pt-BR" sz="1700" dirty="0" err="1">
                <a:solidFill>
                  <a:srgbClr val="FF0000"/>
                </a:solidFill>
              </a:rPr>
              <a:t>only</a:t>
            </a:r>
            <a:r>
              <a:rPr lang="pt-BR" sz="1700" dirty="0"/>
              <a:t>).</a:t>
            </a:r>
          </a:p>
          <a:p>
            <a:endParaRPr lang="pt-BR" sz="2000" dirty="0"/>
          </a:p>
          <a:p>
            <a:r>
              <a:rPr lang="pt-BR" sz="2000" dirty="0"/>
              <a:t>A existência de servidores secundários aumenta a disponibilidade do ambiente.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728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2BCB-3CA1-9A99-7E8F-72DDC56B8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BIND no </a:t>
            </a:r>
            <a:r>
              <a:rPr lang="pt-BR" sz="3200" dirty="0">
                <a:solidFill>
                  <a:srgbClr val="0070C0"/>
                </a:solidFill>
              </a:rPr>
              <a:t>DEBIAN</a:t>
            </a:r>
            <a:r>
              <a:rPr lang="pt-BR" sz="3200" dirty="0"/>
              <a:t> – Arquivos de configuração </a:t>
            </a:r>
            <a:r>
              <a:rPr lang="pt-BR" sz="3200" dirty="0">
                <a:solidFill>
                  <a:srgbClr val="00B050"/>
                </a:solidFill>
              </a:rPr>
              <a:t>(Exemplos de Zona – Servidor Master)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EB6C-3C88-5D5E-182A-78E41C58010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Continuação...</a:t>
            </a:r>
          </a:p>
          <a:p>
            <a:pPr lvl="1"/>
            <a:r>
              <a:rPr lang="pt-BR" sz="1800" b="1" dirty="0" err="1">
                <a:solidFill>
                  <a:srgbClr val="0070C0"/>
                </a:solidFill>
              </a:rPr>
              <a:t>named.conf.local</a:t>
            </a:r>
            <a:r>
              <a:rPr lang="pt-BR" sz="1800" dirty="0"/>
              <a:t>: arquivo destinado para configurações dos domínios que serão publicados por este servidor.</a:t>
            </a:r>
          </a:p>
          <a:p>
            <a:r>
              <a:rPr lang="pt-BR" sz="2000" dirty="0"/>
              <a:t>Observe os domínios “</a:t>
            </a:r>
            <a:r>
              <a:rPr lang="pt-BR" sz="2000" b="1" dirty="0"/>
              <a:t>exemplo.com.br</a:t>
            </a:r>
            <a:r>
              <a:rPr lang="pt-BR" sz="2000" dirty="0"/>
              <a:t>” (zona direta) e a zona reversa para a rede “</a:t>
            </a:r>
            <a:r>
              <a:rPr lang="pt-BR" sz="2000" b="1" dirty="0"/>
              <a:t>192.168.0.0/24</a:t>
            </a:r>
            <a:r>
              <a:rPr lang="pt-BR" sz="2000" dirty="0"/>
              <a:t>” que estão configurados:</a:t>
            </a:r>
          </a:p>
        </p:txBody>
      </p:sp>
      <p:pic>
        <p:nvPicPr>
          <p:cNvPr id="9" name="Google Shape;339;p49">
            <a:extLst>
              <a:ext uri="{FF2B5EF4-FFF2-40B4-BE49-F238E27FC236}">
                <a16:creationId xmlns:a16="http://schemas.microsoft.com/office/drawing/2014/main" id="{5B5EC3E8-21B7-FEA3-50D5-7568C96C3D4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3276" y="3076622"/>
            <a:ext cx="7617448" cy="359273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cxnSp>
        <p:nvCxnSpPr>
          <p:cNvPr id="10" name="Google Shape;340;p49">
            <a:extLst>
              <a:ext uri="{FF2B5EF4-FFF2-40B4-BE49-F238E27FC236}">
                <a16:creationId xmlns:a16="http://schemas.microsoft.com/office/drawing/2014/main" id="{5F10C02A-1829-03E1-0E4A-9B2BB593CD2E}"/>
              </a:ext>
            </a:extLst>
          </p:cNvPr>
          <p:cNvCxnSpPr/>
          <p:nvPr/>
        </p:nvCxnSpPr>
        <p:spPr>
          <a:xfrm flipH="1">
            <a:off x="4734990" y="4650574"/>
            <a:ext cx="1318165" cy="5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1" name="Google Shape;341;p49">
            <a:extLst>
              <a:ext uri="{FF2B5EF4-FFF2-40B4-BE49-F238E27FC236}">
                <a16:creationId xmlns:a16="http://schemas.microsoft.com/office/drawing/2014/main" id="{14708CB6-200C-6A10-3851-A758F85B13FF}"/>
              </a:ext>
            </a:extLst>
          </p:cNvPr>
          <p:cNvSpPr txBox="1"/>
          <p:nvPr/>
        </p:nvSpPr>
        <p:spPr>
          <a:xfrm>
            <a:off x="6160032" y="4472444"/>
            <a:ext cx="2208811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Zona Direta “exemplo.com.br”;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Char char="•"/>
            </a:pPr>
            <a:r>
              <a:rPr lang="pt-BR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Zona Reversa “192.168.0.0/24”</a:t>
            </a:r>
            <a:endParaRPr/>
          </a:p>
        </p:txBody>
      </p:sp>
      <p:cxnSp>
        <p:nvCxnSpPr>
          <p:cNvPr id="12" name="Google Shape;342;p49">
            <a:extLst>
              <a:ext uri="{FF2B5EF4-FFF2-40B4-BE49-F238E27FC236}">
                <a16:creationId xmlns:a16="http://schemas.microsoft.com/office/drawing/2014/main" id="{BC2D51DC-1BC8-8598-5271-A41959D2A72B}"/>
              </a:ext>
            </a:extLst>
          </p:cNvPr>
          <p:cNvCxnSpPr/>
          <p:nvPr/>
        </p:nvCxnSpPr>
        <p:spPr>
          <a:xfrm flipH="1">
            <a:off x="4733015" y="5741099"/>
            <a:ext cx="1318165" cy="5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3" name="Google Shape;343;p49">
            <a:extLst>
              <a:ext uri="{FF2B5EF4-FFF2-40B4-BE49-F238E27FC236}">
                <a16:creationId xmlns:a16="http://schemas.microsoft.com/office/drawing/2014/main" id="{3DFE83D0-BAF1-7DF2-D4C6-F4C5844D3E68}"/>
              </a:ext>
            </a:extLst>
          </p:cNvPr>
          <p:cNvSpPr txBox="1"/>
          <p:nvPr/>
        </p:nvSpPr>
        <p:spPr>
          <a:xfrm>
            <a:off x="6693195" y="2797744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178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5AB4-EA1A-E5A1-026E-EF9B7A39C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BIND no </a:t>
            </a:r>
            <a:r>
              <a:rPr lang="pt-BR" sz="3200" dirty="0" err="1">
                <a:solidFill>
                  <a:srgbClr val="FF0000"/>
                </a:solidFill>
              </a:rPr>
              <a:t>CentOS</a:t>
            </a:r>
            <a:r>
              <a:rPr lang="pt-BR" sz="3200" dirty="0"/>
              <a:t> – Arquivos de configuração </a:t>
            </a:r>
            <a:r>
              <a:rPr lang="pt-BR" sz="3200" dirty="0">
                <a:solidFill>
                  <a:srgbClr val="00B050"/>
                </a:solidFill>
              </a:rPr>
              <a:t>(Exemplos de Zona – Servidor Master)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CA4A5-63AD-8D8A-8AD1-E149627C94C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95536" y="1219200"/>
            <a:ext cx="3538736" cy="4937760"/>
          </a:xfrm>
        </p:spPr>
        <p:txBody>
          <a:bodyPr>
            <a:normAutofit/>
          </a:bodyPr>
          <a:lstStyle/>
          <a:p>
            <a:r>
              <a:rPr lang="pt-BR" sz="1800" dirty="0"/>
              <a:t>No </a:t>
            </a:r>
            <a:r>
              <a:rPr lang="pt-BR" sz="1800" b="1" dirty="0" err="1">
                <a:solidFill>
                  <a:srgbClr val="FF0000"/>
                </a:solidFill>
              </a:rPr>
              <a:t>CentOS</a:t>
            </a:r>
            <a:r>
              <a:rPr lang="pt-BR" sz="1800" dirty="0"/>
              <a:t>, devemos modificar duas opções para possibilitar que outros computadores realizem consultas DNS:</a:t>
            </a:r>
          </a:p>
          <a:p>
            <a:pPr lvl="1"/>
            <a:r>
              <a:rPr lang="pt-BR" sz="1600" b="1" dirty="0" err="1"/>
              <a:t>listen-on</a:t>
            </a:r>
            <a:r>
              <a:rPr lang="pt-BR" sz="1600" b="1" dirty="0"/>
              <a:t> </a:t>
            </a:r>
            <a:r>
              <a:rPr lang="pt-BR" sz="1600" b="1" dirty="0" err="1"/>
              <a:t>port</a:t>
            </a:r>
            <a:r>
              <a:rPr lang="pt-BR" sz="1600" b="1" dirty="0"/>
              <a:t> 53 { </a:t>
            </a:r>
            <a:r>
              <a:rPr lang="pt-BR" sz="1600" b="1" dirty="0" err="1"/>
              <a:t>any</a:t>
            </a:r>
            <a:r>
              <a:rPr lang="pt-BR" sz="1600" b="1" dirty="0"/>
              <a:t>; };</a:t>
            </a:r>
          </a:p>
          <a:p>
            <a:pPr lvl="1"/>
            <a:r>
              <a:rPr lang="pt-BR" sz="1600" b="1" dirty="0" err="1"/>
              <a:t>allow</a:t>
            </a:r>
            <a:r>
              <a:rPr lang="pt-BR" sz="1600" b="1" dirty="0"/>
              <a:t>-query { </a:t>
            </a:r>
            <a:r>
              <a:rPr lang="pt-BR" sz="1600" b="1" dirty="0" err="1"/>
              <a:t>any</a:t>
            </a:r>
            <a:r>
              <a:rPr lang="pt-BR" sz="1600" b="1" dirty="0"/>
              <a:t>; };</a:t>
            </a:r>
          </a:p>
          <a:p>
            <a:endParaRPr lang="pt-BR" sz="1800" dirty="0"/>
          </a:p>
          <a:p>
            <a:r>
              <a:rPr lang="pt-BR" sz="1800" dirty="0"/>
              <a:t>Observe ao lado as zonas:</a:t>
            </a:r>
          </a:p>
          <a:p>
            <a:pPr lvl="1"/>
            <a:r>
              <a:rPr lang="pt-BR" sz="1600" b="1" dirty="0"/>
              <a:t>“Root-</a:t>
            </a:r>
            <a:r>
              <a:rPr lang="pt-BR" sz="1600" b="1" dirty="0" err="1"/>
              <a:t>Hint</a:t>
            </a:r>
            <a:r>
              <a:rPr lang="pt-BR" sz="1600" b="1" dirty="0"/>
              <a:t>” (Root Servers);</a:t>
            </a:r>
          </a:p>
          <a:p>
            <a:endParaRPr lang="pt-BR" sz="1800" dirty="0"/>
          </a:p>
          <a:p>
            <a:pPr lvl="1"/>
            <a:r>
              <a:rPr lang="pt-BR" sz="1600" b="1" dirty="0"/>
              <a:t>Zona direta “exemplo.com.br”</a:t>
            </a:r>
          </a:p>
          <a:p>
            <a:endParaRPr lang="pt-BR" sz="1800" dirty="0"/>
          </a:p>
          <a:p>
            <a:endParaRPr lang="pt-BR" sz="1800" dirty="0"/>
          </a:p>
          <a:p>
            <a:pPr lvl="1"/>
            <a:r>
              <a:rPr lang="pt-BR" sz="1600" b="1" dirty="0"/>
              <a:t>Zona Reversa “192.168.0.0/24”</a:t>
            </a:r>
          </a:p>
        </p:txBody>
      </p:sp>
      <p:pic>
        <p:nvPicPr>
          <p:cNvPr id="4" name="Google Shape;350;p50">
            <a:extLst>
              <a:ext uri="{FF2B5EF4-FFF2-40B4-BE49-F238E27FC236}">
                <a16:creationId xmlns:a16="http://schemas.microsoft.com/office/drawing/2014/main" id="{3E234B06-F5A9-BDCF-DB81-3EA98D5B968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1842" r="11187" b="39453"/>
          <a:stretch/>
        </p:blipFill>
        <p:spPr>
          <a:xfrm>
            <a:off x="3752192" y="1651558"/>
            <a:ext cx="5213673" cy="128572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cxnSp>
        <p:nvCxnSpPr>
          <p:cNvPr id="5" name="Google Shape;351;p50">
            <a:extLst>
              <a:ext uri="{FF2B5EF4-FFF2-40B4-BE49-F238E27FC236}">
                <a16:creationId xmlns:a16="http://schemas.microsoft.com/office/drawing/2014/main" id="{B2B9142A-E6B1-C0F4-FD7C-5C31FA7CCCC0}"/>
              </a:ext>
            </a:extLst>
          </p:cNvPr>
          <p:cNvCxnSpPr>
            <a:cxnSpLocks/>
          </p:cNvCxnSpPr>
          <p:nvPr/>
        </p:nvCxnSpPr>
        <p:spPr>
          <a:xfrm flipV="1">
            <a:off x="3203848" y="1907972"/>
            <a:ext cx="1083144" cy="584924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" name="Google Shape;352;p50">
            <a:extLst>
              <a:ext uri="{FF2B5EF4-FFF2-40B4-BE49-F238E27FC236}">
                <a16:creationId xmlns:a16="http://schemas.microsoft.com/office/drawing/2014/main" id="{8C66D8E7-C345-2953-8D93-80C819AC1D96}"/>
              </a:ext>
            </a:extLst>
          </p:cNvPr>
          <p:cNvCxnSpPr>
            <a:cxnSpLocks/>
          </p:cNvCxnSpPr>
          <p:nvPr/>
        </p:nvCxnSpPr>
        <p:spPr>
          <a:xfrm>
            <a:off x="2843808" y="2816772"/>
            <a:ext cx="1443184" cy="0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pic>
        <p:nvPicPr>
          <p:cNvPr id="7" name="Google Shape;353;p50">
            <a:extLst>
              <a:ext uri="{FF2B5EF4-FFF2-40B4-BE49-F238E27FC236}">
                <a16:creationId xmlns:a16="http://schemas.microsoft.com/office/drawing/2014/main" id="{D3349C9C-8D8D-9413-0A5C-5ED7EDE61CE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046"/>
          <a:stretch/>
        </p:blipFill>
        <p:spPr>
          <a:xfrm>
            <a:off x="4092958" y="3275425"/>
            <a:ext cx="4872907" cy="303847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cxnSp>
        <p:nvCxnSpPr>
          <p:cNvPr id="8" name="Google Shape;354;p50">
            <a:extLst>
              <a:ext uri="{FF2B5EF4-FFF2-40B4-BE49-F238E27FC236}">
                <a16:creationId xmlns:a16="http://schemas.microsoft.com/office/drawing/2014/main" id="{0DA45464-34B9-540A-02BE-A9E59BE8E8B4}"/>
              </a:ext>
            </a:extLst>
          </p:cNvPr>
          <p:cNvCxnSpPr>
            <a:cxnSpLocks/>
          </p:cNvCxnSpPr>
          <p:nvPr/>
        </p:nvCxnSpPr>
        <p:spPr>
          <a:xfrm flipV="1">
            <a:off x="3670157" y="5373108"/>
            <a:ext cx="379329" cy="18201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" name="Google Shape;355;p50">
            <a:extLst>
              <a:ext uri="{FF2B5EF4-FFF2-40B4-BE49-F238E27FC236}">
                <a16:creationId xmlns:a16="http://schemas.microsoft.com/office/drawing/2014/main" id="{A4BB7329-93DE-F761-D066-1F371EB88062}"/>
              </a:ext>
            </a:extLst>
          </p:cNvPr>
          <p:cNvCxnSpPr>
            <a:cxnSpLocks/>
          </p:cNvCxnSpPr>
          <p:nvPr/>
        </p:nvCxnSpPr>
        <p:spPr>
          <a:xfrm flipV="1">
            <a:off x="3635896" y="4360975"/>
            <a:ext cx="379329" cy="125442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0" name="Google Shape;356;p50">
            <a:extLst>
              <a:ext uri="{FF2B5EF4-FFF2-40B4-BE49-F238E27FC236}">
                <a16:creationId xmlns:a16="http://schemas.microsoft.com/office/drawing/2014/main" id="{130BDF51-3E62-782C-722E-7730B2727023}"/>
              </a:ext>
            </a:extLst>
          </p:cNvPr>
          <p:cNvCxnSpPr>
            <a:cxnSpLocks/>
          </p:cNvCxnSpPr>
          <p:nvPr/>
        </p:nvCxnSpPr>
        <p:spPr>
          <a:xfrm flipV="1">
            <a:off x="3423935" y="3470326"/>
            <a:ext cx="644009" cy="390722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49208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F279D-58C3-F6D1-DA6B-6EB2662DB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BIND no </a:t>
            </a:r>
            <a:r>
              <a:rPr lang="pt-BR" sz="3200" dirty="0">
                <a:solidFill>
                  <a:srgbClr val="0070C0"/>
                </a:solidFill>
              </a:rPr>
              <a:t>DEBIAN</a:t>
            </a:r>
            <a:r>
              <a:rPr lang="pt-BR" sz="3200" dirty="0"/>
              <a:t> ou </a:t>
            </a:r>
            <a:r>
              <a:rPr lang="pt-BR" sz="3200" dirty="0" err="1">
                <a:solidFill>
                  <a:srgbClr val="FF0000"/>
                </a:solidFill>
              </a:rPr>
              <a:t>CentOS</a:t>
            </a:r>
            <a:r>
              <a:rPr lang="pt-BR" sz="3200" dirty="0">
                <a:solidFill>
                  <a:srgbClr val="FF0000"/>
                </a:solidFill>
              </a:rPr>
              <a:t> </a:t>
            </a:r>
            <a:br>
              <a:rPr lang="pt-BR" sz="3200" dirty="0">
                <a:solidFill>
                  <a:srgbClr val="FF0000"/>
                </a:solidFill>
              </a:rPr>
            </a:br>
            <a:r>
              <a:rPr lang="pt-BR" sz="3200" dirty="0"/>
              <a:t>(Exemplos de Zona – Servidor </a:t>
            </a:r>
            <a:r>
              <a:rPr lang="pt-BR" sz="3200" dirty="0" err="1"/>
              <a:t>Secondary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D21DA-12A7-9175-3593-B7848FF5B22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1800" dirty="0"/>
              <a:t>Após instalar o </a:t>
            </a:r>
            <a:r>
              <a:rPr lang="pt-BR" sz="1800" b="1" dirty="0">
                <a:solidFill>
                  <a:srgbClr val="00B050"/>
                </a:solidFill>
              </a:rPr>
              <a:t>BIND</a:t>
            </a:r>
            <a:r>
              <a:rPr lang="pt-BR" sz="1800" dirty="0"/>
              <a:t> no Servidor </a:t>
            </a:r>
            <a:r>
              <a:rPr lang="pt-BR" sz="1800" b="1" dirty="0">
                <a:solidFill>
                  <a:srgbClr val="00B050"/>
                </a:solidFill>
              </a:rPr>
              <a:t>DNS</a:t>
            </a:r>
            <a:r>
              <a:rPr lang="pt-BR" sz="1800" dirty="0"/>
              <a:t> secundário (</a:t>
            </a:r>
            <a:r>
              <a:rPr lang="pt-BR" sz="1800" b="1" dirty="0" err="1">
                <a:solidFill>
                  <a:srgbClr val="00B050"/>
                </a:solidFill>
              </a:rPr>
              <a:t>Secondary</a:t>
            </a:r>
            <a:r>
              <a:rPr lang="pt-BR" sz="1800" dirty="0"/>
              <a:t>), utilizamos o mesmo arquivo “</a:t>
            </a:r>
            <a:r>
              <a:rPr lang="pt-BR" sz="1800" b="1" dirty="0" err="1">
                <a:solidFill>
                  <a:srgbClr val="0070C0"/>
                </a:solidFill>
              </a:rPr>
              <a:t>named.conf.local</a:t>
            </a:r>
            <a:r>
              <a:rPr lang="pt-BR" sz="1800" dirty="0"/>
              <a:t>” (</a:t>
            </a:r>
            <a:r>
              <a:rPr lang="pt-BR" sz="1800" b="1" dirty="0">
                <a:solidFill>
                  <a:srgbClr val="0070C0"/>
                </a:solidFill>
              </a:rPr>
              <a:t>DEBIAN</a:t>
            </a:r>
            <a:r>
              <a:rPr lang="pt-BR" sz="1800" dirty="0"/>
              <a:t>) ou “</a:t>
            </a:r>
            <a:r>
              <a:rPr lang="pt-BR" sz="1800" b="1" dirty="0" err="1">
                <a:solidFill>
                  <a:srgbClr val="FF0000"/>
                </a:solidFill>
              </a:rPr>
              <a:t>named.conf</a:t>
            </a:r>
            <a:r>
              <a:rPr lang="pt-BR" sz="1800" dirty="0"/>
              <a:t>” (</a:t>
            </a:r>
            <a:r>
              <a:rPr lang="pt-BR" sz="1800" b="1" dirty="0" err="1">
                <a:solidFill>
                  <a:srgbClr val="FF0000"/>
                </a:solidFill>
              </a:rPr>
              <a:t>CentOS</a:t>
            </a:r>
            <a:r>
              <a:rPr lang="pt-BR" sz="1800" dirty="0"/>
              <a:t>), para adicionar uma zona secundária (</a:t>
            </a:r>
            <a:r>
              <a:rPr lang="pt-BR" sz="1800" b="1" dirty="0" err="1"/>
              <a:t>type</a:t>
            </a:r>
            <a:r>
              <a:rPr lang="pt-BR" sz="1800" b="1" dirty="0"/>
              <a:t> SLAVE/SECONDARY</a:t>
            </a:r>
            <a:r>
              <a:rPr lang="pt-BR" sz="1800" dirty="0"/>
              <a:t>), conforme exemplo abaixo: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lvl="1"/>
            <a:r>
              <a:rPr lang="pt-BR" sz="1600" dirty="0"/>
              <a:t>Observe que no parâmetro “masters” devemos informar o IP do Servidor DNS Primário.</a:t>
            </a:r>
          </a:p>
          <a:p>
            <a:pPr lvl="1"/>
            <a:r>
              <a:rPr lang="pt-BR" sz="1600" dirty="0"/>
              <a:t>No servidor </a:t>
            </a:r>
            <a:r>
              <a:rPr lang="pt-BR" sz="1600" dirty="0" err="1"/>
              <a:t>Secondary</a:t>
            </a:r>
            <a:r>
              <a:rPr lang="pt-BR" sz="1600" dirty="0"/>
              <a:t>, não precisamos criar os arquivos de zona.</a:t>
            </a:r>
          </a:p>
          <a:p>
            <a:pPr lvl="1"/>
            <a:r>
              <a:rPr lang="pt-BR" sz="1600" dirty="0"/>
              <a:t>Para maiores informações sobre cada uma das opções (declarações) utilizadas, acesse: </a:t>
            </a:r>
            <a:r>
              <a:rPr lang="pt-BR" sz="1600" dirty="0">
                <a:hlinkClick r:id="rId2"/>
              </a:rPr>
              <a:t>http://www.zytrax.com/books/dns/ch7/statements.html</a:t>
            </a:r>
            <a:r>
              <a:rPr lang="pt-BR" sz="1600" dirty="0"/>
              <a:t> </a:t>
            </a:r>
          </a:p>
        </p:txBody>
      </p:sp>
      <p:pic>
        <p:nvPicPr>
          <p:cNvPr id="4" name="Google Shape;364;p51">
            <a:extLst>
              <a:ext uri="{FF2B5EF4-FFF2-40B4-BE49-F238E27FC236}">
                <a16:creationId xmlns:a16="http://schemas.microsoft.com/office/drawing/2014/main" id="{3DF4410A-B0AF-1F1C-168A-D7E129F767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179277"/>
            <a:ext cx="5522032" cy="249944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5" name="Google Shape;365;p51">
            <a:extLst>
              <a:ext uri="{FF2B5EF4-FFF2-40B4-BE49-F238E27FC236}">
                <a16:creationId xmlns:a16="http://schemas.microsoft.com/office/drawing/2014/main" id="{D19291D2-CACE-5DB5-AB33-E613F1838096}"/>
              </a:ext>
            </a:extLst>
          </p:cNvPr>
          <p:cNvSpPr txBox="1"/>
          <p:nvPr/>
        </p:nvSpPr>
        <p:spPr>
          <a:xfrm>
            <a:off x="5979232" y="4432486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755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0E80-D6BC-0F34-4142-D4C90FBBA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Configurando o arquivo de zona </a:t>
            </a:r>
            <a:r>
              <a:rPr lang="pt-BR" sz="3200" dirty="0">
                <a:solidFill>
                  <a:srgbClr val="00B050"/>
                </a:solidFill>
              </a:rPr>
              <a:t>direta</a:t>
            </a:r>
            <a:r>
              <a:rPr lang="pt-BR" sz="3200" dirty="0"/>
              <a:t> DNS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5AA5A-4E48-E277-2600-B0D4A6A93A8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Exemplo de um arquivo de </a:t>
            </a:r>
            <a:r>
              <a:rPr lang="pt-BR" sz="2000" b="1" dirty="0"/>
              <a:t>zona direta</a:t>
            </a:r>
            <a:r>
              <a:rPr lang="pt-BR" sz="2000" dirty="0"/>
              <a:t> – Domínio “</a:t>
            </a:r>
            <a:r>
              <a:rPr lang="pt-BR" sz="2000" b="1" dirty="0"/>
              <a:t>exemplo.com.br</a:t>
            </a:r>
            <a:r>
              <a:rPr lang="pt-BR" sz="2000" dirty="0"/>
              <a:t>”:</a:t>
            </a:r>
          </a:p>
          <a:p>
            <a:pPr lvl="1"/>
            <a:r>
              <a:rPr lang="pt-BR" sz="1700" dirty="0"/>
              <a:t>No </a:t>
            </a:r>
            <a:r>
              <a:rPr lang="pt-BR" sz="1700" b="1" dirty="0">
                <a:solidFill>
                  <a:srgbClr val="0070C0"/>
                </a:solidFill>
              </a:rPr>
              <a:t>DEBIAN</a:t>
            </a:r>
            <a:r>
              <a:rPr lang="pt-BR" sz="1700" dirty="0"/>
              <a:t> os arquivos de zona devem ser criados em “</a:t>
            </a:r>
            <a:r>
              <a:rPr lang="pt-BR" sz="1700" b="1" dirty="0">
                <a:solidFill>
                  <a:srgbClr val="0070C0"/>
                </a:solidFill>
              </a:rPr>
              <a:t>/var/cache/</a:t>
            </a:r>
            <a:r>
              <a:rPr lang="pt-BR" sz="1700" b="1" dirty="0" err="1">
                <a:solidFill>
                  <a:srgbClr val="0070C0"/>
                </a:solidFill>
              </a:rPr>
              <a:t>bind</a:t>
            </a:r>
            <a:r>
              <a:rPr lang="pt-BR" sz="1700" b="1" dirty="0">
                <a:solidFill>
                  <a:srgbClr val="0070C0"/>
                </a:solidFill>
              </a:rPr>
              <a:t>/</a:t>
            </a:r>
            <a:r>
              <a:rPr lang="pt-BR" sz="1700" dirty="0"/>
              <a:t>”;</a:t>
            </a:r>
          </a:p>
          <a:p>
            <a:pPr lvl="1"/>
            <a:r>
              <a:rPr lang="pt-BR" sz="1700" dirty="0"/>
              <a:t>No </a:t>
            </a:r>
            <a:r>
              <a:rPr lang="pt-BR" sz="1700" b="1" dirty="0" err="1">
                <a:solidFill>
                  <a:srgbClr val="FF0000"/>
                </a:solidFill>
              </a:rPr>
              <a:t>CentOS</a:t>
            </a:r>
            <a:r>
              <a:rPr lang="pt-BR" sz="1700" dirty="0"/>
              <a:t> os arquivos de zona devem ser criados em “</a:t>
            </a:r>
            <a:r>
              <a:rPr lang="pt-BR" sz="1700" b="1" dirty="0">
                <a:solidFill>
                  <a:srgbClr val="FF0000"/>
                </a:solidFill>
              </a:rPr>
              <a:t>/var/</a:t>
            </a:r>
            <a:r>
              <a:rPr lang="pt-BR" sz="1700" b="1" dirty="0" err="1">
                <a:solidFill>
                  <a:srgbClr val="FF0000"/>
                </a:solidFill>
              </a:rPr>
              <a:t>named</a:t>
            </a:r>
            <a:r>
              <a:rPr lang="pt-BR" sz="1700" b="1" dirty="0">
                <a:solidFill>
                  <a:srgbClr val="FF0000"/>
                </a:solidFill>
              </a:rPr>
              <a:t>/</a:t>
            </a:r>
            <a:r>
              <a:rPr lang="pt-BR" sz="1700" dirty="0"/>
              <a:t>”;</a:t>
            </a:r>
          </a:p>
        </p:txBody>
      </p:sp>
      <p:pic>
        <p:nvPicPr>
          <p:cNvPr id="4" name="Google Shape;372;p52">
            <a:extLst>
              <a:ext uri="{FF2B5EF4-FFF2-40B4-BE49-F238E27FC236}">
                <a16:creationId xmlns:a16="http://schemas.microsoft.com/office/drawing/2014/main" id="{F3F39ECB-E71A-2B7A-E450-5B5952BF645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8487" y="2420888"/>
            <a:ext cx="8658799" cy="4096985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5" name="Google Shape;373;p52">
            <a:extLst>
              <a:ext uri="{FF2B5EF4-FFF2-40B4-BE49-F238E27FC236}">
                <a16:creationId xmlns:a16="http://schemas.microsoft.com/office/drawing/2014/main" id="{D8DAE6E0-CC5E-E3BE-6771-800650DC10FA}"/>
              </a:ext>
            </a:extLst>
          </p:cNvPr>
          <p:cNvSpPr txBox="1"/>
          <p:nvPr/>
        </p:nvSpPr>
        <p:spPr>
          <a:xfrm>
            <a:off x="7279579" y="6232053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5682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212AE-7C8C-2314-787C-F58EDFAF5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AFCE-E00C-1A24-F46B-981C4960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Configurando o arquivo de zona </a:t>
            </a:r>
            <a:r>
              <a:rPr lang="pt-BR" sz="3200" dirty="0">
                <a:solidFill>
                  <a:srgbClr val="7030A0"/>
                </a:solidFill>
              </a:rPr>
              <a:t>reversa</a:t>
            </a:r>
            <a:r>
              <a:rPr lang="pt-BR" sz="3200" dirty="0"/>
              <a:t> DNS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DA16-5919-F287-84AE-C68B73506C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Exemplo de um arquivo de </a:t>
            </a:r>
            <a:r>
              <a:rPr lang="pt-BR" sz="2000" b="1" dirty="0"/>
              <a:t>zona reversa</a:t>
            </a:r>
            <a:r>
              <a:rPr lang="pt-BR" sz="2000" dirty="0"/>
              <a:t> – Para a rede “</a:t>
            </a:r>
            <a:r>
              <a:rPr lang="pt-BR" sz="2000" b="1" dirty="0"/>
              <a:t>192.168.0.0/24</a:t>
            </a:r>
            <a:r>
              <a:rPr lang="pt-BR" sz="2000" dirty="0"/>
              <a:t>”:</a:t>
            </a:r>
          </a:p>
          <a:p>
            <a:pPr lvl="1"/>
            <a:r>
              <a:rPr lang="pt-BR" sz="1700" dirty="0"/>
              <a:t>No </a:t>
            </a:r>
            <a:r>
              <a:rPr lang="pt-BR" sz="1700" b="1" dirty="0">
                <a:solidFill>
                  <a:srgbClr val="0070C0"/>
                </a:solidFill>
              </a:rPr>
              <a:t>DEBIAN</a:t>
            </a:r>
            <a:r>
              <a:rPr lang="pt-BR" sz="1700" dirty="0"/>
              <a:t> os arquivos de zona devem ser criados em “</a:t>
            </a:r>
            <a:r>
              <a:rPr lang="pt-BR" sz="1700" b="1" dirty="0">
                <a:solidFill>
                  <a:srgbClr val="0070C0"/>
                </a:solidFill>
              </a:rPr>
              <a:t>/var/cache/</a:t>
            </a:r>
            <a:r>
              <a:rPr lang="pt-BR" sz="1700" b="1" dirty="0" err="1">
                <a:solidFill>
                  <a:srgbClr val="0070C0"/>
                </a:solidFill>
              </a:rPr>
              <a:t>bind</a:t>
            </a:r>
            <a:r>
              <a:rPr lang="pt-BR" sz="1700" b="1" dirty="0">
                <a:solidFill>
                  <a:srgbClr val="0070C0"/>
                </a:solidFill>
              </a:rPr>
              <a:t>/</a:t>
            </a:r>
            <a:r>
              <a:rPr lang="pt-BR" sz="1700" dirty="0"/>
              <a:t>”;</a:t>
            </a:r>
          </a:p>
          <a:p>
            <a:pPr lvl="1"/>
            <a:r>
              <a:rPr lang="pt-BR" sz="1700" dirty="0"/>
              <a:t>No </a:t>
            </a:r>
            <a:r>
              <a:rPr lang="pt-BR" sz="1700" b="1" dirty="0" err="1">
                <a:solidFill>
                  <a:srgbClr val="FF0000"/>
                </a:solidFill>
              </a:rPr>
              <a:t>CentOS</a:t>
            </a:r>
            <a:r>
              <a:rPr lang="pt-BR" sz="1700" dirty="0"/>
              <a:t> os arquivos de zona devem ser criados em “</a:t>
            </a:r>
            <a:r>
              <a:rPr lang="pt-BR" sz="1700" b="1" dirty="0">
                <a:solidFill>
                  <a:srgbClr val="FF0000"/>
                </a:solidFill>
              </a:rPr>
              <a:t>/var/</a:t>
            </a:r>
            <a:r>
              <a:rPr lang="pt-BR" sz="1700" b="1" dirty="0" err="1">
                <a:solidFill>
                  <a:srgbClr val="FF0000"/>
                </a:solidFill>
              </a:rPr>
              <a:t>named</a:t>
            </a:r>
            <a:r>
              <a:rPr lang="pt-BR" sz="1700" b="1" dirty="0">
                <a:solidFill>
                  <a:srgbClr val="FF0000"/>
                </a:solidFill>
              </a:rPr>
              <a:t>/</a:t>
            </a:r>
            <a:r>
              <a:rPr lang="pt-BR" sz="1700" dirty="0"/>
              <a:t>”;</a:t>
            </a:r>
          </a:p>
        </p:txBody>
      </p:sp>
      <p:sp>
        <p:nvSpPr>
          <p:cNvPr id="5" name="Google Shape;373;p52">
            <a:extLst>
              <a:ext uri="{FF2B5EF4-FFF2-40B4-BE49-F238E27FC236}">
                <a16:creationId xmlns:a16="http://schemas.microsoft.com/office/drawing/2014/main" id="{F7697D4C-628C-D6E3-A098-C5130BF01755}"/>
              </a:ext>
            </a:extLst>
          </p:cNvPr>
          <p:cNvSpPr txBox="1"/>
          <p:nvPr/>
        </p:nvSpPr>
        <p:spPr>
          <a:xfrm>
            <a:off x="7279579" y="6232053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  <p:pic>
        <p:nvPicPr>
          <p:cNvPr id="6" name="Google Shape;380;p53">
            <a:extLst>
              <a:ext uri="{FF2B5EF4-FFF2-40B4-BE49-F238E27FC236}">
                <a16:creationId xmlns:a16="http://schemas.microsoft.com/office/drawing/2014/main" id="{D51378C5-F100-EF4F-5ACA-960F2514B6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3882" y="2462997"/>
            <a:ext cx="8756235" cy="3579111"/>
          </a:xfrm>
          <a:prstGeom prst="rect">
            <a:avLst/>
          </a:prstGeom>
          <a:noFill/>
          <a:ln w="254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7" name="Google Shape;381;p53">
            <a:extLst>
              <a:ext uri="{FF2B5EF4-FFF2-40B4-BE49-F238E27FC236}">
                <a16:creationId xmlns:a16="http://schemas.microsoft.com/office/drawing/2014/main" id="{7E853D12-E8BE-6363-2555-96AAC5E96C5A}"/>
              </a:ext>
            </a:extLst>
          </p:cNvPr>
          <p:cNvSpPr txBox="1"/>
          <p:nvPr/>
        </p:nvSpPr>
        <p:spPr>
          <a:xfrm>
            <a:off x="7281462" y="6100684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5015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7386-E7AA-E818-FC43-ADD60F89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C1C0-E508-7A6D-DA52-D73D464172C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b="1" dirty="0"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pt-BR" sz="1400" b="1" dirty="0" err="1">
                <a:latin typeface="Calibri"/>
                <a:ea typeface="Calibri"/>
                <a:cs typeface="Calibri"/>
                <a:sym typeface="Calibri"/>
              </a:rPr>
              <a:t>root@server</a:t>
            </a:r>
            <a:r>
              <a:rPr lang="pt-BR" sz="1400" b="1" dirty="0">
                <a:latin typeface="Calibri"/>
                <a:ea typeface="Calibri"/>
                <a:cs typeface="Calibri"/>
                <a:sym typeface="Calibri"/>
              </a:rPr>
              <a:t>: ~ ] # </a:t>
            </a:r>
            <a:r>
              <a:rPr lang="pt-BR" sz="14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tail</a:t>
            </a:r>
            <a:r>
              <a:rPr lang="pt-BR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/var/log/</a:t>
            </a:r>
            <a:r>
              <a:rPr lang="pt-BR" sz="14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syslog</a:t>
            </a:r>
            <a:endParaRPr lang="pt-BR" sz="14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starting</a:t>
            </a:r>
            <a:r>
              <a:rPr lang="pt-BR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BIND 9.6-ESV-R4 -u </a:t>
            </a:r>
            <a:r>
              <a:rPr lang="pt-BR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bind</a:t>
            </a:r>
            <a:endParaRPr lang="pt-BR" sz="1400" b="1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found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2 CPUs,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2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worker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threads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loading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configuration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'/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bind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named.conf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‘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listening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IPv6 interfaces,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port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53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listening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IPv4 interface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lo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, 127.0.0.1#53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listening</a:t>
            </a:r>
            <a:r>
              <a:rPr lang="pt-BR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IPv4 interface eth0, 192.168.0.11#53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command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channel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listening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127.0.0.1#953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zone 0.168.192.in-addr.arpa/IN: </a:t>
            </a:r>
            <a:r>
              <a:rPr lang="pt-BR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loaded</a:t>
            </a:r>
            <a:r>
              <a:rPr lang="pt-BR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serial 2014022100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zone 255.in-addr.arpa/IN: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loaded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serial 1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empresa.com.zone:1: no TTL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specified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using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SOA MINTTL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instead</a:t>
            </a:r>
            <a:endParaRPr lang="pt-BR" sz="1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zone exemplo.com.br/IN: </a:t>
            </a:r>
            <a:r>
              <a:rPr lang="pt-BR" sz="1400" b="1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loaded</a:t>
            </a:r>
            <a:r>
              <a:rPr lang="pt-BR" sz="1400" b="1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serial 2014022100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zone exemplo.com.br/IN: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sending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notifies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(serial 2014022100)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zone 0.168.192.in-addr.arpa/IN: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sending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notifies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(serial 2014022100)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running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00:42:31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zone exemplo.com.br/IN: </a:t>
            </a:r>
            <a:r>
              <a:rPr lang="pt-BR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pt-BR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b="1" dirty="0" err="1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started</a:t>
            </a:r>
            <a:r>
              <a:rPr lang="pt-BR" sz="1400" b="1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pt-BR" sz="1400" dirty="0"/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00:42:32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192.168.0.12#3672: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'exemplo.com.br/IN‘:AXFR-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IXFR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started</a:t>
            </a:r>
            <a:endParaRPr lang="pt-BR" sz="1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Feb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 6 00:42:32 server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named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[30826]: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client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192.168.0.12#3672: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transfer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'exemplo.com.br/IN': AXFR-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style</a:t>
            </a:r>
            <a:r>
              <a:rPr lang="pt-BR" sz="1400" dirty="0">
                <a:latin typeface="Calibri"/>
                <a:ea typeface="Calibri"/>
                <a:cs typeface="Calibri"/>
                <a:sym typeface="Calibri"/>
              </a:rPr>
              <a:t> IXFR </a:t>
            </a:r>
            <a:r>
              <a:rPr lang="pt-BR" sz="1400" dirty="0" err="1">
                <a:latin typeface="Calibri"/>
                <a:ea typeface="Calibri"/>
                <a:cs typeface="Calibri"/>
                <a:sym typeface="Calibri"/>
              </a:rPr>
              <a:t>ended</a:t>
            </a:r>
            <a:endParaRPr lang="pt-BR" sz="1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sz="1400" dirty="0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4638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400" b="1" dirty="0"/>
              <a:t>OBS.: Em versões recentes utilize o “</a:t>
            </a:r>
            <a:r>
              <a:rPr lang="pt-BR" sz="1400" b="1" dirty="0" err="1">
                <a:solidFill>
                  <a:srgbClr val="0070C0"/>
                </a:solidFill>
              </a:rPr>
              <a:t>journalctl</a:t>
            </a:r>
            <a:r>
              <a:rPr lang="pt-BR" sz="1400" b="1" dirty="0">
                <a:solidFill>
                  <a:srgbClr val="0070C0"/>
                </a:solidFill>
              </a:rPr>
              <a:t> –u </a:t>
            </a:r>
            <a:r>
              <a:rPr lang="pt-BR" sz="1400" b="1" dirty="0" err="1">
                <a:solidFill>
                  <a:srgbClr val="0070C0"/>
                </a:solidFill>
              </a:rPr>
              <a:t>named</a:t>
            </a:r>
            <a:r>
              <a:rPr lang="pt-BR" sz="1400" b="1" dirty="0">
                <a:solidFill>
                  <a:srgbClr val="0070C0"/>
                </a:solidFill>
              </a:rPr>
              <a:t> –n 50</a:t>
            </a:r>
            <a:r>
              <a:rPr lang="pt-BR" sz="1400" b="1" dirty="0"/>
              <a:t>” para analisar as últimas 50 linhas de Log do </a:t>
            </a:r>
            <a:r>
              <a:rPr lang="pt-BR" sz="1400" b="1" dirty="0" err="1"/>
              <a:t>named</a:t>
            </a:r>
            <a:r>
              <a:rPr lang="pt-BR" sz="1400" b="1" dirty="0"/>
              <a:t>, ou utilize o comando “</a:t>
            </a:r>
            <a:r>
              <a:rPr lang="pt-BR" sz="1400" b="1" dirty="0" err="1">
                <a:solidFill>
                  <a:srgbClr val="0070C0"/>
                </a:solidFill>
              </a:rPr>
              <a:t>journalctl</a:t>
            </a:r>
            <a:r>
              <a:rPr lang="pt-BR" sz="1400" b="1" dirty="0">
                <a:solidFill>
                  <a:srgbClr val="0070C0"/>
                </a:solidFill>
              </a:rPr>
              <a:t> –</a:t>
            </a:r>
            <a:r>
              <a:rPr lang="pt-BR" sz="1400" b="1" dirty="0" err="1">
                <a:solidFill>
                  <a:srgbClr val="0070C0"/>
                </a:solidFill>
              </a:rPr>
              <a:t>xeu</a:t>
            </a:r>
            <a:r>
              <a:rPr lang="pt-BR" sz="1400" b="1" dirty="0">
                <a:solidFill>
                  <a:srgbClr val="0070C0"/>
                </a:solidFill>
              </a:rPr>
              <a:t> </a:t>
            </a:r>
            <a:r>
              <a:rPr lang="pt-BR" sz="1400" b="1" dirty="0" err="1">
                <a:solidFill>
                  <a:srgbClr val="0070C0"/>
                </a:solidFill>
              </a:rPr>
              <a:t>named</a:t>
            </a:r>
            <a:r>
              <a:rPr lang="pt-BR" sz="1400" b="1" dirty="0"/>
              <a:t>”, para ter acesso a todas as linhas, começando pelos últimos logs.</a:t>
            </a:r>
          </a:p>
        </p:txBody>
      </p:sp>
    </p:spTree>
    <p:extLst>
      <p:ext uri="{BB962C8B-B14F-4D97-AF65-F5344CB8AC3E}">
        <p14:creationId xmlns:p14="http://schemas.microsoft.com/office/powerpoint/2010/main" val="291472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B941-F93B-C7A8-0F11-76BC96D5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Realizando testes no serviço de DNS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EFAA-1E3D-39D8-E88C-E55B6BD0418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1800" dirty="0"/>
              <a:t>Podemos realizar testes através do comando </a:t>
            </a:r>
            <a:r>
              <a:rPr lang="pt-BR" sz="1800" b="1" dirty="0">
                <a:solidFill>
                  <a:srgbClr val="00B050"/>
                </a:solidFill>
              </a:rPr>
              <a:t>NSLOOKUP</a:t>
            </a:r>
            <a:r>
              <a:rPr lang="pt-BR" sz="1800" dirty="0"/>
              <a:t> para verificar se ambos os servidores DNS respondem pelo nome de domínio:</a:t>
            </a:r>
          </a:p>
          <a:p>
            <a:pPr lvl="1"/>
            <a:r>
              <a:rPr lang="pt-BR" sz="1600" b="1" dirty="0">
                <a:solidFill>
                  <a:srgbClr val="7030A0"/>
                </a:solidFill>
              </a:rPr>
              <a:t>Observe que </a:t>
            </a:r>
            <a:r>
              <a:rPr lang="pt-BR" sz="1600" dirty="0">
                <a:solidFill>
                  <a:srgbClr val="7030A0"/>
                </a:solidFill>
              </a:rPr>
              <a:t>no final da linha de comando </a:t>
            </a:r>
            <a:r>
              <a:rPr lang="pt-BR" sz="1600" b="1" dirty="0">
                <a:solidFill>
                  <a:srgbClr val="7030A0"/>
                </a:solidFill>
              </a:rPr>
              <a:t>podemos especificar o IP do Servidor DNS que desejamos enviar a consulta, caso não tenha configurado o cliente “/</a:t>
            </a:r>
            <a:r>
              <a:rPr lang="pt-BR" sz="1600" b="1" dirty="0" err="1">
                <a:solidFill>
                  <a:srgbClr val="7030A0"/>
                </a:solidFill>
              </a:rPr>
              <a:t>etc</a:t>
            </a:r>
            <a:r>
              <a:rPr lang="pt-BR" sz="1600" b="1" dirty="0">
                <a:solidFill>
                  <a:srgbClr val="7030A0"/>
                </a:solidFill>
              </a:rPr>
              <a:t>/</a:t>
            </a:r>
            <a:r>
              <a:rPr lang="pt-BR" sz="1600" b="1" dirty="0" err="1">
                <a:solidFill>
                  <a:srgbClr val="7030A0"/>
                </a:solidFill>
              </a:rPr>
              <a:t>resolv.conf</a:t>
            </a:r>
            <a:r>
              <a:rPr lang="pt-BR" sz="1600" b="1" dirty="0">
                <a:solidFill>
                  <a:srgbClr val="7030A0"/>
                </a:solidFill>
              </a:rPr>
              <a:t>”.</a:t>
            </a:r>
          </a:p>
        </p:txBody>
      </p:sp>
      <p:pic>
        <p:nvPicPr>
          <p:cNvPr id="4" name="Google Shape;394;p55">
            <a:extLst>
              <a:ext uri="{FF2B5EF4-FFF2-40B4-BE49-F238E27FC236}">
                <a16:creationId xmlns:a16="http://schemas.microsoft.com/office/drawing/2014/main" id="{8513293B-E3DA-9A70-5DA3-C14F3B7E7D4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5814" y="2602609"/>
            <a:ext cx="8764006" cy="40667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Google Shape;395;p55">
            <a:extLst>
              <a:ext uri="{FF2B5EF4-FFF2-40B4-BE49-F238E27FC236}">
                <a16:creationId xmlns:a16="http://schemas.microsoft.com/office/drawing/2014/main" id="{FE2A2396-1E0A-90BC-38DF-833BFCB516EE}"/>
              </a:ext>
            </a:extLst>
          </p:cNvPr>
          <p:cNvCxnSpPr/>
          <p:nvPr/>
        </p:nvCxnSpPr>
        <p:spPr>
          <a:xfrm rot="10800000">
            <a:off x="6968833" y="2690527"/>
            <a:ext cx="773872" cy="197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6" name="Google Shape;396;p55">
            <a:extLst>
              <a:ext uri="{FF2B5EF4-FFF2-40B4-BE49-F238E27FC236}">
                <a16:creationId xmlns:a16="http://schemas.microsoft.com/office/drawing/2014/main" id="{EFEE4209-6831-C26F-3102-5F479DD0BA10}"/>
              </a:ext>
            </a:extLst>
          </p:cNvPr>
          <p:cNvCxnSpPr/>
          <p:nvPr/>
        </p:nvCxnSpPr>
        <p:spPr>
          <a:xfrm rot="10800000">
            <a:off x="7049981" y="4149213"/>
            <a:ext cx="773872" cy="197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5738624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D978-1F5D-3D00-3C78-D67BCC23A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Realizando testes no serviço de DNS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CC84A-1D14-6D71-5FD2-7C43C4B74F3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Continuação... Podemos realizar testes através do comando NSLOOKUP:</a:t>
            </a:r>
          </a:p>
          <a:p>
            <a:pPr lvl="1"/>
            <a:r>
              <a:rPr lang="pt-BR" sz="1800" dirty="0"/>
              <a:t>Pesquisa de um </a:t>
            </a:r>
            <a:r>
              <a:rPr lang="pt-BR" sz="1800" b="1" dirty="0"/>
              <a:t>FQDN</a:t>
            </a:r>
            <a:r>
              <a:rPr lang="pt-BR" sz="1800" dirty="0"/>
              <a:t> (resolução de um registro do tipo </a:t>
            </a:r>
            <a:r>
              <a:rPr lang="pt-BR" sz="1800" b="1" dirty="0"/>
              <a:t>A – Zona Direta</a:t>
            </a:r>
            <a:r>
              <a:rPr lang="pt-BR" sz="1800" dirty="0"/>
              <a:t>):</a:t>
            </a:r>
          </a:p>
          <a:p>
            <a:endParaRPr lang="pt-BR" sz="24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r>
              <a:rPr lang="pt-BR" sz="1800" dirty="0"/>
              <a:t>Pesquisa de um </a:t>
            </a:r>
            <a:r>
              <a:rPr lang="pt-BR" sz="1800" b="1" dirty="0"/>
              <a:t>IP</a:t>
            </a:r>
            <a:r>
              <a:rPr lang="pt-BR" sz="1800" dirty="0"/>
              <a:t> (resolução de um registro do tipo </a:t>
            </a:r>
            <a:r>
              <a:rPr lang="pt-BR" sz="1800" b="1" dirty="0"/>
              <a:t>PTR – Zona Reversa</a:t>
            </a:r>
            <a:r>
              <a:rPr lang="pt-BR" sz="1800" dirty="0"/>
              <a:t>):</a:t>
            </a:r>
          </a:p>
        </p:txBody>
      </p:sp>
      <p:pic>
        <p:nvPicPr>
          <p:cNvPr id="4" name="Google Shape;403;p56">
            <a:extLst>
              <a:ext uri="{FF2B5EF4-FFF2-40B4-BE49-F238E27FC236}">
                <a16:creationId xmlns:a16="http://schemas.microsoft.com/office/drawing/2014/main" id="{EFD7827A-B856-FE03-7F4F-24D0969591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47758"/>
          <a:stretch/>
        </p:blipFill>
        <p:spPr>
          <a:xfrm>
            <a:off x="797027" y="2453368"/>
            <a:ext cx="7549946" cy="162370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5" name="Google Shape;404;p56">
            <a:extLst>
              <a:ext uri="{FF2B5EF4-FFF2-40B4-BE49-F238E27FC236}">
                <a16:creationId xmlns:a16="http://schemas.microsoft.com/office/drawing/2014/main" id="{53917AE6-EA32-4CCE-B59B-F823F17E17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51539"/>
          <a:stretch/>
        </p:blipFill>
        <p:spPr>
          <a:xfrm>
            <a:off x="795052" y="4783378"/>
            <a:ext cx="7549946" cy="150618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cxnSp>
        <p:nvCxnSpPr>
          <p:cNvPr id="6" name="Google Shape;405;p56">
            <a:extLst>
              <a:ext uri="{FF2B5EF4-FFF2-40B4-BE49-F238E27FC236}">
                <a16:creationId xmlns:a16="http://schemas.microsoft.com/office/drawing/2014/main" id="{722C2D1E-1AC0-943A-FBA0-368E84347F1D}"/>
              </a:ext>
            </a:extLst>
          </p:cNvPr>
          <p:cNvCxnSpPr/>
          <p:nvPr/>
        </p:nvCxnSpPr>
        <p:spPr>
          <a:xfrm rot="10800000">
            <a:off x="6092367" y="2564904"/>
            <a:ext cx="773872" cy="197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7" name="Google Shape;406;p56">
            <a:extLst>
              <a:ext uri="{FF2B5EF4-FFF2-40B4-BE49-F238E27FC236}">
                <a16:creationId xmlns:a16="http://schemas.microsoft.com/office/drawing/2014/main" id="{82419322-26FC-0426-5DEC-ACC18F196E39}"/>
              </a:ext>
            </a:extLst>
          </p:cNvPr>
          <p:cNvCxnSpPr/>
          <p:nvPr/>
        </p:nvCxnSpPr>
        <p:spPr>
          <a:xfrm rot="10800000">
            <a:off x="5356097" y="4900153"/>
            <a:ext cx="773872" cy="1976"/>
          </a:xfrm>
          <a:prstGeom prst="straightConnector1">
            <a:avLst/>
          </a:prstGeom>
          <a:solidFill>
            <a:schemeClr val="accent1"/>
          </a:solidFill>
          <a:ln w="50800" cap="flat" cmpd="sng">
            <a:solidFill>
              <a:srgbClr val="FF0000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8" name="Google Shape;407;p56">
            <a:extLst>
              <a:ext uri="{FF2B5EF4-FFF2-40B4-BE49-F238E27FC236}">
                <a16:creationId xmlns:a16="http://schemas.microsoft.com/office/drawing/2014/main" id="{7775A05D-B597-EE7E-6611-9FB38F6754A2}"/>
              </a:ext>
            </a:extLst>
          </p:cNvPr>
          <p:cNvSpPr txBox="1"/>
          <p:nvPr/>
        </p:nvSpPr>
        <p:spPr>
          <a:xfrm>
            <a:off x="6638314" y="6321747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9522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43F5C-652E-201A-DA6A-2DDA2AD2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Considerações adicionais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4B5F9-76BD-55D1-899A-A1575908E2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Distribuições mais recentes derivadas do </a:t>
            </a:r>
            <a:r>
              <a:rPr lang="pt-BR" sz="2400" dirty="0" err="1"/>
              <a:t>Red</a:t>
            </a:r>
            <a:r>
              <a:rPr lang="pt-BR" sz="2400" dirty="0"/>
              <a:t> </a:t>
            </a:r>
            <a:r>
              <a:rPr lang="pt-BR" sz="2400" dirty="0" err="1"/>
              <a:t>Hat</a:t>
            </a:r>
            <a:r>
              <a:rPr lang="pt-BR" sz="2400" dirty="0"/>
              <a:t> (a partir do </a:t>
            </a:r>
            <a:r>
              <a:rPr lang="pt-BR" sz="2400" dirty="0" err="1"/>
              <a:t>Red</a:t>
            </a:r>
            <a:r>
              <a:rPr lang="pt-BR" sz="2400" dirty="0"/>
              <a:t> </a:t>
            </a:r>
            <a:r>
              <a:rPr lang="pt-BR" sz="2400" dirty="0" err="1"/>
              <a:t>Hat</a:t>
            </a:r>
            <a:r>
              <a:rPr lang="pt-BR" sz="2400" dirty="0"/>
              <a:t> 8), bloqueia consultas DNS e notificações de update de zona.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Para solucionar, execute o comando a seguir para informar que a interface interna pertence a uma LAN confiável:</a:t>
            </a:r>
          </a:p>
          <a:p>
            <a:pPr lvl="1"/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firewall-</a:t>
            </a:r>
            <a:r>
              <a:rPr lang="pt-B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cmd</a:t>
            </a:r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 --</a:t>
            </a:r>
            <a:r>
              <a:rPr lang="pt-B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permanent</a:t>
            </a:r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 --zone=</a:t>
            </a:r>
            <a:r>
              <a:rPr lang="pt-B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trusted</a:t>
            </a:r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 --</a:t>
            </a:r>
            <a:r>
              <a:rPr lang="pt-B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add</a:t>
            </a:r>
            <a:r>
              <a:rPr lang="pt-BR" sz="1600" dirty="0">
                <a:solidFill>
                  <a:srgbClr val="C00000"/>
                </a:solidFill>
                <a:latin typeface="Consolas" panose="020B0609020204030204" pitchFamily="49" charset="0"/>
              </a:rPr>
              <a:t>-interface=enp0s3</a:t>
            </a:r>
            <a:endParaRPr lang="pt-B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41864-468D-B038-3A61-D6DB510C8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2492896"/>
            <a:ext cx="8892480" cy="60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674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1282-D325-4346-7EAB-1644625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Hardening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DFF94-076A-0AF0-2705-3EDC239C31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Comece pelo básico:</a:t>
            </a:r>
          </a:p>
          <a:p>
            <a:pPr lvl="1"/>
            <a:r>
              <a:rPr lang="pt-BR" sz="2000" dirty="0"/>
              <a:t>Mantenha o Sistema Operacional e o Serviço atualizados.</a:t>
            </a:r>
          </a:p>
          <a:p>
            <a:pPr lvl="1"/>
            <a:r>
              <a:rPr lang="pt-BR" sz="2000" dirty="0"/>
              <a:t>Caso seja um servidor publicado na Internet, bloqueie o acesso externo com destino a porta TCP 53 (libere apenas a UDP 53).</a:t>
            </a:r>
          </a:p>
          <a:p>
            <a:pPr lvl="1"/>
            <a:r>
              <a:rPr lang="pt-BR" sz="2000" dirty="0"/>
              <a:t>Configure devidamente os parâmetros “</a:t>
            </a:r>
            <a:r>
              <a:rPr lang="pt-BR" sz="2000" dirty="0" err="1">
                <a:solidFill>
                  <a:srgbClr val="0070C0"/>
                </a:solidFill>
              </a:rPr>
              <a:t>allow-transfer</a:t>
            </a:r>
            <a:r>
              <a:rPr lang="pt-BR" sz="2000" dirty="0"/>
              <a:t>” (no servidor primário e secundário), “</a:t>
            </a:r>
            <a:r>
              <a:rPr lang="pt-BR" sz="2000" dirty="0" err="1">
                <a:solidFill>
                  <a:srgbClr val="0070C0"/>
                </a:solidFill>
              </a:rPr>
              <a:t>allow</a:t>
            </a:r>
            <a:r>
              <a:rPr lang="pt-BR" sz="2000" dirty="0">
                <a:solidFill>
                  <a:srgbClr val="0070C0"/>
                </a:solidFill>
              </a:rPr>
              <a:t>-update</a:t>
            </a:r>
            <a:r>
              <a:rPr lang="pt-BR" sz="2000" dirty="0"/>
              <a:t>” (no primário) e “</a:t>
            </a:r>
            <a:r>
              <a:rPr lang="pt-BR" sz="2000" dirty="0" err="1">
                <a:solidFill>
                  <a:srgbClr val="0070C0"/>
                </a:solidFill>
              </a:rPr>
              <a:t>allow-notify</a:t>
            </a:r>
            <a:r>
              <a:rPr lang="pt-BR" sz="2000" dirty="0"/>
              <a:t>” (no secundário).</a:t>
            </a:r>
          </a:p>
          <a:p>
            <a:pPr lvl="1"/>
            <a:r>
              <a:rPr lang="pt-BR" sz="2000" dirty="0"/>
              <a:t>Desabilite a recursividade caso seja um DNS publicado na Internet.</a:t>
            </a:r>
          </a:p>
          <a:p>
            <a:pPr lvl="1"/>
            <a:endParaRPr lang="pt-BR" sz="2000" dirty="0"/>
          </a:p>
          <a:p>
            <a:r>
              <a:rPr lang="pt-BR" sz="2300" dirty="0"/>
              <a:t>Em seguida, configure (ou valide) as configurações para e-mail:</a:t>
            </a:r>
          </a:p>
          <a:p>
            <a:pPr lvl="1"/>
            <a:r>
              <a:rPr lang="pt-BR" sz="2000" dirty="0"/>
              <a:t>Defina apenas os endereços necessários na política SPF, preferencialmente com qualificador FAIL e o mecanismo ALL </a:t>
            </a:r>
            <a:r>
              <a:rPr lang="pt-BR" sz="2000" dirty="0">
                <a:sym typeface="Wingdings" panose="05000000000000000000" pitchFamily="2" charset="2"/>
              </a:rPr>
              <a:t> </a:t>
            </a:r>
            <a:r>
              <a:rPr lang="pt-BR" sz="2000" dirty="0"/>
              <a:t>“</a:t>
            </a:r>
            <a:r>
              <a:rPr lang="pt-BR" sz="2000" b="1" dirty="0">
                <a:solidFill>
                  <a:srgbClr val="FF0000"/>
                </a:solidFill>
              </a:rPr>
              <a:t>-</a:t>
            </a:r>
            <a:r>
              <a:rPr lang="pt-BR" sz="2000" b="1" dirty="0" err="1">
                <a:solidFill>
                  <a:srgbClr val="FF0000"/>
                </a:solidFill>
              </a:rPr>
              <a:t>all</a:t>
            </a:r>
            <a:r>
              <a:rPr lang="pt-BR" sz="2000" dirty="0"/>
              <a:t>”.</a:t>
            </a:r>
          </a:p>
          <a:p>
            <a:pPr lvl="1"/>
            <a:r>
              <a:rPr lang="pt-BR" sz="2000" dirty="0"/>
              <a:t>Defina políticas DKIM e DMARC para ambientes de e-mail.</a:t>
            </a:r>
          </a:p>
          <a:p>
            <a:pPr lvl="1"/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8543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80A6-57B2-E4D1-D8B9-EA7B0137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Servidores DNS</a:t>
            </a:r>
            <a:br>
              <a:rPr lang="pt-BR" sz="3200" dirty="0"/>
            </a:br>
            <a:r>
              <a:rPr lang="pt-BR" sz="3200" dirty="0"/>
              <a:t>Replicação do arquivo de zona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0E1F-F068-4554-7A02-ACA40C71DA6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/>
          </a:bodyPr>
          <a:lstStyle/>
          <a:p>
            <a:r>
              <a:rPr lang="pt-BR" sz="2000" dirty="0"/>
              <a:t>O serviço DNS utiliza a porta </a:t>
            </a:r>
            <a:r>
              <a:rPr lang="pt-BR" sz="2000" b="1" dirty="0">
                <a:solidFill>
                  <a:srgbClr val="0070C0"/>
                </a:solidFill>
              </a:rPr>
              <a:t>53 TCP</a:t>
            </a:r>
            <a:r>
              <a:rPr lang="pt-BR" sz="2000" dirty="0"/>
              <a:t> para replicação (transferência) do arquivo de zona.</a:t>
            </a:r>
          </a:p>
          <a:p>
            <a:endParaRPr lang="pt-BR" sz="2000" dirty="0"/>
          </a:p>
          <a:p>
            <a:r>
              <a:rPr lang="pt-BR" sz="2000" dirty="0"/>
              <a:t>A transferência do arquivo de zona apenas será realizada caso o servidor DNS Primário tenha uma </a:t>
            </a:r>
            <a:r>
              <a:rPr lang="pt-BR" sz="2000" b="1" dirty="0">
                <a:solidFill>
                  <a:srgbClr val="00B050"/>
                </a:solidFill>
              </a:rPr>
              <a:t>versão mais atual</a:t>
            </a:r>
            <a:r>
              <a:rPr lang="pt-BR" sz="2000" dirty="0"/>
              <a:t> do arquivo de zona (valor do </a:t>
            </a:r>
            <a:r>
              <a:rPr lang="pt-BR" sz="2000" b="1" dirty="0">
                <a:solidFill>
                  <a:srgbClr val="00B050"/>
                </a:solidFill>
              </a:rPr>
              <a:t>Serial</a:t>
            </a:r>
            <a:r>
              <a:rPr lang="pt-BR" sz="2000" dirty="0"/>
              <a:t> no registro </a:t>
            </a:r>
            <a:r>
              <a:rPr lang="pt-BR" sz="2000" b="1" dirty="0"/>
              <a:t>SOA</a:t>
            </a:r>
            <a:r>
              <a:rPr lang="pt-BR" sz="2000" dirty="0"/>
              <a:t>).</a:t>
            </a:r>
          </a:p>
          <a:p>
            <a:endParaRPr lang="pt-BR" sz="2000" dirty="0"/>
          </a:p>
          <a:p>
            <a:r>
              <a:rPr lang="pt-BR" sz="2000" dirty="0"/>
              <a:t>A transferência do arquivo pode ser integral (AXFR), ou apenas incremental (IXFR).</a:t>
            </a:r>
          </a:p>
        </p:txBody>
      </p:sp>
      <p:pic>
        <p:nvPicPr>
          <p:cNvPr id="4" name="Google Shape;143;p23">
            <a:extLst>
              <a:ext uri="{FF2B5EF4-FFF2-40B4-BE49-F238E27FC236}">
                <a16:creationId xmlns:a16="http://schemas.microsoft.com/office/drawing/2014/main" id="{DE5AEF8A-9915-580D-E869-6CAD46F79B7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01119" y="2266960"/>
            <a:ext cx="3519352" cy="265936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44;p23">
            <a:extLst>
              <a:ext uri="{FF2B5EF4-FFF2-40B4-BE49-F238E27FC236}">
                <a16:creationId xmlns:a16="http://schemas.microsoft.com/office/drawing/2014/main" id="{901AA85F-1AF7-01B2-881B-684368122095}"/>
              </a:ext>
            </a:extLst>
          </p:cNvPr>
          <p:cNvSpPr/>
          <p:nvPr/>
        </p:nvSpPr>
        <p:spPr>
          <a:xfrm>
            <a:off x="3923928" y="6050280"/>
            <a:ext cx="500539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da Imagem: 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http://technet.microsoft.com/pt-br/library/dd197495%28WS.10%29.aspx</a:t>
            </a:r>
            <a:r>
              <a:rPr lang="pt-BR" sz="1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83900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COMER, Douglas E., </a:t>
            </a:r>
            <a:r>
              <a:rPr lang="pt-BR" sz="2000" b="1" dirty="0"/>
              <a:t>Interligação de Redes com TCP/IP</a:t>
            </a:r>
            <a:r>
              <a:rPr lang="pt-BR" sz="2000" dirty="0"/>
              <a:t> - Volume I - Princípios, protocolos e arquitetura - Tradução da 6ª Edição. Rio de Janeiro: ELSEVIER, 2015.</a:t>
            </a:r>
          </a:p>
          <a:p>
            <a:endParaRPr lang="pt-BR" sz="2000" dirty="0"/>
          </a:p>
          <a:p>
            <a:r>
              <a:rPr lang="pt-BR" sz="2000" dirty="0"/>
              <a:t>KUROSE, James F.; ROSS, Keith W., </a:t>
            </a:r>
            <a:r>
              <a:rPr lang="pt-BR" sz="2000" b="1" dirty="0"/>
              <a:t>Redes de Computadores e a Internet: Uma abordagem top-</a:t>
            </a:r>
            <a:r>
              <a:rPr lang="pt-BR" sz="2000" b="1" dirty="0" err="1"/>
              <a:t>down</a:t>
            </a:r>
            <a:r>
              <a:rPr lang="pt-BR" sz="2000" b="1" dirty="0"/>
              <a:t>.</a:t>
            </a:r>
            <a:r>
              <a:rPr lang="pt-BR" sz="2000" dirty="0"/>
              <a:t> – 6. ed. São Paulo: Pearson </a:t>
            </a:r>
            <a:r>
              <a:rPr lang="pt-BR" sz="2000" dirty="0" err="1"/>
              <a:t>Education</a:t>
            </a:r>
            <a:r>
              <a:rPr lang="pt-BR" sz="2000" dirty="0"/>
              <a:t> – BR, 2013.</a:t>
            </a:r>
          </a:p>
          <a:p>
            <a:endParaRPr lang="pt-BR" sz="2000" dirty="0"/>
          </a:p>
          <a:p>
            <a:r>
              <a:rPr lang="pt-BR" sz="2000" dirty="0"/>
              <a:t>TANENBAUM, Andrew S., </a:t>
            </a:r>
            <a:r>
              <a:rPr lang="pt-BR" sz="2000" b="1" dirty="0"/>
              <a:t>Redes de Computadores</a:t>
            </a:r>
            <a:r>
              <a:rPr lang="pt-BR" sz="2000" dirty="0"/>
              <a:t>. 5. ed. São Paulo: Pearson Prentice Hall, 2011.</a:t>
            </a:r>
          </a:p>
          <a:p>
            <a:endParaRPr lang="pt-BR" sz="2000" dirty="0"/>
          </a:p>
          <a:p>
            <a:r>
              <a:rPr lang="pt-BR" sz="2000" dirty="0"/>
              <a:t>PEREIRA, Guilherme. Slides para aula expositiva. </a:t>
            </a:r>
            <a:r>
              <a:rPr lang="pt-BR" sz="2000" dirty="0" err="1"/>
              <a:t>Udemy</a:t>
            </a:r>
            <a:r>
              <a:rPr lang="pt-BR" sz="20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https://www.udemy.com/course/adm-srv-redes/?referralCode=F8A04CDA5E954DCD518B</a:t>
            </a:r>
            <a:r>
              <a:rPr lang="pt-BR" sz="2000" dirty="0"/>
              <a:t> </a:t>
            </a:r>
          </a:p>
          <a:p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4F9A-214C-0D37-81E2-1C8383E24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4938-15EA-87B4-361E-98780E6A111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34136"/>
          </a:xfrm>
        </p:spPr>
        <p:txBody>
          <a:bodyPr>
            <a:normAutofit fontScale="62500" lnSpcReduction="20000"/>
          </a:bodyPr>
          <a:lstStyle/>
          <a:p>
            <a:r>
              <a:rPr lang="pt-BR" dirty="0"/>
              <a:t>RFC 1035 – DOMAIN NAMES - IMPLEMENTATION AND SPECIFICATION:</a:t>
            </a:r>
          </a:p>
          <a:p>
            <a:pPr lvl="1"/>
            <a:r>
              <a:rPr lang="pt-BR" dirty="0">
                <a:hlinkClick r:id="rId2"/>
              </a:rPr>
              <a:t>https://tools.ietf.org/html/rfc1035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RFC 1912 – Common DNS </a:t>
            </a:r>
            <a:r>
              <a:rPr lang="pt-BR" dirty="0" err="1"/>
              <a:t>Operational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Configuration</a:t>
            </a:r>
            <a:r>
              <a:rPr lang="pt-BR" dirty="0"/>
              <a:t> </a:t>
            </a:r>
            <a:r>
              <a:rPr lang="pt-BR" dirty="0" err="1"/>
              <a:t>Errors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https://tools.ietf.org/html/rfc1912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RFC 2142 - MAILBOX NAMES FOR COMMON SERVICES, ROLES AND FUNCTIONS</a:t>
            </a:r>
          </a:p>
          <a:p>
            <a:pPr lvl="1"/>
            <a:r>
              <a:rPr lang="pt-BR" dirty="0">
                <a:hlinkClick r:id="rId4"/>
              </a:rPr>
              <a:t>https://tools.ietf.org/html/rfc2142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RIPE – </a:t>
            </a:r>
            <a:r>
              <a:rPr lang="pt-BR" dirty="0" err="1"/>
              <a:t>Recommendations</a:t>
            </a:r>
            <a:r>
              <a:rPr lang="pt-BR" dirty="0"/>
              <a:t> for DNS SOA </a:t>
            </a:r>
            <a:r>
              <a:rPr lang="pt-BR" dirty="0" err="1"/>
              <a:t>Values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5"/>
              </a:rPr>
              <a:t>https://www.ripe.net/publications/docs/ripe-203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BIND </a:t>
            </a:r>
            <a:r>
              <a:rPr lang="pt-BR" dirty="0" err="1"/>
              <a:t>Configuration</a:t>
            </a:r>
            <a:r>
              <a:rPr lang="pt-BR" dirty="0"/>
              <a:t> Files (</a:t>
            </a:r>
            <a:r>
              <a:rPr lang="pt-BR" dirty="0" err="1"/>
              <a:t>Documentation</a:t>
            </a:r>
            <a:r>
              <a:rPr lang="pt-BR" dirty="0"/>
              <a:t> </a:t>
            </a:r>
            <a:r>
              <a:rPr lang="pt-BR" dirty="0" err="1"/>
              <a:t>CentOS</a:t>
            </a:r>
            <a:r>
              <a:rPr lang="pt-BR" dirty="0"/>
              <a:t>):</a:t>
            </a:r>
          </a:p>
          <a:p>
            <a:pPr lvl="1"/>
            <a:r>
              <a:rPr lang="pt-BR" dirty="0">
                <a:hlinkClick r:id="rId6"/>
              </a:rPr>
              <a:t>http://www.centos.org/docs/2/rhl-rg-en-7.2/s1-bind-configuration.html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BIND 9 – Debian Wiki:</a:t>
            </a:r>
          </a:p>
          <a:p>
            <a:pPr lvl="1"/>
            <a:r>
              <a:rPr lang="pt-BR" dirty="0">
                <a:hlinkClick r:id="rId7"/>
              </a:rPr>
              <a:t>http://wiki.debian.org/Bind9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BIND 9 – Manual Pages:</a:t>
            </a:r>
          </a:p>
          <a:p>
            <a:pPr lvl="1"/>
            <a:r>
              <a:rPr lang="pt-BR" dirty="0">
                <a:hlinkClick r:id="rId8"/>
              </a:rPr>
              <a:t>http://www.bind9.net/manuals/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08288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A3DA1-E6AE-CD3C-F8E1-02EAA899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200" dirty="0"/>
              <a:t>Servidores DNS</a:t>
            </a:r>
            <a:br>
              <a:rPr lang="pt-BR" sz="3200" dirty="0"/>
            </a:br>
            <a:r>
              <a:rPr lang="pt-BR" sz="3200" dirty="0"/>
              <a:t>Replicação do arquivo de zona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4A995-F0B2-B30D-A482-8BB529F617D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Para possibilitar a replicação do arquivo de zona, deve-se:</a:t>
            </a:r>
          </a:p>
          <a:p>
            <a:pPr lvl="1"/>
            <a:r>
              <a:rPr lang="pt-BR" dirty="0"/>
              <a:t>Configurar no servidor primário (</a:t>
            </a:r>
            <a:r>
              <a:rPr lang="pt-BR" b="1" dirty="0">
                <a:solidFill>
                  <a:srgbClr val="00B050"/>
                </a:solidFill>
              </a:rPr>
              <a:t>DNS Primary</a:t>
            </a:r>
            <a:r>
              <a:rPr lang="pt-BR" dirty="0"/>
              <a:t>), a transferência de zona.</a:t>
            </a:r>
          </a:p>
          <a:p>
            <a:pPr lvl="2"/>
            <a:r>
              <a:rPr lang="pt-BR" dirty="0"/>
              <a:t>Pode-se restringir por razões de segurança a transferência do arquivo de zona para apenas os endereços IP dos servidores secundários.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Configurar no servidor secundário (</a:t>
            </a:r>
            <a:r>
              <a:rPr lang="pt-BR" b="1" dirty="0">
                <a:solidFill>
                  <a:srgbClr val="FF0000"/>
                </a:solidFill>
              </a:rPr>
              <a:t>DNS </a:t>
            </a:r>
            <a:r>
              <a:rPr lang="pt-BR" b="1" dirty="0" err="1">
                <a:solidFill>
                  <a:srgbClr val="FF0000"/>
                </a:solidFill>
              </a:rPr>
              <a:t>Secondary</a:t>
            </a:r>
            <a:r>
              <a:rPr lang="pt-BR" dirty="0"/>
              <a:t>), qual o nome do domínio e o IP do Servidor primário, além de defini-lo como servidor secundário.</a:t>
            </a:r>
          </a:p>
          <a:p>
            <a:endParaRPr lang="pt-BR" dirty="0"/>
          </a:p>
          <a:p>
            <a:r>
              <a:rPr lang="pt-BR" dirty="0"/>
              <a:t>Após realizar estas configurações, o arquivo será transferido sempre que o número da versão do arquivo de zona for incrementado (parâmetro </a:t>
            </a:r>
            <a:r>
              <a:rPr lang="pt-BR" b="1" dirty="0">
                <a:solidFill>
                  <a:srgbClr val="00B050"/>
                </a:solidFill>
              </a:rPr>
              <a:t>Serial</a:t>
            </a:r>
            <a:r>
              <a:rPr lang="pt-BR" dirty="0"/>
              <a:t> no registro SOA).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10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45AA-6368-4510-9873-53CEB547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Registros de Recurso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0D38-5A7A-26C1-8AB0-826B6D27D27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Existem diversos tipos de registro de recurso, dentre os principais, temos:</a:t>
            </a:r>
          </a:p>
          <a:p>
            <a:pPr lvl="1"/>
            <a:r>
              <a:rPr lang="pt-BR" b="1" dirty="0"/>
              <a:t>SOA (Start </a:t>
            </a:r>
            <a:r>
              <a:rPr lang="pt-BR" b="1" dirty="0" err="1"/>
              <a:t>of</a:t>
            </a:r>
            <a:r>
              <a:rPr lang="pt-BR" b="1" dirty="0"/>
              <a:t> </a:t>
            </a:r>
            <a:r>
              <a:rPr lang="pt-BR" b="1" dirty="0" err="1"/>
              <a:t>Authority</a:t>
            </a:r>
            <a:r>
              <a:rPr lang="pt-BR" b="1" dirty="0"/>
              <a:t>): </a:t>
            </a:r>
          </a:p>
          <a:p>
            <a:pPr lvl="2"/>
            <a:r>
              <a:rPr lang="pt-BR" dirty="0"/>
              <a:t>É sempre o primeiro registro em um arquivo de zona;</a:t>
            </a:r>
          </a:p>
          <a:p>
            <a:pPr lvl="2"/>
            <a:r>
              <a:rPr lang="pt-BR" dirty="0"/>
              <a:t>Contém informações sobre o domínio, como o servidor primário, “versão” do arquivo de zona e intervalos de tempo que afetam a renovação ou expiração do arquivo de zona, bem como o </a:t>
            </a:r>
            <a:r>
              <a:rPr lang="pt-BR" b="1" dirty="0">
                <a:solidFill>
                  <a:srgbClr val="0070C0"/>
                </a:solidFill>
              </a:rPr>
              <a:t>cache DNS</a:t>
            </a:r>
            <a:r>
              <a:rPr lang="pt-BR" dirty="0"/>
              <a:t> (do lado do </a:t>
            </a:r>
            <a:r>
              <a:rPr lang="pt-BR" b="1" dirty="0">
                <a:solidFill>
                  <a:srgbClr val="0070C0"/>
                </a:solidFill>
              </a:rPr>
              <a:t>cliente</a:t>
            </a:r>
            <a:r>
              <a:rPr lang="pt-BR" dirty="0"/>
              <a:t>).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b="1" dirty="0"/>
              <a:t>NS (</a:t>
            </a:r>
            <a:r>
              <a:rPr lang="pt-BR" b="1" dirty="0" err="1"/>
              <a:t>Name</a:t>
            </a:r>
            <a:r>
              <a:rPr lang="pt-BR" b="1" dirty="0"/>
              <a:t> Server):</a:t>
            </a:r>
          </a:p>
          <a:p>
            <a:pPr lvl="2"/>
            <a:r>
              <a:rPr lang="pt-BR" dirty="0"/>
              <a:t>Registro que define quais os servidores DNS possuem </a:t>
            </a:r>
            <a:r>
              <a:rPr lang="pt-BR" b="1" dirty="0">
                <a:solidFill>
                  <a:srgbClr val="00B050"/>
                </a:solidFill>
              </a:rPr>
              <a:t>autoridade</a:t>
            </a:r>
            <a:r>
              <a:rPr lang="pt-BR" dirty="0"/>
              <a:t> para responder requisições do respectivo domínio.</a:t>
            </a:r>
          </a:p>
          <a:p>
            <a:pPr lvl="2"/>
            <a:r>
              <a:rPr lang="pt-BR" dirty="0"/>
              <a:t>Ao definir um registro NS, devemos especificar o </a:t>
            </a:r>
            <a:r>
              <a:rPr lang="pt-BR" b="1" dirty="0"/>
              <a:t>FQDN</a:t>
            </a:r>
            <a:r>
              <a:rPr lang="pt-BR" dirty="0"/>
              <a:t> do Servidor DNS.</a:t>
            </a:r>
          </a:p>
          <a:p>
            <a:pPr lvl="2"/>
            <a:r>
              <a:rPr lang="pt-BR" dirty="0"/>
              <a:t>Ex.: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@	IN	NS	hostname.dominio.com.br.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157;p25">
            <a:extLst>
              <a:ext uri="{FF2B5EF4-FFF2-40B4-BE49-F238E27FC236}">
                <a16:creationId xmlns:a16="http://schemas.microsoft.com/office/drawing/2014/main" id="{6F161074-CC08-179E-C681-B1E44B68480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59" t="12387" r="7838" b="58721"/>
          <a:stretch/>
        </p:blipFill>
        <p:spPr>
          <a:xfrm>
            <a:off x="1116273" y="3429000"/>
            <a:ext cx="6852063" cy="1199408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786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C926-5BDB-DE72-B94C-179AB5D7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de Recurso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FE884-86E8-1313-59AA-9963147E32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Continuação...</a:t>
            </a:r>
          </a:p>
          <a:p>
            <a:pPr lvl="1"/>
            <a:r>
              <a:rPr lang="pt-BR" b="1" dirty="0"/>
              <a:t>MX (Mail </a:t>
            </a:r>
            <a:r>
              <a:rPr lang="pt-BR" b="1" dirty="0" err="1"/>
              <a:t>eXchange</a:t>
            </a:r>
            <a:r>
              <a:rPr lang="pt-BR" b="1" dirty="0"/>
              <a:t>):</a:t>
            </a:r>
          </a:p>
          <a:p>
            <a:pPr lvl="2"/>
            <a:r>
              <a:rPr lang="pt-BR" dirty="0"/>
              <a:t>Define o(s) servidor(es) de e-mail do domínio e a prioridade (útil caso tenha 2 ou mais servidores).</a:t>
            </a:r>
          </a:p>
          <a:p>
            <a:pPr lvl="2"/>
            <a:r>
              <a:rPr lang="pt-BR" dirty="0"/>
              <a:t>Ex.: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@	IN	MX	10	mail.guitux.com.</a:t>
            </a:r>
          </a:p>
          <a:p>
            <a:endParaRPr lang="pt-BR" dirty="0"/>
          </a:p>
          <a:p>
            <a:pPr lvl="1"/>
            <a:r>
              <a:rPr lang="pt-BR" b="1" dirty="0"/>
              <a:t>A (Host):</a:t>
            </a:r>
          </a:p>
          <a:p>
            <a:pPr lvl="2"/>
            <a:r>
              <a:rPr lang="pt-BR" dirty="0"/>
              <a:t>Registro do tipo A é utilizado para mapear nomes (</a:t>
            </a:r>
            <a:r>
              <a:rPr lang="pt-BR" dirty="0" err="1"/>
              <a:t>hostnames</a:t>
            </a:r>
            <a:r>
              <a:rPr lang="pt-BR" dirty="0"/>
              <a:t>) a endereços IP do domínio referente ao arquivo de zona.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www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	IN	A	200.0.0.1</a:t>
            </a:r>
          </a:p>
          <a:p>
            <a:pPr lvl="3"/>
            <a:r>
              <a:rPr lang="pt-BR" dirty="0"/>
              <a:t>Caso o registro acima esteja no arquivo de zona do domínio “</a:t>
            </a:r>
            <a:r>
              <a:rPr lang="pt-BR" dirty="0">
                <a:solidFill>
                  <a:srgbClr val="0070C0"/>
                </a:solidFill>
              </a:rPr>
              <a:t>xpto.com</a:t>
            </a:r>
            <a:r>
              <a:rPr lang="pt-BR" dirty="0"/>
              <a:t>”, significa que o host “</a:t>
            </a:r>
            <a:r>
              <a:rPr lang="pt-BR" dirty="0">
                <a:solidFill>
                  <a:srgbClr val="0070C0"/>
                </a:solidFill>
              </a:rPr>
              <a:t>www.xpto.com</a:t>
            </a:r>
            <a:r>
              <a:rPr lang="pt-BR" dirty="0"/>
              <a:t>” possui o IP </a:t>
            </a:r>
            <a:r>
              <a:rPr lang="pt-BR" dirty="0">
                <a:solidFill>
                  <a:srgbClr val="0070C0"/>
                </a:solidFill>
              </a:rPr>
              <a:t>200.0.0.1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918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CBE4-345E-C6FE-9024-B36C6120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Registros de Recurso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4148A-0B39-D21C-ADF6-0DB6A4551A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Continuação...</a:t>
            </a:r>
          </a:p>
          <a:p>
            <a:pPr lvl="1"/>
            <a:r>
              <a:rPr lang="pt-BR" b="1" dirty="0"/>
              <a:t>CNAME (Alias – Canonical </a:t>
            </a:r>
            <a:r>
              <a:rPr lang="pt-BR" b="1" dirty="0" err="1"/>
              <a:t>Name</a:t>
            </a:r>
            <a:r>
              <a:rPr lang="pt-BR" b="1" dirty="0"/>
              <a:t>):</a:t>
            </a:r>
          </a:p>
          <a:p>
            <a:pPr lvl="2"/>
            <a:r>
              <a:rPr lang="pt-BR" dirty="0"/>
              <a:t>Registros do tipo CNAME são “</a:t>
            </a:r>
            <a:r>
              <a:rPr lang="pt-BR" dirty="0" err="1"/>
              <a:t>aliases</a:t>
            </a:r>
            <a:r>
              <a:rPr lang="pt-BR" dirty="0"/>
              <a:t>” (apelidos) de outro </a:t>
            </a:r>
            <a:r>
              <a:rPr lang="pt-BR" dirty="0" err="1"/>
              <a:t>hostname</a:t>
            </a:r>
            <a:r>
              <a:rPr lang="pt-BR" dirty="0"/>
              <a:t> do mesmo domínio ou de outro domínio.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FF0000"/>
                </a:solidFill>
                <a:latin typeface="Consolas" panose="020B0609020204030204" pitchFamily="49" charset="0"/>
              </a:rPr>
              <a:t>ftp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	IN	CNAME		www.guitux.com.</a:t>
            </a:r>
          </a:p>
          <a:p>
            <a:pPr lvl="2"/>
            <a:r>
              <a:rPr lang="pt-BR" dirty="0"/>
              <a:t>Os Hosts FTP e o WWW são o mesmo computador (mesmo IP).</a:t>
            </a:r>
          </a:p>
          <a:p>
            <a:endParaRPr lang="pt-BR" dirty="0"/>
          </a:p>
          <a:p>
            <a:pPr lvl="1"/>
            <a:r>
              <a:rPr lang="pt-BR" b="1" dirty="0"/>
              <a:t>PTR (Pointer – Reverso):</a:t>
            </a:r>
          </a:p>
          <a:p>
            <a:pPr lvl="2"/>
            <a:r>
              <a:rPr lang="pt-BR" dirty="0"/>
              <a:t>Registros PTR são utilizados apenas na zona reversa e possuem a função inversa do registro do tipo A (mapeiam um IP para um nome).</a:t>
            </a:r>
          </a:p>
          <a:p>
            <a:pPr lvl="2"/>
            <a:r>
              <a:rPr lang="pt-BR" dirty="0"/>
              <a:t>Ex.: </a:t>
            </a:r>
            <a:r>
              <a:rPr lang="pt-BR" dirty="0">
                <a:solidFill>
                  <a:srgbClr val="FF0000"/>
                </a:solidFill>
                <a:latin typeface="Consolas" panose="020B0609020204030204" pitchFamily="49" charset="0"/>
              </a:rPr>
              <a:t>10	IN	PTR	smtp.xpto.com.</a:t>
            </a:r>
          </a:p>
          <a:p>
            <a:pPr lvl="2"/>
            <a:r>
              <a:rPr lang="pt-BR" dirty="0"/>
              <a:t>O host com IP final </a:t>
            </a:r>
            <a:r>
              <a:rPr lang="pt-BR" b="1" dirty="0">
                <a:solidFill>
                  <a:srgbClr val="00B050"/>
                </a:solidFill>
              </a:rPr>
              <a:t>10</a:t>
            </a:r>
            <a:r>
              <a:rPr lang="pt-BR" dirty="0"/>
              <a:t> (Ex.: 200.0.0.</a:t>
            </a:r>
            <a:r>
              <a:rPr lang="pt-BR" b="1" dirty="0">
                <a:solidFill>
                  <a:srgbClr val="00B050"/>
                </a:solidFill>
              </a:rPr>
              <a:t>10</a:t>
            </a:r>
            <a:r>
              <a:rPr lang="pt-BR" dirty="0"/>
              <a:t>), aponta para o </a:t>
            </a:r>
            <a:r>
              <a:rPr lang="pt-BR" dirty="0" err="1"/>
              <a:t>hostname</a:t>
            </a:r>
            <a:r>
              <a:rPr lang="pt-BR" dirty="0"/>
              <a:t> “</a:t>
            </a:r>
            <a:r>
              <a:rPr lang="pt-BR" dirty="0">
                <a:solidFill>
                  <a:srgbClr val="FF0000"/>
                </a:solidFill>
              </a:rPr>
              <a:t>smtp.xpto.com</a:t>
            </a:r>
            <a:r>
              <a:rPr lang="pt-BR" dirty="0"/>
              <a:t>”.</a:t>
            </a:r>
          </a:p>
          <a:p>
            <a:pPr lvl="2"/>
            <a:r>
              <a:rPr lang="pt-BR" dirty="0"/>
              <a:t>OBS.: O nome da zona reversa deve “representar” a sua respectiva faixa de IP:</a:t>
            </a:r>
          </a:p>
          <a:p>
            <a:pPr lvl="3"/>
            <a:r>
              <a:rPr lang="pt-BR" dirty="0"/>
              <a:t>Ex.: </a:t>
            </a:r>
            <a:r>
              <a:rPr lang="pt-BR" b="1" dirty="0"/>
              <a:t>0.0.200.in-addr.arpa</a:t>
            </a:r>
            <a:r>
              <a:rPr lang="pt-BR" dirty="0"/>
              <a:t>, porém, “invertido”.</a:t>
            </a:r>
          </a:p>
          <a:p>
            <a:endParaRPr lang="pt-BR" dirty="0"/>
          </a:p>
          <a:p>
            <a:pPr lvl="2"/>
            <a:r>
              <a:rPr lang="pt-BR" dirty="0"/>
              <a:t>OBS.: Temos outros registros (TXT, SRV, AAAA) que serão descritos nas aulas.</a:t>
            </a:r>
          </a:p>
        </p:txBody>
      </p:sp>
    </p:spTree>
    <p:extLst>
      <p:ext uri="{BB962C8B-B14F-4D97-AF65-F5344CB8AC3E}">
        <p14:creationId xmlns:p14="http://schemas.microsoft.com/office/powerpoint/2010/main" val="194071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Infraestrutura Hierárquica do DNS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Configuração de Servidores de Nomes e Zonas de DNS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2600</TotalTime>
  <Words>3666</Words>
  <Application>Microsoft Office PowerPoint</Application>
  <PresentationFormat>On-screen Show (4:3)</PresentationFormat>
  <Paragraphs>400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3</vt:lpstr>
      <vt:lpstr>Origem</vt:lpstr>
      <vt:lpstr>Servidor DNS</vt:lpstr>
      <vt:lpstr>Conteúdo do Slide</vt:lpstr>
      <vt:lpstr>O Serviço DNS Domain Name System</vt:lpstr>
      <vt:lpstr>Servidores DNS Replicação do arquivo de zona</vt:lpstr>
      <vt:lpstr>Servidores DNS Replicação do arquivo de zona</vt:lpstr>
      <vt:lpstr>Registros de Recurso</vt:lpstr>
      <vt:lpstr>Registros de Recurso</vt:lpstr>
      <vt:lpstr>Registros de Recurso</vt:lpstr>
      <vt:lpstr>Infraestrutura Hierárquica do DNS</vt:lpstr>
      <vt:lpstr>Root Servers</vt:lpstr>
      <vt:lpstr>Root Servers</vt:lpstr>
      <vt:lpstr>Root Servers</vt:lpstr>
      <vt:lpstr>Perspectivas de uma Consulta DNS</vt:lpstr>
      <vt:lpstr>Perspectivas de uma Consulta DNS</vt:lpstr>
      <vt:lpstr>Perspectivas de uma Consulta DNS</vt:lpstr>
      <vt:lpstr>Domínios, subdomínios e arquivos de zona</vt:lpstr>
      <vt:lpstr>Configurando o Servidor DNS</vt:lpstr>
      <vt:lpstr>Antes de começar... Vamos pensar um pouco!</vt:lpstr>
      <vt:lpstr>BIND – Berkeley Internet Name Domain</vt:lpstr>
      <vt:lpstr>Instalando o BIND</vt:lpstr>
      <vt:lpstr>Instalando o BIND (outras distribuições...)</vt:lpstr>
      <vt:lpstr>Instalando o BIND (outras distribuições...)</vt:lpstr>
      <vt:lpstr>Comandos de administração do serviço</vt:lpstr>
      <vt:lpstr>O arquivo “named.conf”</vt:lpstr>
      <vt:lpstr>Configurando o BIND no CentOS Arquivo named.conf</vt:lpstr>
      <vt:lpstr>Configurando o BIND no CentOS Arquivo named.conf</vt:lpstr>
      <vt:lpstr>Configurando o BIND no Debian Arquivo named.conf.local</vt:lpstr>
      <vt:lpstr>BIND no DEBIAN Arquivos de configuração</vt:lpstr>
      <vt:lpstr>Cenário de exemplo</vt:lpstr>
      <vt:lpstr>BIND no DEBIAN – Arquivos de configuração (Exemplos de Zona – Servidor Master)</vt:lpstr>
      <vt:lpstr>BIND no CentOS – Arquivos de configuração (Exemplos de Zona – Servidor Master)</vt:lpstr>
      <vt:lpstr>BIND no DEBIAN ou CentOS  (Exemplos de Zona – Servidor Secondary)</vt:lpstr>
      <vt:lpstr>Configurando o arquivo de zona direta DNS</vt:lpstr>
      <vt:lpstr>Configurando o arquivo de zona reversa DNS</vt:lpstr>
      <vt:lpstr>Analisando Logs</vt:lpstr>
      <vt:lpstr>Realizando testes no serviço de DNS</vt:lpstr>
      <vt:lpstr>Realizando testes no serviço de DNS</vt:lpstr>
      <vt:lpstr>Considerações adicionais</vt:lpstr>
      <vt:lpstr>Hardening</vt:lpstr>
      <vt:lpstr>Referências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23</cp:revision>
  <dcterms:created xsi:type="dcterms:W3CDTF">2012-01-22T15:35:55Z</dcterms:created>
  <dcterms:modified xsi:type="dcterms:W3CDTF">2025-09-24T18:08:17Z</dcterms:modified>
</cp:coreProperties>
</file>