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2" r:id="rId3"/>
    <p:sldId id="273" r:id="rId4"/>
    <p:sldId id="274" r:id="rId5"/>
    <p:sldId id="283" r:id="rId6"/>
    <p:sldId id="284" r:id="rId7"/>
    <p:sldId id="27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15" r:id="rId23"/>
    <p:sldId id="316" r:id="rId24"/>
    <p:sldId id="317" r:id="rId25"/>
    <p:sldId id="318" r:id="rId26"/>
    <p:sldId id="280" r:id="rId27"/>
    <p:sldId id="298" r:id="rId28"/>
    <p:sldId id="281" r:id="rId29"/>
    <p:sldId id="282" r:id="rId30"/>
    <p:sldId id="300" r:id="rId31"/>
    <p:sldId id="301" r:id="rId32"/>
    <p:sldId id="304" r:id="rId33"/>
    <p:sldId id="302" r:id="rId34"/>
    <p:sldId id="303" r:id="rId35"/>
    <p:sldId id="305" r:id="rId36"/>
    <p:sldId id="306" r:id="rId37"/>
    <p:sldId id="307" r:id="rId38"/>
    <p:sldId id="311" r:id="rId39"/>
    <p:sldId id="313" r:id="rId40"/>
    <p:sldId id="314" r:id="rId41"/>
    <p:sldId id="312" r:id="rId42"/>
    <p:sldId id="275" r:id="rId43"/>
    <p:sldId id="27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6" d="100"/>
          <a:sy n="96" d="100"/>
        </p:scale>
        <p:origin x="1094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4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8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CE4B-C168-84FB-8972-A58DA5AF7C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304800"/>
            <a:ext cx="1920406" cy="1333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4DB5493A-5472-504F-CEE5-51FF4C92294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457204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2" y="457204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C146BDB5-5533-FFD0-4163-37CADE5A1EF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958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19;p2">
            <a:extLst>
              <a:ext uri="{FF2B5EF4-FFF2-40B4-BE49-F238E27FC236}">
                <a16:creationId xmlns:a16="http://schemas.microsoft.com/office/drawing/2014/main" id="{4909F399-2D85-17DF-EE3D-5DD8F1AB09D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828800"/>
            <a:ext cx="7848600" cy="2743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5257800"/>
            <a:ext cx="7848600" cy="8382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oogle Shape;19;p2">
            <a:extLst>
              <a:ext uri="{FF2B5EF4-FFF2-40B4-BE49-F238E27FC236}">
                <a16:creationId xmlns:a16="http://schemas.microsoft.com/office/drawing/2014/main" id="{C92521EB-7504-5BDB-84EC-621CE05DC37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C196CD3E-819D-9A87-A849-CE1BC5C0F3B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5627"/>
            <a:ext cx="4019550" cy="4422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7"/>
            <a:ext cx="4019550" cy="4422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19;p2">
            <a:extLst>
              <a:ext uri="{FF2B5EF4-FFF2-40B4-BE49-F238E27FC236}">
                <a16:creationId xmlns:a16="http://schemas.microsoft.com/office/drawing/2014/main" id="{A729257E-C7D2-CE93-360A-77C57022EEC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21836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14605"/>
            <a:ext cx="4021836" cy="37337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4017264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5"/>
            <a:ext cx="4017264" cy="37337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19;p2">
            <a:extLst>
              <a:ext uri="{FF2B5EF4-FFF2-40B4-BE49-F238E27FC236}">
                <a16:creationId xmlns:a16="http://schemas.microsoft.com/office/drawing/2014/main" id="{62C21581-CA9E-FC32-4172-688E263C889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oogle Shape;19;p2">
            <a:extLst>
              <a:ext uri="{FF2B5EF4-FFF2-40B4-BE49-F238E27FC236}">
                <a16:creationId xmlns:a16="http://schemas.microsoft.com/office/drawing/2014/main" id="{939CA8DA-3627-8E08-E85F-D04E49D729E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oogle Shape;19;p2">
            <a:extLst>
              <a:ext uri="{FF2B5EF4-FFF2-40B4-BE49-F238E27FC236}">
                <a16:creationId xmlns:a16="http://schemas.microsoft.com/office/drawing/2014/main" id="{B58DB20E-4457-C13B-3345-2A43FD552C0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762000"/>
            <a:ext cx="2341960" cy="2667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2" y="3429000"/>
            <a:ext cx="2343121" cy="2667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19;p2">
            <a:extLst>
              <a:ext uri="{FF2B5EF4-FFF2-40B4-BE49-F238E27FC236}">
                <a16:creationId xmlns:a16="http://schemas.microsoft.com/office/drawing/2014/main" id="{60AAF252-C5A9-E148-698F-93E4F560EBD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640080"/>
            <a:ext cx="2345436" cy="278892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27889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19;p2">
            <a:extLst>
              <a:ext uri="{FF2B5EF4-FFF2-40B4-BE49-F238E27FC236}">
                <a16:creationId xmlns:a16="http://schemas.microsoft.com/office/drawing/2014/main" id="{921AAEA2-042A-E2E8-DF99-B2D8862EDCC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77200" y="138807"/>
            <a:ext cx="854281" cy="24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2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45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09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22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35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662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5975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xip.com/admin/certificate_management.ht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cert.com/kb/csr-ssl-installation/apache-openssl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tecmint.com/hide-apache-web-server-version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the-apache-web-server-on-centos-7" TargetMode="External"/><Relationship Id="rId2" Type="http://schemas.openxmlformats.org/officeDocument/2006/relationships/hyperlink" Target="https://httpd.apache.org/docs/2.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master-toolkit.com/mime-types.shtml" TargetMode="External"/><Relationship Id="rId2" Type="http://schemas.openxmlformats.org/officeDocument/2006/relationships/hyperlink" Target="http://httpd.apache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adm-srv-redes/?referralCode=F8A04CDA5E954DCD518B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s.ne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Servidor Web Apache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 Linux Services Applications</a:t>
            </a:r>
          </a:p>
          <a:p>
            <a:r>
              <a:rPr lang="en-US" dirty="0"/>
              <a:t># Prof. Guilherme Rodrigues (GuiTüx)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0EA-A931-92E0-D050-0DE21BA4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uma </a:t>
            </a:r>
            <a:r>
              <a:rPr lang="pt-BR" dirty="0">
                <a:solidFill>
                  <a:srgbClr val="00B0F0"/>
                </a:solidFill>
              </a:rPr>
              <a:t>requisição</a:t>
            </a:r>
            <a:r>
              <a:rPr lang="pt-BR" dirty="0"/>
              <a:t> HTTP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2C36-E854-3DE1-5ED7-6AD4568E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864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Observe que antes de acontecer o tráfego HTTP, temos a conexão TCP: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PERGUNTA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Qual o IP do Cliente HTTP? Qual o IP do servidor HTTP?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21742D-6122-350E-F8CC-06551AE9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08" y="1600200"/>
            <a:ext cx="9004784" cy="454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8AE34E85-6C7B-0252-2A6D-D0D4077CB288}"/>
              </a:ext>
            </a:extLst>
          </p:cNvPr>
          <p:cNvSpPr txBox="1"/>
          <p:nvPr/>
        </p:nvSpPr>
        <p:spPr>
          <a:xfrm>
            <a:off x="6444208" y="5820570"/>
            <a:ext cx="250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79993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1715-2C16-13FA-5B96-0B0E155A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uma </a:t>
            </a:r>
            <a:r>
              <a:rPr lang="pt-BR" dirty="0">
                <a:solidFill>
                  <a:schemeClr val="accent5"/>
                </a:solidFill>
              </a:rPr>
              <a:t>resposta</a:t>
            </a:r>
            <a:r>
              <a:rPr lang="pt-BR" dirty="0"/>
              <a:t> HTTP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F0DF-84A3-1D72-916A-E00BD57B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1295400"/>
            <a:ext cx="8776076" cy="1066800"/>
          </a:xfrm>
        </p:spPr>
        <p:txBody>
          <a:bodyPr>
            <a:normAutofit/>
          </a:bodyPr>
          <a:lstStyle/>
          <a:p>
            <a:r>
              <a:rPr lang="pt-BR" sz="1900" dirty="0"/>
              <a:t>Observe que a resposta HTTP contém “Status de Retorno” e Versão do APACHE.</a:t>
            </a:r>
          </a:p>
          <a:p>
            <a:r>
              <a:rPr lang="pt-BR" sz="1900" dirty="0"/>
              <a:t>Podemos observar que a conexão TCP foi encerrada após a resposta HTTP.</a:t>
            </a:r>
          </a:p>
          <a:p>
            <a:endParaRPr lang="pt-BR" sz="19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255CF2-F63B-1953-2172-D4505BD7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2209800"/>
            <a:ext cx="8791575" cy="442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0FF0FD6D-094B-4968-F39B-6E7075637A69}"/>
              </a:ext>
            </a:extLst>
          </p:cNvPr>
          <p:cNvSpPr txBox="1"/>
          <p:nvPr/>
        </p:nvSpPr>
        <p:spPr>
          <a:xfrm>
            <a:off x="6444208" y="6367175"/>
            <a:ext cx="250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404631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E355-0B00-C940-18A9-C1BEA99D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PDU (Protocol Data Unit) do HTTP</a:t>
            </a:r>
            <a:br>
              <a:rPr lang="pt-BR" dirty="0"/>
            </a:br>
            <a:r>
              <a:rPr lang="pt-BR" dirty="0"/>
              <a:t># Métodos de Solicitação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2BE-6FC1-DC24-18B5-A7B151F0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724400"/>
          </a:xfrm>
        </p:spPr>
        <p:txBody>
          <a:bodyPr/>
          <a:lstStyle/>
          <a:p>
            <a:r>
              <a:rPr lang="pt-BR" dirty="0"/>
              <a:t>Todas as requisições são feitas através de “Métodos de Solicitação”;</a:t>
            </a:r>
          </a:p>
          <a:p>
            <a:r>
              <a:rPr lang="pt-BR" dirty="0"/>
              <a:t>A seguir temos os tipos de “Métodos de Solicitação”:</a:t>
            </a:r>
          </a:p>
          <a:p>
            <a:pPr lvl="1"/>
            <a:r>
              <a:rPr lang="pt-BR" i="1" dirty="0"/>
              <a:t>Os mais utilizados estão em negrito (fundo azul);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573807-E82C-4EA4-D897-44B94C5B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75" y="2879820"/>
            <a:ext cx="7717250" cy="3901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23136428-F846-40CD-23D8-600205EE8EFD}"/>
              </a:ext>
            </a:extLst>
          </p:cNvPr>
          <p:cNvSpPr txBox="1"/>
          <p:nvPr/>
        </p:nvSpPr>
        <p:spPr>
          <a:xfrm>
            <a:off x="6858000" y="2633599"/>
            <a:ext cx="1669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382880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3A0A-C26B-3980-1263-04641C9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“Status de Retorno” do HTTP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6B61-653B-A1C9-0F9A-FE5D39A9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495800"/>
          </a:xfrm>
        </p:spPr>
        <p:txBody>
          <a:bodyPr/>
          <a:lstStyle/>
          <a:p>
            <a:r>
              <a:rPr lang="pt-BR" dirty="0"/>
              <a:t>Ao realizar uma solicitação a um Servidor HTTP, recebemos a resposta associada a um código que pode variar de acordo com “Status de Retorno”;</a:t>
            </a:r>
          </a:p>
          <a:p>
            <a:r>
              <a:rPr lang="pt-BR" dirty="0"/>
              <a:t>Um dos códigos de “Status de Retorno” mais conhecidos é o </a:t>
            </a:r>
            <a:r>
              <a:rPr lang="pt-BR" b="1" dirty="0">
                <a:solidFill>
                  <a:schemeClr val="accent5"/>
                </a:solidFill>
              </a:rPr>
              <a:t>“ERROR 404” (NOT FOUND)</a:t>
            </a:r>
            <a:r>
              <a:rPr lang="pt-BR" dirty="0"/>
              <a:t>, que é exibido quando tentamos acessar uma URL inexistente: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A98F7-3567-3C8A-6663-F7E2AB6D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3" y="3124200"/>
            <a:ext cx="79086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265B-FBE1-498F-3996-DF1EA149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“Status de Retorno” do HTTP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A221-4E11-22CA-D909-2EC051AB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495800"/>
          </a:xfrm>
        </p:spPr>
        <p:txBody>
          <a:bodyPr/>
          <a:lstStyle/>
          <a:p>
            <a:r>
              <a:rPr lang="pt-BR" dirty="0"/>
              <a:t>Outras mensagens comuns do </a:t>
            </a:r>
            <a:r>
              <a:rPr lang="pt-BR" b="1" dirty="0">
                <a:solidFill>
                  <a:srgbClr val="FF0000"/>
                </a:solidFill>
              </a:rPr>
              <a:t>“ERROR 404” (NOT FOUND)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56434-DF7E-8ADE-4F02-CF1549E8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775162" cy="459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2D014-7E58-FDFE-5AFD-1B776291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431" y="2916319"/>
            <a:ext cx="35242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7">
            <a:extLst>
              <a:ext uri="{FF2B5EF4-FFF2-40B4-BE49-F238E27FC236}">
                <a16:creationId xmlns:a16="http://schemas.microsoft.com/office/drawing/2014/main" id="{301CCC5B-FC96-8D62-AA58-EC2D0DFF57E7}"/>
              </a:ext>
            </a:extLst>
          </p:cNvPr>
          <p:cNvSpPr txBox="1"/>
          <p:nvPr/>
        </p:nvSpPr>
        <p:spPr>
          <a:xfrm>
            <a:off x="5361379" y="5076204"/>
            <a:ext cx="250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119360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72D1-E2D4-FD28-84B5-90D86B9B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“Status de Retorno” do HTTP</a:t>
            </a:r>
            <a:br>
              <a:rPr lang="pt-BR" dirty="0"/>
            </a:br>
            <a:r>
              <a:rPr lang="pt-BR" dirty="0"/>
              <a:t>Categorias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0D9-1202-ECA3-D220-32AD49C9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cinco categorias de mensagens sobre o “Status de Retorno”:</a:t>
            </a:r>
          </a:p>
          <a:p>
            <a:pPr lvl="1"/>
            <a:r>
              <a:rPr lang="pt-BR" dirty="0" err="1">
                <a:solidFill>
                  <a:srgbClr val="00B0F0"/>
                </a:solidFill>
              </a:rPr>
              <a:t>Informational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ym typeface="Wingdings" pitchFamily="2" charset="2"/>
              </a:rPr>
              <a:t> 1xx;</a:t>
            </a:r>
          </a:p>
          <a:p>
            <a:pPr lvl="1"/>
            <a:r>
              <a:rPr lang="pt-BR" dirty="0" err="1">
                <a:solidFill>
                  <a:srgbClr val="00B0F0"/>
                </a:solidFill>
              </a:rPr>
              <a:t>Sucessful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ym typeface="Wingdings" pitchFamily="2" charset="2"/>
              </a:rPr>
              <a:t> 2xx;</a:t>
            </a:r>
          </a:p>
          <a:p>
            <a:pPr lvl="1"/>
            <a:r>
              <a:rPr lang="pt-BR" dirty="0" err="1">
                <a:solidFill>
                  <a:srgbClr val="00B0F0"/>
                </a:solidFill>
                <a:sym typeface="Wingdings" pitchFamily="2" charset="2"/>
              </a:rPr>
              <a:t>Redirection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3xx;</a:t>
            </a:r>
          </a:p>
          <a:p>
            <a:pPr lvl="1"/>
            <a:r>
              <a:rPr lang="pt-BR" dirty="0" err="1">
                <a:solidFill>
                  <a:srgbClr val="00B0F0"/>
                </a:solidFill>
                <a:sym typeface="Wingdings" pitchFamily="2" charset="2"/>
              </a:rPr>
              <a:t>Client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dirty="0" err="1">
                <a:solidFill>
                  <a:srgbClr val="00B0F0"/>
                </a:solidFill>
                <a:sym typeface="Wingdings" pitchFamily="2" charset="2"/>
              </a:rPr>
              <a:t>Error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4xx;</a:t>
            </a:r>
          </a:p>
          <a:p>
            <a:pPr lvl="1"/>
            <a:r>
              <a:rPr lang="pt-BR" dirty="0">
                <a:solidFill>
                  <a:srgbClr val="00B0F0"/>
                </a:solidFill>
                <a:sym typeface="Wingdings" pitchFamily="2" charset="2"/>
              </a:rPr>
              <a:t>Server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dirty="0" err="1">
                <a:solidFill>
                  <a:srgbClr val="00B0F0"/>
                </a:solidFill>
                <a:sym typeface="Wingdings" pitchFamily="2" charset="2"/>
              </a:rPr>
              <a:t>Error</a:t>
            </a:r>
            <a:r>
              <a:rPr lang="pt-BR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 5xx;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E462C6-B032-1872-79E6-9378E6B19A50}"/>
              </a:ext>
            </a:extLst>
          </p:cNvPr>
          <p:cNvSpPr txBox="1">
            <a:spLocks/>
          </p:cNvSpPr>
          <p:nvPr/>
        </p:nvSpPr>
        <p:spPr>
          <a:xfrm>
            <a:off x="381000" y="4152900"/>
            <a:ext cx="3657600" cy="217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45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0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2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3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66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597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tabela ao lado, temos todos os códigos possíveis das três primeiras categorias do “Status de Retorno”.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endParaRPr lang="pt-BR" dirty="0"/>
          </a:p>
          <a:p>
            <a:r>
              <a:rPr lang="pt-BR" dirty="0"/>
              <a:t>Fonte: RFC 2616 (HTTP).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3B8A-0C7C-5432-7E57-F95D06C7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034" y="2209800"/>
            <a:ext cx="4628818" cy="4545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4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414C-5195-BE0C-F2BB-0951308B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“Status de Retorno” do HTTP</a:t>
            </a:r>
            <a:br>
              <a:rPr lang="pt-BR" dirty="0"/>
            </a:br>
            <a:r>
              <a:rPr lang="pt-BR" dirty="0"/>
              <a:t>Categorias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45B3242-8654-65A5-00B6-4ADD35D2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957" y="4025727"/>
            <a:ext cx="3616346" cy="439388"/>
          </a:xfrm>
        </p:spPr>
        <p:txBody>
          <a:bodyPr/>
          <a:lstStyle/>
          <a:p>
            <a:r>
              <a:rPr lang="pt-BR" dirty="0"/>
              <a:t>Fonte: RFC 2616 (HTTP).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C94ECF4-6EB9-D87D-E642-B437FD64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568" y="1829296"/>
            <a:ext cx="4435232" cy="198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C3A4F3-B60C-F60F-7EFA-2D736C7E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047" y="1828800"/>
            <a:ext cx="4435233" cy="4870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2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D8F3-2150-4F73-452F-8AE87ED3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MIME TYPE</a:t>
            </a:r>
            <a:br>
              <a:rPr lang="pt-BR" dirty="0"/>
            </a:br>
            <a:r>
              <a:rPr lang="pt-BR" dirty="0"/>
              <a:t># Conteúdo das respostas do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1F4A-9084-D980-725A-1E4C827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r>
              <a:rPr lang="pt-BR" dirty="0"/>
              <a:t>O conteúdo das respostas HTTP são especificadas pelo padrão MIME.</a:t>
            </a:r>
          </a:p>
          <a:p>
            <a:pPr lvl="1"/>
            <a:r>
              <a:rPr lang="pt-BR" dirty="0" err="1"/>
              <a:t>RFC’s</a:t>
            </a:r>
            <a:r>
              <a:rPr lang="pt-BR" dirty="0"/>
              <a:t> 2045 a 2048.</a:t>
            </a:r>
          </a:p>
          <a:p>
            <a:pPr lvl="1"/>
            <a:r>
              <a:rPr lang="pt-BR" dirty="0"/>
              <a:t>No GNU/Linux o arquivo “</a:t>
            </a:r>
            <a:r>
              <a:rPr lang="pt-BR" b="1" i="1" dirty="0"/>
              <a:t>/</a:t>
            </a:r>
            <a:r>
              <a:rPr lang="pt-BR" b="1" i="1" dirty="0" err="1"/>
              <a:t>etc</a:t>
            </a:r>
            <a:r>
              <a:rPr lang="pt-BR" b="1" i="1" dirty="0"/>
              <a:t>/</a:t>
            </a:r>
            <a:r>
              <a:rPr lang="pt-BR" b="1" i="1" dirty="0" err="1"/>
              <a:t>mime.types</a:t>
            </a:r>
            <a:r>
              <a:rPr lang="pt-BR" dirty="0"/>
              <a:t>” contém os padrões aceitos pelo servidor. A seguir temos uma tabela com os padrões MIME mais comuns:</a:t>
            </a:r>
          </a:p>
          <a:p>
            <a:endParaRPr lang="pt-BR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663D032-FA6C-9F21-5E8F-127F4FB30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85" y="3048000"/>
            <a:ext cx="8290415" cy="3695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72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9606-763F-4857-04DE-9AF5EAEC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07160"/>
          </a:xfrm>
        </p:spPr>
        <p:txBody>
          <a:bodyPr>
            <a:normAutofit fontScale="90000"/>
          </a:bodyPr>
          <a:lstStyle/>
          <a:p>
            <a:r>
              <a:rPr lang="pt-BR" dirty="0"/>
              <a:t>MIME TYPE</a:t>
            </a:r>
            <a:br>
              <a:rPr lang="pt-BR" dirty="0"/>
            </a:br>
            <a:r>
              <a:rPr lang="pt-BR" dirty="0"/>
              <a:t>Analisando a </a:t>
            </a:r>
            <a:r>
              <a:rPr lang="pt-BR" dirty="0">
                <a:solidFill>
                  <a:srgbClr val="00B050"/>
                </a:solidFill>
              </a:rPr>
              <a:t>Solicitação do Cliente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408B-F2FA-153C-6E36-E4FF107C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r>
              <a:rPr lang="pt-BR" dirty="0"/>
              <a:t>Quando um Cliente solicita um site, ele informa quais os padrões MIME são aceitos pelo Browser utilizado.</a:t>
            </a:r>
          </a:p>
          <a:p>
            <a:r>
              <a:rPr lang="pt-BR" dirty="0"/>
              <a:t>Observe o campo “</a:t>
            </a:r>
            <a:r>
              <a:rPr lang="pt-BR" b="1" dirty="0" err="1">
                <a:solidFill>
                  <a:schemeClr val="accent5"/>
                </a:solidFill>
              </a:rPr>
              <a:t>Accept</a:t>
            </a:r>
            <a:r>
              <a:rPr lang="pt-BR" dirty="0"/>
              <a:t>” presente no cabeçalho da requisição HTTP.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83E3C2-CAF9-3EAE-822C-65D35508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559" y="2765945"/>
            <a:ext cx="8195641" cy="399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ector de seta reta 7">
            <a:extLst>
              <a:ext uri="{FF2B5EF4-FFF2-40B4-BE49-F238E27FC236}">
                <a16:creationId xmlns:a16="http://schemas.microsoft.com/office/drawing/2014/main" id="{5DA84FA3-0BDB-211F-8EAB-EDB316E9A081}"/>
              </a:ext>
            </a:extLst>
          </p:cNvPr>
          <p:cNvCxnSpPr>
            <a:cxnSpLocks/>
          </p:cNvCxnSpPr>
          <p:nvPr/>
        </p:nvCxnSpPr>
        <p:spPr bwMode="auto">
          <a:xfrm>
            <a:off x="304800" y="5960159"/>
            <a:ext cx="7026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8">
            <a:extLst>
              <a:ext uri="{FF2B5EF4-FFF2-40B4-BE49-F238E27FC236}">
                <a16:creationId xmlns:a16="http://schemas.microsoft.com/office/drawing/2014/main" id="{7FF925E9-E279-CDF4-6846-AB4E9B7F2A71}"/>
              </a:ext>
            </a:extLst>
          </p:cNvPr>
          <p:cNvCxnSpPr/>
          <p:nvPr/>
        </p:nvCxnSpPr>
        <p:spPr bwMode="auto">
          <a:xfrm>
            <a:off x="128839" y="4226984"/>
            <a:ext cx="4953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0B915050-2A6F-9E3B-9F92-56FC77FCC9C6}"/>
              </a:ext>
            </a:extLst>
          </p:cNvPr>
          <p:cNvSpPr txBox="1"/>
          <p:nvPr/>
        </p:nvSpPr>
        <p:spPr>
          <a:xfrm>
            <a:off x="5937975" y="6535579"/>
            <a:ext cx="250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395616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B5E8-4BCF-1FFD-5038-0FED726A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MIME TYPE</a:t>
            </a:r>
            <a:br>
              <a:rPr lang="pt-BR" dirty="0"/>
            </a:br>
            <a:r>
              <a:rPr lang="pt-BR" dirty="0"/>
              <a:t>Analisando a </a:t>
            </a:r>
            <a:r>
              <a:rPr lang="pt-BR" dirty="0">
                <a:solidFill>
                  <a:srgbClr val="00B0F0"/>
                </a:solidFill>
              </a:rPr>
              <a:t>Resposta do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7F65-A139-1873-3ADE-ADAE4A7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958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dirty="0"/>
              <a:t>O Servidor retornou o “Status de Retorno” 200 (OK).</a:t>
            </a:r>
          </a:p>
          <a:p>
            <a:pPr>
              <a:spcBef>
                <a:spcPts val="1000"/>
              </a:spcBef>
            </a:pPr>
            <a:r>
              <a:rPr lang="pt-BR" dirty="0"/>
              <a:t>Observe o campo “</a:t>
            </a:r>
            <a:r>
              <a:rPr lang="pt-BR" b="1" dirty="0" err="1">
                <a:solidFill>
                  <a:schemeClr val="accent5"/>
                </a:solidFill>
              </a:rPr>
              <a:t>Content-Type</a:t>
            </a:r>
            <a:r>
              <a:rPr lang="pt-BR" dirty="0"/>
              <a:t>” informando o tipo de conteúdo do site acessado.</a:t>
            </a:r>
          </a:p>
          <a:p>
            <a:pPr>
              <a:spcBef>
                <a:spcPts val="1000"/>
              </a:spcBef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1AB96B-FA06-A1AC-5B23-1A99959A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25" y="2743200"/>
            <a:ext cx="8116588" cy="3934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ector de seta reta 6">
            <a:extLst>
              <a:ext uri="{FF2B5EF4-FFF2-40B4-BE49-F238E27FC236}">
                <a16:creationId xmlns:a16="http://schemas.microsoft.com/office/drawing/2014/main" id="{58152D9C-B3FD-A326-76C6-3271FF181E85}"/>
              </a:ext>
            </a:extLst>
          </p:cNvPr>
          <p:cNvCxnSpPr>
            <a:cxnSpLocks/>
          </p:cNvCxnSpPr>
          <p:nvPr/>
        </p:nvCxnSpPr>
        <p:spPr bwMode="auto">
          <a:xfrm>
            <a:off x="533400" y="5585116"/>
            <a:ext cx="680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7">
            <a:extLst>
              <a:ext uri="{FF2B5EF4-FFF2-40B4-BE49-F238E27FC236}">
                <a16:creationId xmlns:a16="http://schemas.microsoft.com/office/drawing/2014/main" id="{08BD45DE-82AE-6C40-48EB-BAD1B2148110}"/>
              </a:ext>
            </a:extLst>
          </p:cNvPr>
          <p:cNvCxnSpPr/>
          <p:nvPr/>
        </p:nvCxnSpPr>
        <p:spPr bwMode="auto">
          <a:xfrm>
            <a:off x="152400" y="6251741"/>
            <a:ext cx="4953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7E53A0B2-C9CA-2EB2-0688-35F95625BEDC}"/>
              </a:ext>
            </a:extLst>
          </p:cNvPr>
          <p:cNvCxnSpPr>
            <a:cxnSpLocks/>
          </p:cNvCxnSpPr>
          <p:nvPr/>
        </p:nvCxnSpPr>
        <p:spPr bwMode="auto">
          <a:xfrm>
            <a:off x="304800" y="4194716"/>
            <a:ext cx="6139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9">
            <a:extLst>
              <a:ext uri="{FF2B5EF4-FFF2-40B4-BE49-F238E27FC236}">
                <a16:creationId xmlns:a16="http://schemas.microsoft.com/office/drawing/2014/main" id="{4E735020-8FCE-F19E-53EC-85A35594DD2B}"/>
              </a:ext>
            </a:extLst>
          </p:cNvPr>
          <p:cNvSpPr txBox="1"/>
          <p:nvPr/>
        </p:nvSpPr>
        <p:spPr>
          <a:xfrm>
            <a:off x="5090372" y="6460017"/>
            <a:ext cx="250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34871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8899-5967-DF63-EE7E-EB8AD05C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074B-E605-2C39-0A58-EC704D0F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dirty="0"/>
              <a:t>Como funciona? C</a:t>
            </a:r>
            <a:r>
              <a:rPr lang="pt-BR" dirty="0" err="1"/>
              <a:t>onceitos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Estrutura de uma URL;</a:t>
            </a:r>
          </a:p>
          <a:p>
            <a:pPr lvl="1"/>
            <a:r>
              <a:rPr lang="pt-BR" dirty="0"/>
              <a:t>Analisando a requisição e resposta HTTP;</a:t>
            </a:r>
          </a:p>
          <a:p>
            <a:pPr lvl="1"/>
            <a:r>
              <a:rPr lang="pt-BR" dirty="0" err="1"/>
              <a:t>PDU’s</a:t>
            </a:r>
            <a:r>
              <a:rPr lang="pt-BR" dirty="0"/>
              <a:t> do HTTP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Métodos de Solicitação;</a:t>
            </a:r>
          </a:p>
          <a:p>
            <a:pPr lvl="1"/>
            <a:r>
              <a:rPr lang="pt-BR" dirty="0"/>
              <a:t>Status de Retorno;</a:t>
            </a:r>
          </a:p>
          <a:p>
            <a:pPr lvl="1"/>
            <a:r>
              <a:rPr lang="pt-BR" dirty="0"/>
              <a:t>MIME TYPE;</a:t>
            </a:r>
          </a:p>
          <a:p>
            <a:pPr lvl="1"/>
            <a:r>
              <a:rPr lang="pt-BR" dirty="0"/>
              <a:t>HTTPS.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de-DE" dirty="0">
                <a:solidFill>
                  <a:schemeClr val="accent5"/>
                </a:solidFill>
              </a:rPr>
              <a:t>Instalando e configurando o serviço HTTP no Linux (APACHE).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Principais parâmetros de configuração;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24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D322-6619-E040-BBAB-E1CAA3BF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966787"/>
          </a:xfrm>
        </p:spPr>
        <p:txBody>
          <a:bodyPr>
            <a:normAutofit fontScale="90000"/>
          </a:bodyPr>
          <a:lstStyle/>
          <a:p>
            <a:r>
              <a:rPr lang="pt-BR" dirty="0"/>
              <a:t>MIME TYPE</a:t>
            </a:r>
            <a:br>
              <a:rPr lang="pt-BR" dirty="0"/>
            </a:br>
            <a:r>
              <a:rPr lang="pt-BR" dirty="0"/>
              <a:t>Analisando a </a:t>
            </a:r>
            <a:r>
              <a:rPr lang="pt-BR" dirty="0">
                <a:solidFill>
                  <a:srgbClr val="00B050"/>
                </a:solidFill>
              </a:rPr>
              <a:t>Solicitação do Cliente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91F9-BDB9-327E-FD75-C3CCA1A9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495800"/>
          </a:xfrm>
        </p:spPr>
        <p:txBody>
          <a:bodyPr/>
          <a:lstStyle/>
          <a:p>
            <a:r>
              <a:rPr lang="pt-BR" dirty="0"/>
              <a:t>Observe o campo “</a:t>
            </a:r>
            <a:r>
              <a:rPr lang="pt-BR" b="1" dirty="0" err="1">
                <a:solidFill>
                  <a:schemeClr val="accent5"/>
                </a:solidFill>
              </a:rPr>
              <a:t>Accept</a:t>
            </a:r>
            <a:r>
              <a:rPr lang="pt-BR" dirty="0"/>
              <a:t>” do cliente. O PC não possui Flash instalado.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22EEA7-C183-90F6-97EA-9BA93F6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814387" y="1905000"/>
            <a:ext cx="7515225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01676CB-BEBA-35DF-156A-70495934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2" y="5443538"/>
            <a:ext cx="6334125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Conector de seta reta 7">
            <a:extLst>
              <a:ext uri="{FF2B5EF4-FFF2-40B4-BE49-F238E27FC236}">
                <a16:creationId xmlns:a16="http://schemas.microsoft.com/office/drawing/2014/main" id="{3C08374E-C032-56D0-8909-B9A8396E34E0}"/>
              </a:ext>
            </a:extLst>
          </p:cNvPr>
          <p:cNvCxnSpPr/>
          <p:nvPr/>
        </p:nvCxnSpPr>
        <p:spPr bwMode="auto">
          <a:xfrm>
            <a:off x="295274" y="4981575"/>
            <a:ext cx="4953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837B5F-B6A6-E621-FF00-10BA959AC87D}"/>
              </a:ext>
            </a:extLst>
          </p:cNvPr>
          <p:cNvSpPr/>
          <p:nvPr/>
        </p:nvSpPr>
        <p:spPr>
          <a:xfrm>
            <a:off x="1828800" y="5791200"/>
            <a:ext cx="1524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4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C564-901F-D450-A99F-9637C460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19AD-8B4E-2191-557C-73ED727E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O Protocolo HTTPS, ou Hypertext Transfer Protocol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Secure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, é uma extensão do HTTP usado para comunicação segura na web.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Ele utiliza criptografia para proteger a integridade e a confidencialidade dos dados transmitidos entre um navegador e um servidor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 Netscape Communications Corporation desempenhou um papel fundamental no desenvolvimento do SSL como uma extensão segura do HTTP, estabelecendo as bases para o HTTPS.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 IETF </a:t>
            </a:r>
            <a:r>
              <a:rPr lang="pt-BR" i="0" dirty="0">
                <a:solidFill>
                  <a:srgbClr val="ECECEC"/>
                </a:solidFill>
                <a:effectLst/>
                <a:latin typeface="Söhne"/>
              </a:rPr>
              <a:t>(</a:t>
            </a:r>
            <a:r>
              <a:rPr lang="pt-BR" dirty="0">
                <a:solidFill>
                  <a:srgbClr val="ECECEC"/>
                </a:solidFill>
                <a:effectLst/>
                <a:latin typeface="Söhne"/>
              </a:rPr>
              <a:t>Internet </a:t>
            </a:r>
            <a:r>
              <a:rPr lang="pt-BR" dirty="0" err="1">
                <a:solidFill>
                  <a:srgbClr val="ECECEC"/>
                </a:solidFill>
                <a:effectLst/>
                <a:latin typeface="Söhne"/>
              </a:rPr>
              <a:t>Engineering</a:t>
            </a:r>
            <a:r>
              <a:rPr lang="pt-BR" dirty="0">
                <a:solidFill>
                  <a:srgbClr val="ECECEC"/>
                </a:solidFill>
                <a:effectLst/>
                <a:latin typeface="Söhne"/>
              </a:rPr>
              <a:t> Task Force</a:t>
            </a:r>
            <a:r>
              <a:rPr lang="pt-BR" i="0" dirty="0">
                <a:solidFill>
                  <a:srgbClr val="ECECEC"/>
                </a:solidFill>
                <a:effectLst/>
                <a:latin typeface="Söhne"/>
              </a:rPr>
              <a:t>) 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padronizou o SSL como TLS 1.0 (RFC 2246) e continuou a desenvolver e atualizar o protocolo ao longo dos anos, aprimorando sua interoperabilidade e segurança.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As versões subsequentes, como TLS 1.1, TLS 1.2 e TLS 1.3, foram padronizadas como RFC 4346, RFC 5246 e RFC 8446, respectivamente.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4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556-BBFA-FF0A-53B2-4DBE06FE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2956-17AF-FD73-ACB4-C1FF1153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comunicação HTTPS pode ser dividido em várias etapas:</a:t>
            </a:r>
          </a:p>
          <a:p>
            <a:pPr lvl="1"/>
            <a:r>
              <a:rPr lang="pt-BR" dirty="0" err="1"/>
              <a:t>Handshake</a:t>
            </a:r>
            <a:r>
              <a:rPr lang="pt-BR" dirty="0"/>
              <a:t> SSL/TLS: O navegador inicia uma conexão segura com o servidor, enviando uma solicitação de conexão e negociando parâmetros de criptografia.</a:t>
            </a:r>
          </a:p>
          <a:p>
            <a:pPr lvl="1"/>
            <a:r>
              <a:rPr lang="pt-BR" dirty="0"/>
              <a:t>Autenticação do Servidor: O servidor apresenta seu certificado digital ao navegador/cliente, que verifica a autenticidade do certificado.</a:t>
            </a:r>
          </a:p>
          <a:p>
            <a:pPr lvl="1"/>
            <a:r>
              <a:rPr lang="pt-BR" dirty="0"/>
              <a:t>Chave de Sessão: Uma chave de sessão é gerada e compartilhada entre o navegador e o servidor para criptografar os dados transmitidos durante a sessão.</a:t>
            </a:r>
          </a:p>
          <a:p>
            <a:pPr lvl="1"/>
            <a:r>
              <a:rPr lang="pt-BR" dirty="0"/>
              <a:t>Transmissão Segura: Os dados são transmitidos entre o navegador e o servidor usando criptografia, protegendo contra interceptação e manipulação por parte de terceiros.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Vide exemplo no próximo slide:</a:t>
            </a:r>
          </a:p>
        </p:txBody>
      </p:sp>
    </p:spTree>
    <p:extLst>
      <p:ext uri="{BB962C8B-B14F-4D97-AF65-F5344CB8AC3E}">
        <p14:creationId xmlns:p14="http://schemas.microsoft.com/office/powerpoint/2010/main" val="367898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F900-627F-5E30-DD69-32667ECE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 # Conexão TLS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F34DF-D6AA-406A-693F-87174923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948271"/>
            <a:ext cx="8382000" cy="4452529"/>
          </a:xfr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CF56C-0BCD-EBB3-23A1-F4E56EBBDA8F}"/>
              </a:ext>
            </a:extLst>
          </p:cNvPr>
          <p:cNvSpPr txBox="1"/>
          <p:nvPr/>
        </p:nvSpPr>
        <p:spPr>
          <a:xfrm>
            <a:off x="380999" y="6400800"/>
            <a:ext cx="4187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</a:t>
            </a:r>
            <a:r>
              <a:rPr lang="pt-BR" sz="1100" dirty="0">
                <a:hlinkClick r:id="rId3"/>
              </a:rPr>
              <a:t>https://docs.pexip.com/admin/certificate_management.htm</a:t>
            </a:r>
            <a:r>
              <a:rPr lang="pt-B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21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C116-BE7B-9F71-3162-A899416F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 # Conexão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4BD0-CDC5-09EC-F0BC-3FFF0743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o certificado recebido pelo cliente não seja validado em uma CA (</a:t>
            </a:r>
            <a:r>
              <a:rPr lang="pt-BR" dirty="0" err="1"/>
              <a:t>Certification</a:t>
            </a:r>
            <a:r>
              <a:rPr lang="pt-BR" dirty="0"/>
              <a:t> </a:t>
            </a:r>
            <a:r>
              <a:rPr lang="pt-BR" dirty="0" err="1"/>
              <a:t>Authority</a:t>
            </a:r>
            <a:r>
              <a:rPr lang="pt-BR" dirty="0"/>
              <a:t>), temos um aviso de erro, conforme imagem: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28CD-6074-9CE0-0561-78E7485A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26" y="2743200"/>
            <a:ext cx="470194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913-EF9A-EBCA-5A65-7F56B56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Certificado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F6C8-0B98-3C1F-497D-051FF68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vida real (em ambientes de produção e servidores publicados na Internet), temos 3 passos para implementar o HTTPS em um servidor web:</a:t>
            </a:r>
          </a:p>
          <a:p>
            <a:pPr marL="708651" lvl="1" indent="-342900">
              <a:buFont typeface="+mj-lt"/>
              <a:buAutoNum type="arabicPeriod"/>
            </a:pPr>
            <a:r>
              <a:rPr lang="pt-BR" dirty="0"/>
              <a:t>Gerar um arquivo CSR (Certificate </a:t>
            </a:r>
            <a:r>
              <a:rPr lang="pt-BR" dirty="0" err="1"/>
              <a:t>Signing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), geralmente com o </a:t>
            </a:r>
            <a:r>
              <a:rPr lang="pt-BR" dirty="0" err="1"/>
              <a:t>OpenSSL</a:t>
            </a:r>
            <a:r>
              <a:rPr lang="pt-BR" dirty="0"/>
              <a:t> (ambiente Linux), ou no próprio IIS (Microsoft), informando o nome de domínio (certificado </a:t>
            </a:r>
            <a:r>
              <a:rPr lang="pt-BR" dirty="0" err="1"/>
              <a:t>Wildcard</a:t>
            </a:r>
            <a:r>
              <a:rPr lang="pt-BR" dirty="0"/>
              <a:t>), ou o FQDN do site que será publicado.</a:t>
            </a:r>
          </a:p>
          <a:p>
            <a:pPr marL="708651" lvl="1" indent="-342900">
              <a:buFont typeface="+mj-lt"/>
              <a:buAutoNum type="arabicPeriod"/>
            </a:pPr>
            <a:r>
              <a:rPr lang="pt-BR" dirty="0"/>
              <a:t>Acessar o site de uma CA (</a:t>
            </a:r>
            <a:r>
              <a:rPr lang="pt-BR" dirty="0" err="1"/>
              <a:t>Let’s</a:t>
            </a:r>
            <a:r>
              <a:rPr lang="pt-BR" dirty="0"/>
              <a:t> </a:t>
            </a:r>
            <a:r>
              <a:rPr lang="pt-BR" dirty="0" err="1"/>
              <a:t>Encrypt</a:t>
            </a:r>
            <a:r>
              <a:rPr lang="pt-BR" dirty="0"/>
              <a:t>, </a:t>
            </a:r>
            <a:r>
              <a:rPr lang="pt-BR" dirty="0" err="1"/>
              <a:t>Digicert</a:t>
            </a:r>
            <a:r>
              <a:rPr lang="pt-BR" dirty="0"/>
              <a:t>, </a:t>
            </a:r>
            <a:r>
              <a:rPr lang="pt-BR" dirty="0" err="1"/>
              <a:t>GlobalSign</a:t>
            </a:r>
            <a:r>
              <a:rPr lang="pt-BR" dirty="0"/>
              <a:t>, </a:t>
            </a:r>
            <a:r>
              <a:rPr lang="pt-BR" dirty="0" err="1"/>
              <a:t>GoDaddy</a:t>
            </a:r>
            <a:r>
              <a:rPr lang="pt-BR" dirty="0"/>
              <a:t>, Comodo, SSL.com, </a:t>
            </a:r>
            <a:r>
              <a:rPr lang="pt-BR" dirty="0" err="1"/>
              <a:t>etc</a:t>
            </a:r>
            <a:r>
              <a:rPr lang="pt-BR" dirty="0"/>
              <a:t>), e requisitar um certificado, com o arquivo CSR.</a:t>
            </a:r>
          </a:p>
          <a:p>
            <a:pPr marL="708651" lvl="1" indent="-342900">
              <a:buFont typeface="+mj-lt"/>
              <a:buAutoNum type="arabicPeriod"/>
            </a:pPr>
            <a:r>
              <a:rPr lang="pt-BR" dirty="0"/>
              <a:t>Baixar os arquivos do certificado (chave pública e chave privada) no servidor web e configurar, especificando os respectivos arquivos (chaves) que serão utilizados para criptografar os dados.</a:t>
            </a:r>
          </a:p>
          <a:p>
            <a:pPr lvl="1"/>
            <a:endParaRPr lang="pt-BR" dirty="0"/>
          </a:p>
          <a:p>
            <a:r>
              <a:rPr lang="pt-BR" dirty="0"/>
              <a:t>Para mais detalhes de configuração do HTTPS no Apache, acesse:</a:t>
            </a:r>
          </a:p>
          <a:p>
            <a:pPr lvl="1"/>
            <a:r>
              <a:rPr lang="pt-BR" dirty="0">
                <a:hlinkClick r:id="rId2"/>
              </a:rPr>
              <a:t>https://www.digicert.com/kb/csr-ssl-installation/apache-openssl.htm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1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B2FF-857F-ACF0-D890-61C136CE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8556-B513-6510-0DC3-6922AC3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Instalando e configurando o Servidor Web Apache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3232-45AD-1AF0-5C24-A6470FB00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apache2</a:t>
            </a:r>
          </a:p>
        </p:txBody>
      </p:sp>
    </p:spTree>
    <p:extLst>
      <p:ext uri="{BB962C8B-B14F-4D97-AF65-F5344CB8AC3E}">
        <p14:creationId xmlns:p14="http://schemas.microsoft.com/office/powerpoint/2010/main" val="97561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1B2-4EAB-C641-8F53-F14EAD26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um Servidor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2CED-9EB0-A552-76E7-01A734D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implementar um Servidor WEB, precisamos realizar 3 passos:</a:t>
            </a:r>
          </a:p>
          <a:p>
            <a:pPr lvl="1"/>
            <a:r>
              <a:rPr lang="pt-BR" dirty="0"/>
              <a:t>Instalar o serviço/pacote:</a:t>
            </a:r>
          </a:p>
          <a:p>
            <a:pPr lvl="4"/>
            <a:r>
              <a:rPr lang="pt-BR" dirty="0">
                <a:solidFill>
                  <a:schemeClr val="accent5"/>
                </a:solidFill>
              </a:rPr>
              <a:t>Linux 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pt-BR" dirty="0">
                <a:solidFill>
                  <a:schemeClr val="accent5"/>
                </a:solidFill>
              </a:rPr>
              <a:t> APACHE (em algumas distribuições terá o nome “</a:t>
            </a:r>
            <a:r>
              <a:rPr lang="pt-BR" dirty="0" err="1">
                <a:solidFill>
                  <a:schemeClr val="accent5"/>
                </a:solidFill>
              </a:rPr>
              <a:t>httpd</a:t>
            </a:r>
            <a:r>
              <a:rPr lang="pt-BR" dirty="0">
                <a:solidFill>
                  <a:schemeClr val="accent5"/>
                </a:solidFill>
              </a:rPr>
              <a:t>”);</a:t>
            </a:r>
          </a:p>
          <a:p>
            <a:pPr lvl="4"/>
            <a:r>
              <a:rPr lang="pt-BR" dirty="0">
                <a:solidFill>
                  <a:srgbClr val="00B0F0"/>
                </a:solidFill>
              </a:rPr>
              <a:t>Windows </a:t>
            </a:r>
            <a:r>
              <a:rPr lang="pt-BR" dirty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pt-BR" dirty="0">
                <a:solidFill>
                  <a:srgbClr val="00B0F0"/>
                </a:solidFill>
              </a:rPr>
              <a:t>Microsoft IIS;</a:t>
            </a:r>
          </a:p>
          <a:p>
            <a:pPr lvl="1"/>
            <a:r>
              <a:rPr lang="pt-BR" dirty="0"/>
              <a:t>Definir configurações de porta, protocolos (HTTP e HTTPS), autenticação e quantidade de sites que serão publicados </a:t>
            </a:r>
            <a:r>
              <a:rPr lang="pt-BR" b="1" i="1" dirty="0"/>
              <a:t>(OBS.: Caso seja publicado apenas </a:t>
            </a:r>
            <a:r>
              <a:rPr lang="pt-BR" b="1" i="1" dirty="0">
                <a:solidFill>
                  <a:srgbClr val="92D050"/>
                </a:solidFill>
              </a:rPr>
              <a:t>um </a:t>
            </a:r>
            <a:r>
              <a:rPr lang="pt-BR" b="1" i="1" dirty="0" err="1">
                <a:solidFill>
                  <a:srgbClr val="92D050"/>
                </a:solidFill>
              </a:rPr>
              <a:t>WebSite</a:t>
            </a:r>
            <a:r>
              <a:rPr lang="pt-BR" b="1" i="1" dirty="0"/>
              <a:t>, não precisamos configurar NADA)</a:t>
            </a:r>
            <a:r>
              <a:rPr lang="pt-BR" dirty="0"/>
              <a:t>:</a:t>
            </a:r>
          </a:p>
          <a:p>
            <a:pPr lvl="4"/>
            <a:r>
              <a:rPr lang="pt-BR" dirty="0">
                <a:solidFill>
                  <a:schemeClr val="accent5"/>
                </a:solidFill>
              </a:rPr>
              <a:t>Linux 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 Arquivo “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httpd.conf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” no 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CentOS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 e “apache2.conf” no DEBIAN;</a:t>
            </a:r>
          </a:p>
          <a:p>
            <a:pPr lvl="4"/>
            <a:r>
              <a:rPr lang="pt-BR" dirty="0">
                <a:solidFill>
                  <a:srgbClr val="00B0F0"/>
                </a:solidFill>
                <a:sym typeface="Wingdings" pitchFamily="2" charset="2"/>
              </a:rPr>
              <a:t>Windows  Clique com o botão direito em algum lugar e “Properties”... “OK”.</a:t>
            </a:r>
            <a:endParaRPr lang="pt-BR" dirty="0">
              <a:solidFill>
                <a:srgbClr val="00B0F0"/>
              </a:solidFill>
            </a:endParaRPr>
          </a:p>
          <a:p>
            <a:pPr lvl="1"/>
            <a:r>
              <a:rPr lang="pt-BR" dirty="0"/>
              <a:t>Publicar os arquivos do site no diretório padrão do Servidor WEB </a:t>
            </a:r>
            <a:r>
              <a:rPr lang="pt-BR" b="1" i="1" dirty="0"/>
              <a:t>(OBS.: Caso seja publicado mais de um site, devemos publicar cada site em um diretório diferente)</a:t>
            </a:r>
            <a:r>
              <a:rPr lang="pt-BR" dirty="0"/>
              <a:t>:</a:t>
            </a:r>
          </a:p>
          <a:p>
            <a:pPr lvl="4"/>
            <a:r>
              <a:rPr lang="pt-BR" dirty="0">
                <a:solidFill>
                  <a:schemeClr val="accent5"/>
                </a:solidFill>
              </a:rPr>
              <a:t>Linux 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 “/var/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www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/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html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/” no 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CentOS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 ou “/var/</a:t>
            </a:r>
            <a:r>
              <a:rPr lang="pt-BR" dirty="0" err="1">
                <a:solidFill>
                  <a:schemeClr val="accent5"/>
                </a:solidFill>
                <a:sym typeface="Wingdings" pitchFamily="2" charset="2"/>
              </a:rPr>
              <a:t>www</a:t>
            </a:r>
            <a:r>
              <a:rPr lang="pt-BR" dirty="0">
                <a:solidFill>
                  <a:schemeClr val="accent5"/>
                </a:solidFill>
                <a:sym typeface="Wingdings" pitchFamily="2" charset="2"/>
              </a:rPr>
              <a:t>/” no DEBIAN;</a:t>
            </a:r>
          </a:p>
          <a:p>
            <a:pPr lvl="4"/>
            <a:r>
              <a:rPr lang="pt-BR" dirty="0">
                <a:solidFill>
                  <a:srgbClr val="00B0F0"/>
                </a:solidFill>
                <a:sym typeface="Wingdings" pitchFamily="2" charset="2"/>
              </a:rPr>
              <a:t>Windows  Caminho padrão = “C:\</a:t>
            </a:r>
            <a:r>
              <a:rPr lang="pt-BR" dirty="0" err="1">
                <a:solidFill>
                  <a:srgbClr val="00B0F0"/>
                </a:solidFill>
                <a:sym typeface="Wingdings" pitchFamily="2" charset="2"/>
              </a:rPr>
              <a:t>InetPub</a:t>
            </a:r>
            <a:r>
              <a:rPr lang="pt-BR" dirty="0">
                <a:solidFill>
                  <a:srgbClr val="00B0F0"/>
                </a:solidFill>
                <a:sym typeface="Wingdings" pitchFamily="2" charset="2"/>
              </a:rPr>
              <a:t>\”.</a:t>
            </a:r>
            <a:endParaRPr lang="pt-BR" dirty="0">
              <a:solidFill>
                <a:srgbClr val="00B0F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13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002B8-C998-67FE-D854-AC02F85B8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57155-DF63-917C-3761-CC72391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APACHE – HTTPD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71C6C-2A46-B75B-B068-411376B57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47010-ECBF-1174-9D3A-6FA85C7F8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1800" dirty="0"/>
              <a:t>Através do APT-GET, pacotes .DEB ou código fonte.</a:t>
            </a:r>
          </a:p>
          <a:p>
            <a:endParaRPr lang="pt-BR" sz="1800" dirty="0"/>
          </a:p>
          <a:p>
            <a:r>
              <a:rPr lang="pt-BR" sz="1800" dirty="0"/>
              <a:t>Utilizando o </a:t>
            </a:r>
            <a:r>
              <a:rPr lang="pt-BR" sz="1800" b="1" dirty="0">
                <a:solidFill>
                  <a:srgbClr val="00B0F0"/>
                </a:solidFill>
              </a:rPr>
              <a:t>APT</a:t>
            </a:r>
            <a:r>
              <a:rPr lang="pt-BR" sz="1800" dirty="0"/>
              <a:t>:</a:t>
            </a:r>
          </a:p>
          <a:p>
            <a:pPr lvl="1"/>
            <a:r>
              <a:rPr lang="pt-BR" sz="1800" b="1" dirty="0" err="1">
                <a:solidFill>
                  <a:srgbClr val="00B0F0"/>
                </a:solidFill>
              </a:rPr>
              <a:t>apt-get</a:t>
            </a:r>
            <a:r>
              <a:rPr lang="pt-BR" sz="1800" b="1" dirty="0">
                <a:solidFill>
                  <a:srgbClr val="00B0F0"/>
                </a:solidFill>
              </a:rPr>
              <a:t>  </a:t>
            </a:r>
            <a:r>
              <a:rPr lang="pt-BR" sz="1800" b="1" dirty="0" err="1">
                <a:solidFill>
                  <a:srgbClr val="00B0F0"/>
                </a:solidFill>
              </a:rPr>
              <a:t>install</a:t>
            </a:r>
            <a:r>
              <a:rPr lang="pt-BR" sz="1800" b="1" dirty="0">
                <a:solidFill>
                  <a:srgbClr val="00B0F0"/>
                </a:solidFill>
              </a:rPr>
              <a:t>  apache2</a:t>
            </a:r>
          </a:p>
          <a:p>
            <a:endParaRPr lang="pt-BR" sz="1800" dirty="0"/>
          </a:p>
          <a:p>
            <a:r>
              <a:rPr lang="pt-BR" sz="1800" dirty="0"/>
              <a:t>Utilizando um pacote </a:t>
            </a:r>
            <a:r>
              <a:rPr lang="pt-BR" sz="1800" b="1" dirty="0">
                <a:solidFill>
                  <a:srgbClr val="00B0F0"/>
                </a:solidFill>
              </a:rPr>
              <a:t>.DEB</a:t>
            </a:r>
            <a:r>
              <a:rPr lang="pt-BR" sz="1800" dirty="0"/>
              <a:t>:</a:t>
            </a:r>
          </a:p>
          <a:p>
            <a:pPr lvl="1"/>
            <a:r>
              <a:rPr lang="pt-BR" sz="1800" dirty="0" err="1">
                <a:solidFill>
                  <a:srgbClr val="00B0F0"/>
                </a:solidFill>
              </a:rPr>
              <a:t>dpkg</a:t>
            </a:r>
            <a:r>
              <a:rPr lang="pt-BR" sz="1800" dirty="0">
                <a:solidFill>
                  <a:srgbClr val="00B0F0"/>
                </a:solidFill>
              </a:rPr>
              <a:t>  –i  apache2.x.x.deb</a:t>
            </a:r>
          </a:p>
          <a:p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46418B-11B2-5128-75A0-B9B52753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Red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Hat</a:t>
            </a:r>
            <a:r>
              <a:rPr lang="pt-BR" dirty="0">
                <a:solidFill>
                  <a:schemeClr val="accent5"/>
                </a:solidFill>
              </a:rPr>
              <a:t> e derivados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921D9-960F-33A1-AA02-3DA5C58679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sz="1800" dirty="0"/>
              <a:t>Através do YUM, pacotes .RPM ou código fonte.</a:t>
            </a:r>
          </a:p>
          <a:p>
            <a:endParaRPr lang="pt-BR" sz="1800" dirty="0"/>
          </a:p>
          <a:p>
            <a:r>
              <a:rPr lang="pt-BR" sz="1800" dirty="0"/>
              <a:t>Utilizando o </a:t>
            </a:r>
            <a:r>
              <a:rPr lang="pt-BR" sz="1800" b="1" dirty="0">
                <a:solidFill>
                  <a:schemeClr val="accent5"/>
                </a:solidFill>
              </a:rPr>
              <a:t>YUM</a:t>
            </a:r>
            <a:r>
              <a:rPr lang="pt-BR" sz="1800" dirty="0"/>
              <a:t>:</a:t>
            </a:r>
          </a:p>
          <a:p>
            <a:pPr lvl="1"/>
            <a:r>
              <a:rPr lang="pt-BR" sz="1800" b="1" dirty="0" err="1">
                <a:solidFill>
                  <a:schemeClr val="accent5"/>
                </a:solidFill>
              </a:rPr>
              <a:t>yum</a:t>
            </a:r>
            <a:r>
              <a:rPr lang="pt-BR" sz="1800" b="1" dirty="0">
                <a:solidFill>
                  <a:schemeClr val="accent5"/>
                </a:solidFill>
              </a:rPr>
              <a:t>  </a:t>
            </a:r>
            <a:r>
              <a:rPr lang="pt-BR" sz="1800" b="1" dirty="0" err="1">
                <a:solidFill>
                  <a:schemeClr val="accent5"/>
                </a:solidFill>
              </a:rPr>
              <a:t>install</a:t>
            </a:r>
            <a:r>
              <a:rPr lang="pt-BR" sz="1800" b="1" dirty="0">
                <a:solidFill>
                  <a:schemeClr val="accent5"/>
                </a:solidFill>
              </a:rPr>
              <a:t>  </a:t>
            </a:r>
            <a:r>
              <a:rPr lang="pt-BR" sz="1800" b="1" dirty="0" err="1">
                <a:solidFill>
                  <a:schemeClr val="accent5"/>
                </a:solidFill>
              </a:rPr>
              <a:t>httpd</a:t>
            </a:r>
            <a:endParaRPr lang="pt-BR" sz="1800" b="1" dirty="0">
              <a:solidFill>
                <a:schemeClr val="accent5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Utilizando um pacote </a:t>
            </a:r>
            <a:r>
              <a:rPr lang="pt-BR" sz="1800" b="1" dirty="0">
                <a:solidFill>
                  <a:schemeClr val="accent5"/>
                </a:solidFill>
              </a:rPr>
              <a:t>.RPM</a:t>
            </a:r>
            <a:r>
              <a:rPr lang="pt-BR" sz="1800" dirty="0"/>
              <a:t>:</a:t>
            </a:r>
          </a:p>
          <a:p>
            <a:pPr lvl="1"/>
            <a:r>
              <a:rPr lang="pt-BR" sz="1800" dirty="0">
                <a:solidFill>
                  <a:schemeClr val="accent5"/>
                </a:solidFill>
              </a:rPr>
              <a:t>rpm  –</a:t>
            </a:r>
            <a:r>
              <a:rPr lang="pt-BR" sz="1800" dirty="0" err="1">
                <a:solidFill>
                  <a:schemeClr val="accent5"/>
                </a:solidFill>
              </a:rPr>
              <a:t>ivh</a:t>
            </a:r>
            <a:r>
              <a:rPr lang="pt-BR" sz="1800" dirty="0">
                <a:solidFill>
                  <a:schemeClr val="accent5"/>
                </a:solidFill>
              </a:rPr>
              <a:t>  </a:t>
            </a:r>
            <a:r>
              <a:rPr lang="pt-BR" sz="1800" dirty="0" err="1">
                <a:solidFill>
                  <a:schemeClr val="accent5"/>
                </a:solidFill>
              </a:rPr>
              <a:t>httpd.x.x.rpm</a:t>
            </a:r>
            <a:endParaRPr lang="pt-BR" sz="1800" dirty="0">
              <a:solidFill>
                <a:schemeClr val="accent5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8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02E8-38C2-F67F-6575-B1E12E9F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B803-7C3A-4580-5D29-C8E081D8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/>
              <a:t>Instalando o APACHE – HTTPD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AA7F-27E3-6C98-7BD6-A4EFF32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pt-BR" sz="2000" dirty="0"/>
              <a:t>Observe na imagem a seguir que para instalar o APACHE no </a:t>
            </a:r>
            <a:r>
              <a:rPr lang="pt-BR" sz="2000" b="1" dirty="0">
                <a:solidFill>
                  <a:srgbClr val="00B0F0"/>
                </a:solidFill>
              </a:rPr>
              <a:t>DEBIAN</a:t>
            </a:r>
            <a:r>
              <a:rPr lang="pt-BR" sz="2000" dirty="0"/>
              <a:t>, temos uma série de pacotes que devem ser instalados em conjunto (dependências).</a:t>
            </a:r>
          </a:p>
          <a:p>
            <a:r>
              <a:rPr lang="pt-BR" sz="2000" dirty="0"/>
              <a:t>Portanto, é mais viável utilizar um Gerenciados de Pacotes como o </a:t>
            </a:r>
            <a:r>
              <a:rPr lang="pt-BR" sz="2000" b="1" dirty="0">
                <a:solidFill>
                  <a:srgbClr val="00B0F0"/>
                </a:solidFill>
              </a:rPr>
              <a:t>APT</a:t>
            </a:r>
            <a:r>
              <a:rPr lang="pt-BR" sz="2000" dirty="0"/>
              <a:t>, ao invés de instalar manualmente cada um dos pacotes (“</a:t>
            </a:r>
            <a:r>
              <a:rPr lang="pt-BR" sz="2000" dirty="0" err="1"/>
              <a:t>Pré</a:t>
            </a:r>
            <a:r>
              <a:rPr lang="pt-BR" sz="2000" dirty="0"/>
              <a:t>-compilados” ou “código-fonte”).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582E60-BA53-A1AE-371D-E02054D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780621"/>
            <a:ext cx="8502571" cy="292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F3F17CFE-5FCA-5B4C-2166-E81F445E6056}"/>
              </a:ext>
            </a:extLst>
          </p:cNvPr>
          <p:cNvSpPr txBox="1"/>
          <p:nvPr/>
        </p:nvSpPr>
        <p:spPr>
          <a:xfrm>
            <a:off x="7058415" y="3877389"/>
            <a:ext cx="1825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18138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3F9D-9379-D66C-A9D3-10A7F85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</a:t>
            </a:r>
            <a:br>
              <a:rPr lang="pt-BR" dirty="0"/>
            </a:br>
            <a:r>
              <a:rPr lang="pt-BR" dirty="0"/>
              <a:t>HyperText Transfer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9DC8-6BBF-2636-A05B-131D885E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 GET / HTTP/1.1</a:t>
            </a:r>
          </a:p>
        </p:txBody>
      </p:sp>
    </p:spTree>
    <p:extLst>
      <p:ext uri="{BB962C8B-B14F-4D97-AF65-F5344CB8AC3E}">
        <p14:creationId xmlns:p14="http://schemas.microsoft.com/office/powerpoint/2010/main" val="1581199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8EE8-B7AA-F709-F89B-AD8D48FF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63534"/>
          </a:xfrm>
        </p:spPr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Red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Hat</a:t>
            </a:r>
            <a:r>
              <a:rPr lang="pt-BR" dirty="0">
                <a:solidFill>
                  <a:schemeClr val="accent5"/>
                </a:solidFill>
              </a:rPr>
              <a:t> e derivados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/>
              <a:t>Instalando o APACHE – HTTPD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07CB-DB04-D4B0-6895-29E62472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495800"/>
          </a:xfrm>
        </p:spPr>
        <p:txBody>
          <a:bodyPr/>
          <a:lstStyle/>
          <a:p>
            <a:r>
              <a:rPr lang="pt-BR" sz="2000" dirty="0"/>
              <a:t>Observe na imagem a seguir que para instalar o APACHE, temos uma série de pacotes que devem ser instalados em conjunto (dependências).</a:t>
            </a:r>
          </a:p>
          <a:p>
            <a:r>
              <a:rPr lang="pt-BR" sz="2000" dirty="0"/>
              <a:t>Portanto, é mais viável utilizar um Gerenciados de Pacotes como o </a:t>
            </a:r>
            <a:r>
              <a:rPr lang="pt-BR" sz="2000" b="1" dirty="0">
                <a:solidFill>
                  <a:schemeClr val="accent5"/>
                </a:solidFill>
              </a:rPr>
              <a:t>YUM</a:t>
            </a:r>
            <a:r>
              <a:rPr lang="pt-BR" sz="2000" dirty="0"/>
              <a:t>, ao invés de instalar manualmente cada um dos pacotes (“</a:t>
            </a:r>
            <a:r>
              <a:rPr lang="pt-BR" sz="2000" dirty="0" err="1"/>
              <a:t>Pré</a:t>
            </a:r>
            <a:r>
              <a:rPr lang="pt-BR" sz="2000" dirty="0"/>
              <a:t>-compilados” ou “código-fonte”).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C96979-EE38-A41E-9397-703EEF13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664" b="81702"/>
          <a:stretch>
            <a:fillRect/>
          </a:stretch>
        </p:blipFill>
        <p:spPr bwMode="auto">
          <a:xfrm>
            <a:off x="1128712" y="3366650"/>
            <a:ext cx="6598354" cy="2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3DFB1E-F496-CB1A-0CE9-BBF4B073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944"/>
          <a:stretch>
            <a:fillRect/>
          </a:stretch>
        </p:blipFill>
        <p:spPr bwMode="auto">
          <a:xfrm>
            <a:off x="1128712" y="3660866"/>
            <a:ext cx="6886575" cy="3041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54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BA8BD-0860-8F73-C0E6-51116BC7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366BA-B39D-CC8D-AF5A-17C87FA0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94954"/>
            <a:ext cx="4021836" cy="68580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6DACD-B5B9-91F1-64BA-990507DA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680754"/>
            <a:ext cx="4021836" cy="494864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start  apache2</a:t>
            </a: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stop  apache2</a:t>
            </a: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restart</a:t>
            </a:r>
            <a:r>
              <a:rPr lang="pt-BR" b="1" dirty="0">
                <a:solidFill>
                  <a:srgbClr val="00B0F0"/>
                </a:solidFill>
              </a:rPr>
              <a:t>  apache2</a:t>
            </a: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status  apache2</a:t>
            </a: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reload</a:t>
            </a:r>
            <a:r>
              <a:rPr lang="pt-BR" b="1" dirty="0">
                <a:solidFill>
                  <a:srgbClr val="00B0F0"/>
                </a:solidFill>
              </a:rPr>
              <a:t>  apache2</a:t>
            </a: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enable</a:t>
            </a:r>
            <a:r>
              <a:rPr lang="pt-BR" b="1" dirty="0">
                <a:solidFill>
                  <a:srgbClr val="00B0F0"/>
                </a:solidFill>
              </a:rPr>
              <a:t>  apache2</a:t>
            </a: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disable</a:t>
            </a:r>
            <a:r>
              <a:rPr lang="pt-BR" b="1" dirty="0">
                <a:solidFill>
                  <a:srgbClr val="00B0F0"/>
                </a:solidFill>
              </a:rPr>
              <a:t>  apache2</a:t>
            </a:r>
          </a:p>
          <a:p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E336E-0024-51FB-6D6E-BBFD01F4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5736" y="994954"/>
            <a:ext cx="4017264" cy="685800"/>
          </a:xfrm>
        </p:spPr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Red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Hat</a:t>
            </a:r>
            <a:r>
              <a:rPr lang="pt-BR" dirty="0">
                <a:solidFill>
                  <a:schemeClr val="accent5"/>
                </a:solidFill>
              </a:rPr>
              <a:t> e derivados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38B8F8-E06E-48DA-D8CA-7A7EE4F6B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5736" y="1680754"/>
            <a:ext cx="4017264" cy="494864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start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stop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restart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status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reload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enable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chemeClr val="accent5"/>
                </a:solidFill>
              </a:rPr>
              <a:t>systemctl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disable</a:t>
            </a:r>
            <a:r>
              <a:rPr lang="pt-BR" b="1" dirty="0">
                <a:solidFill>
                  <a:schemeClr val="accent5"/>
                </a:solidFill>
              </a:rPr>
              <a:t>  </a:t>
            </a:r>
            <a:r>
              <a:rPr lang="pt-BR" b="1" dirty="0" err="1">
                <a:solidFill>
                  <a:schemeClr val="accent5"/>
                </a:solidFill>
              </a:rPr>
              <a:t>httpd</a:t>
            </a:r>
            <a:endParaRPr lang="pt-BR" b="1" dirty="0">
              <a:solidFill>
                <a:schemeClr val="accent5"/>
              </a:solidFill>
            </a:endParaRPr>
          </a:p>
          <a:p>
            <a:endParaRPr lang="pt-B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3D0B49-0511-24E9-3B38-3DCF1930DC4C}"/>
              </a:ext>
            </a:extLst>
          </p:cNvPr>
          <p:cNvSpPr/>
          <p:nvPr/>
        </p:nvSpPr>
        <p:spPr>
          <a:xfrm>
            <a:off x="304800" y="5105400"/>
            <a:ext cx="8458200" cy="1371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79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44E1-B6CF-4FBB-5C0E-80121099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6B4EFA-57E2-86C5-E7F5-1574A6B5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Configuração e diretório padrão HTTP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FEE90-A6AA-1637-E2D6-64EEE677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4021836" cy="685800"/>
          </a:xfrm>
        </p:spPr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784BD-D174-D1F9-6B32-13E340BB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4021836" cy="4114799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Diretório dos arquivos de configuração:</a:t>
            </a:r>
          </a:p>
          <a:p>
            <a:pPr lvl="1"/>
            <a:r>
              <a:rPr lang="pt-BR" sz="1800" b="1" dirty="0">
                <a:solidFill>
                  <a:srgbClr val="00B0F0"/>
                </a:solidFill>
              </a:rPr>
              <a:t>/</a:t>
            </a:r>
            <a:r>
              <a:rPr lang="pt-BR" sz="1800" b="1" dirty="0" err="1">
                <a:solidFill>
                  <a:srgbClr val="00B0F0"/>
                </a:solidFill>
              </a:rPr>
              <a:t>etc</a:t>
            </a:r>
            <a:r>
              <a:rPr lang="pt-BR" sz="1800" b="1" dirty="0">
                <a:solidFill>
                  <a:srgbClr val="00B0F0"/>
                </a:solidFill>
              </a:rPr>
              <a:t>/apache2/</a:t>
            </a:r>
          </a:p>
          <a:p>
            <a:pPr lvl="1"/>
            <a:endParaRPr lang="pt-BR" sz="1600" dirty="0"/>
          </a:p>
          <a:p>
            <a:r>
              <a:rPr lang="pt-BR" sz="1800" dirty="0"/>
              <a:t>Principal arquivo de configuração:</a:t>
            </a:r>
          </a:p>
          <a:p>
            <a:pPr lvl="1"/>
            <a:r>
              <a:rPr lang="pt-BR" sz="1800" b="1" dirty="0">
                <a:solidFill>
                  <a:srgbClr val="00B0F0"/>
                </a:solidFill>
              </a:rPr>
              <a:t>/</a:t>
            </a:r>
            <a:r>
              <a:rPr lang="pt-BR" sz="1800" b="1" dirty="0" err="1">
                <a:solidFill>
                  <a:srgbClr val="00B0F0"/>
                </a:solidFill>
              </a:rPr>
              <a:t>etc</a:t>
            </a:r>
            <a:r>
              <a:rPr lang="pt-BR" sz="1800" b="1" dirty="0">
                <a:solidFill>
                  <a:srgbClr val="00B0F0"/>
                </a:solidFill>
              </a:rPr>
              <a:t>/apache2/apache2.conf</a:t>
            </a:r>
          </a:p>
          <a:p>
            <a:pPr lvl="1"/>
            <a:endParaRPr lang="pt-BR" sz="1600" dirty="0"/>
          </a:p>
          <a:p>
            <a:r>
              <a:rPr lang="pt-BR" sz="1800" dirty="0"/>
              <a:t>Diretório para publicação dos sites:</a:t>
            </a:r>
          </a:p>
          <a:p>
            <a:pPr lvl="1"/>
            <a:r>
              <a:rPr lang="pt-BR" sz="1800" b="1" dirty="0">
                <a:solidFill>
                  <a:srgbClr val="00B0F0"/>
                </a:solidFill>
              </a:rPr>
              <a:t>/var/</a:t>
            </a:r>
            <a:r>
              <a:rPr lang="pt-BR" sz="1800" b="1" dirty="0" err="1">
                <a:solidFill>
                  <a:srgbClr val="00B0F0"/>
                </a:solidFill>
              </a:rPr>
              <a:t>www</a:t>
            </a:r>
            <a:r>
              <a:rPr lang="pt-BR" sz="1800" b="1" dirty="0">
                <a:solidFill>
                  <a:srgbClr val="00B0F0"/>
                </a:solidFill>
              </a:rPr>
              <a:t>/</a:t>
            </a:r>
            <a:r>
              <a:rPr lang="pt-BR" sz="1800" b="1" dirty="0" err="1">
                <a:solidFill>
                  <a:srgbClr val="00B0F0"/>
                </a:solidFill>
              </a:rPr>
              <a:t>html</a:t>
            </a:r>
            <a:r>
              <a:rPr lang="pt-BR" sz="1800" b="1" dirty="0">
                <a:solidFill>
                  <a:srgbClr val="00B0F0"/>
                </a:solidFill>
              </a:rPr>
              <a:t>/</a:t>
            </a:r>
          </a:p>
          <a:p>
            <a:pPr lvl="1"/>
            <a:endParaRPr lang="pt-BR" sz="1600" dirty="0"/>
          </a:p>
          <a:p>
            <a:r>
              <a:rPr lang="pt-BR" sz="1800" dirty="0"/>
              <a:t>Diretório padrão dos arquivos de LOG:</a:t>
            </a:r>
          </a:p>
          <a:p>
            <a:pPr lvl="1"/>
            <a:r>
              <a:rPr lang="pt-BR" sz="1800" b="1" dirty="0">
                <a:solidFill>
                  <a:srgbClr val="00B0F0"/>
                </a:solidFill>
              </a:rPr>
              <a:t>/var/log/apache2/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C2F5B-6522-C7BE-6730-80D555AA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5736" y="1600200"/>
            <a:ext cx="4017264" cy="685800"/>
          </a:xfrm>
        </p:spPr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Red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Hat</a:t>
            </a:r>
            <a:r>
              <a:rPr lang="pt-BR" dirty="0">
                <a:solidFill>
                  <a:schemeClr val="accent5"/>
                </a:solidFill>
              </a:rPr>
              <a:t> e derivados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AB8A64-D991-AE89-A8CB-A1B3091F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5736" y="2286000"/>
            <a:ext cx="4017264" cy="4114799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Diretório dos arquivos de configuração:</a:t>
            </a:r>
          </a:p>
          <a:p>
            <a:pPr lvl="1"/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etc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httpd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</a:p>
          <a:p>
            <a:pPr lvl="1"/>
            <a:endParaRPr lang="pt-BR" sz="1600" dirty="0"/>
          </a:p>
          <a:p>
            <a:r>
              <a:rPr lang="pt-BR" sz="1800" dirty="0"/>
              <a:t>Principal arquivo de configuração:</a:t>
            </a:r>
          </a:p>
          <a:p>
            <a:pPr lvl="1"/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etc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httpd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conf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httpd.conf</a:t>
            </a:r>
            <a:endParaRPr lang="pt-BR" sz="1800" b="1" dirty="0">
              <a:solidFill>
                <a:schemeClr val="accent5"/>
              </a:solidFill>
            </a:endParaRPr>
          </a:p>
          <a:p>
            <a:pPr lvl="1"/>
            <a:endParaRPr lang="pt-BR" sz="1600" dirty="0"/>
          </a:p>
          <a:p>
            <a:r>
              <a:rPr lang="pt-BR" sz="1800" dirty="0"/>
              <a:t>Diretório para publicação dos sites:</a:t>
            </a:r>
          </a:p>
          <a:p>
            <a:pPr lvl="1"/>
            <a:r>
              <a:rPr lang="pt-BR" sz="1800" b="1" dirty="0">
                <a:solidFill>
                  <a:schemeClr val="accent5"/>
                </a:solidFill>
              </a:rPr>
              <a:t>/var/</a:t>
            </a:r>
            <a:r>
              <a:rPr lang="pt-BR" sz="1800" b="1" dirty="0" err="1">
                <a:solidFill>
                  <a:schemeClr val="accent5"/>
                </a:solidFill>
              </a:rPr>
              <a:t>www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r>
              <a:rPr lang="pt-BR" sz="1800" b="1" dirty="0" err="1">
                <a:solidFill>
                  <a:schemeClr val="accent5"/>
                </a:solidFill>
              </a:rPr>
              <a:t>html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</a:p>
          <a:p>
            <a:pPr lvl="1"/>
            <a:endParaRPr lang="pt-BR" sz="1600" dirty="0"/>
          </a:p>
          <a:p>
            <a:r>
              <a:rPr lang="pt-BR" sz="1800" dirty="0"/>
              <a:t>Diretório padrão dos arquivos de LOG:</a:t>
            </a:r>
          </a:p>
          <a:p>
            <a:pPr lvl="1"/>
            <a:r>
              <a:rPr lang="pt-BR" sz="1800" b="1" dirty="0">
                <a:solidFill>
                  <a:schemeClr val="accent5"/>
                </a:solidFill>
              </a:rPr>
              <a:t>/var/log/</a:t>
            </a:r>
            <a:r>
              <a:rPr lang="pt-BR" sz="1800" b="1" dirty="0" err="1">
                <a:solidFill>
                  <a:schemeClr val="accent5"/>
                </a:solidFill>
              </a:rPr>
              <a:t>httpd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5094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4D40D-E541-95D3-D0BC-E68A1E9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funcionamento após a instalação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7E916-B4BD-4CE7-FAF4-83982E299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B9935-20D4-87ED-49D5-07B8A65F2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5"/>
                </a:solidFill>
              </a:rPr>
              <a:t>Red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Hat</a:t>
            </a:r>
            <a:r>
              <a:rPr lang="pt-BR" dirty="0">
                <a:solidFill>
                  <a:schemeClr val="accent5"/>
                </a:solidFill>
              </a:rPr>
              <a:t> e derivados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C5B47A0-E48E-05B7-0989-EC685846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4333875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82B0BBF-0D26-63EB-79E8-3FE3FD40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0" y="2438400"/>
            <a:ext cx="3981450" cy="42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2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A6D6-7822-767B-BEA6-A5B01F2F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20192"/>
          </a:xfrm>
        </p:spPr>
        <p:txBody>
          <a:bodyPr>
            <a:normAutofit fontScale="90000"/>
          </a:bodyPr>
          <a:lstStyle/>
          <a:p>
            <a:r>
              <a:rPr lang="pt-BR" dirty="0"/>
              <a:t>Verificando LOGS</a:t>
            </a:r>
            <a:br>
              <a:rPr lang="pt-BR" dirty="0"/>
            </a:br>
            <a:r>
              <a:rPr lang="pt-BR" dirty="0"/>
              <a:t>Arquivos “</a:t>
            </a:r>
            <a:r>
              <a:rPr lang="pt-BR" dirty="0">
                <a:solidFill>
                  <a:srgbClr val="00B050"/>
                </a:solidFill>
              </a:rPr>
              <a:t>access.log</a:t>
            </a:r>
            <a:r>
              <a:rPr lang="pt-BR" dirty="0"/>
              <a:t>” e “</a:t>
            </a:r>
            <a:r>
              <a:rPr lang="pt-BR" dirty="0">
                <a:solidFill>
                  <a:srgbClr val="FF0000"/>
                </a:solidFill>
              </a:rPr>
              <a:t>error.log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3EC1-77CC-F250-5469-77FFA802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>
            <a:normAutofit/>
          </a:bodyPr>
          <a:lstStyle/>
          <a:p>
            <a:r>
              <a:rPr lang="pt-BR" sz="1800" dirty="0"/>
              <a:t>Todo acesso ao Servidor (bem como seu funcionamento) é registrado nos Logs:</a:t>
            </a:r>
          </a:p>
          <a:p>
            <a:endParaRPr lang="pt-BR" sz="1800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AF0D9CD1-3181-6320-BCCC-1EDC6E58C62C}"/>
              </a:ext>
            </a:extLst>
          </p:cNvPr>
          <p:cNvSpPr txBox="1">
            <a:spLocks/>
          </p:cNvSpPr>
          <p:nvPr/>
        </p:nvSpPr>
        <p:spPr>
          <a:xfrm>
            <a:off x="399059" y="2027237"/>
            <a:ext cx="2663326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45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0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2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3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66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597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pt-BR" b="1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91E04793-ED12-8C5C-AF8A-FD2EDE9C5578}"/>
              </a:ext>
            </a:extLst>
          </p:cNvPr>
          <p:cNvSpPr txBox="1">
            <a:spLocks/>
          </p:cNvSpPr>
          <p:nvPr/>
        </p:nvSpPr>
        <p:spPr>
          <a:xfrm>
            <a:off x="387577" y="3872102"/>
            <a:ext cx="2664372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45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0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2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3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662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597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pt-BR" b="1" dirty="0" err="1">
                <a:solidFill>
                  <a:schemeClr val="accent5"/>
                </a:solidFill>
              </a:rPr>
              <a:t>Red</a:t>
            </a:r>
            <a:r>
              <a:rPr lang="pt-BR" b="1" dirty="0">
                <a:solidFill>
                  <a:schemeClr val="accent5"/>
                </a:solidFill>
              </a:rPr>
              <a:t> </a:t>
            </a:r>
            <a:r>
              <a:rPr lang="pt-BR" b="1" dirty="0" err="1">
                <a:solidFill>
                  <a:schemeClr val="accent5"/>
                </a:solidFill>
              </a:rPr>
              <a:t>Hat</a:t>
            </a:r>
            <a:r>
              <a:rPr lang="pt-BR" b="1" dirty="0">
                <a:solidFill>
                  <a:schemeClr val="accent5"/>
                </a:solidFill>
              </a:rPr>
              <a:t> e derivados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2CA5336-3154-4FE7-5E34-F641C4AD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77" y="2374916"/>
            <a:ext cx="8361341" cy="13086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C262426-CD57-DF15-E561-A5C073B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119" y="4267200"/>
            <a:ext cx="8349762" cy="240880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31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724C-61CD-B26D-CB6A-3B76E085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66800"/>
          </a:xfrm>
        </p:spPr>
        <p:txBody>
          <a:bodyPr/>
          <a:lstStyle/>
          <a:p>
            <a:r>
              <a:rPr lang="pt-BR" dirty="0"/>
              <a:t>Opções do Arquivo de configurações do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A4B7-3BEE-135A-A835-7464B05F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8334"/>
            <a:ext cx="8382000" cy="4716266"/>
          </a:xfrm>
        </p:spPr>
        <p:txBody>
          <a:bodyPr>
            <a:normAutofit fontScale="92500"/>
          </a:bodyPr>
          <a:lstStyle/>
          <a:p>
            <a:r>
              <a:rPr lang="pt-BR" dirty="0"/>
              <a:t>O Apache possui mais de 574 </a:t>
            </a:r>
            <a:r>
              <a:rPr lang="pt-BR" b="1" dirty="0">
                <a:solidFill>
                  <a:srgbClr val="00B050"/>
                </a:solidFill>
              </a:rPr>
              <a:t>diretivas</a:t>
            </a:r>
            <a:r>
              <a:rPr lang="pt-BR" dirty="0"/>
              <a:t> documentadas. As principais são: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</a:rPr>
              <a:t>ServerRoot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Diretório dos arquivos de configuração;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DocumentRoot</a:t>
            </a:r>
            <a:r>
              <a:rPr lang="pt-BR" dirty="0">
                <a:sym typeface="Wingdings" pitchFamily="2" charset="2"/>
              </a:rPr>
              <a:t>  Diretório padrão dos arquivos de páginas WEB;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ServerName</a:t>
            </a:r>
            <a:r>
              <a:rPr lang="pt-BR" dirty="0">
                <a:sym typeface="Wingdings" pitchFamily="2" charset="2"/>
              </a:rPr>
              <a:t>  Nome (FQDN) do servidor;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Listen</a:t>
            </a:r>
            <a:r>
              <a:rPr lang="pt-BR" dirty="0">
                <a:sym typeface="Wingdings" pitchFamily="2" charset="2"/>
              </a:rPr>
              <a:t>  Porta que o servidor disponibilizará em estado LISTEN (open passivo);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DirectoryIndex</a:t>
            </a:r>
            <a:r>
              <a:rPr lang="pt-BR" dirty="0">
                <a:sym typeface="Wingdings" pitchFamily="2" charset="2"/>
              </a:rPr>
              <a:t>  Arquivos que serão procurados quando o usuário não especificar na URL o que deseja acessar;</a:t>
            </a:r>
          </a:p>
          <a:p>
            <a:pPr lvl="1"/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Timeout</a:t>
            </a:r>
            <a:r>
              <a:rPr lang="pt-BR" dirty="0">
                <a:sym typeface="Wingdings" pitchFamily="2" charset="2"/>
              </a:rPr>
              <a:t>  Tempo (em segundos) antes de encerrar um VC;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AccessFileName</a:t>
            </a:r>
            <a:r>
              <a:rPr lang="pt-BR" dirty="0">
                <a:sym typeface="Wingdings" pitchFamily="2" charset="2"/>
              </a:rPr>
              <a:t>  Arquivo que contém lista de usuários para acesso autenticado;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</a:rPr>
              <a:t>LogFormat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Formato padrão para registrar Logs de acesso no “access.log”;</a:t>
            </a:r>
          </a:p>
          <a:p>
            <a:pPr lvl="1"/>
            <a:r>
              <a:rPr lang="pt-BR" b="1" dirty="0" err="1">
                <a:solidFill>
                  <a:srgbClr val="00B050"/>
                </a:solidFill>
                <a:sym typeface="Wingdings" pitchFamily="2" charset="2"/>
              </a:rPr>
              <a:t>ServerAdmin</a:t>
            </a:r>
            <a:r>
              <a:rPr lang="pt-BR" dirty="0">
                <a:sym typeface="Wingdings" pitchFamily="2" charset="2"/>
              </a:rPr>
              <a:t>  E-mail do administrador do Servidor;</a:t>
            </a:r>
          </a:p>
          <a:p>
            <a:pPr lvl="3"/>
            <a:endParaRPr lang="pt-BR" dirty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</a:rPr>
              <a:t>Exemplo de sintaxe de uma diretiva: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042C1D-DDAC-201E-0C36-62AC5193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5" y="6172200"/>
            <a:ext cx="3098148" cy="2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A6A5C70-D4DB-B33E-73B5-44DFF4BA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478764"/>
            <a:ext cx="3111211" cy="24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3871ED-C5BF-398F-1E68-AD6225A8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2558" y="6183489"/>
            <a:ext cx="3372667" cy="2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532D0768-D41A-0928-6C06-A7A24FA04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9736" y="6494815"/>
            <a:ext cx="4836763" cy="23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865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12ED-CE9A-7232-C8FE-84776E44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06476"/>
          </a:xfrm>
        </p:spPr>
        <p:txBody>
          <a:bodyPr>
            <a:normAutofit fontScale="90000"/>
          </a:bodyPr>
          <a:lstStyle/>
          <a:p>
            <a:r>
              <a:rPr lang="pt-BR" dirty="0"/>
              <a:t>Opções do Arquivo de configurações do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2855-1A51-9C02-0B5A-8B2E71CE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r>
              <a:rPr lang="pt-BR" dirty="0">
                <a:sym typeface="Wingdings" pitchFamily="2" charset="2"/>
              </a:rPr>
              <a:t>OBS.: De acordo com a documentação do APACHE, devemos observar as seguintes questões ao aplicar diretivas:</a:t>
            </a:r>
          </a:p>
          <a:p>
            <a:pPr lvl="1"/>
            <a:r>
              <a:rPr lang="pt-PT" dirty="0"/>
              <a:t>As Diretivas de configuração são “case-sensitive”, mas os argumentos podem variar. </a:t>
            </a:r>
          </a:p>
          <a:p>
            <a:pPr lvl="1"/>
            <a:r>
              <a:rPr lang="pt-PT" dirty="0"/>
              <a:t>As linhas que começam com </a:t>
            </a:r>
            <a:r>
              <a:rPr lang="pt-PT" b="1" dirty="0"/>
              <a:t>"#"</a:t>
            </a:r>
            <a:r>
              <a:rPr lang="pt-PT" dirty="0"/>
              <a:t> são consideradas comentários e são ignoradas. </a:t>
            </a:r>
          </a:p>
          <a:p>
            <a:pPr lvl="1"/>
            <a:r>
              <a:rPr lang="pt-PT" dirty="0"/>
              <a:t>Comentários </a:t>
            </a:r>
            <a:r>
              <a:rPr lang="pt-PT" b="1" dirty="0">
                <a:solidFill>
                  <a:srgbClr val="FF0000"/>
                </a:solidFill>
              </a:rPr>
              <a:t>não</a:t>
            </a:r>
            <a:r>
              <a:rPr lang="pt-PT" dirty="0"/>
              <a:t> podem ser incluídos em uma linha após uma diretiva de configuração. </a:t>
            </a:r>
          </a:p>
          <a:p>
            <a:pPr lvl="1"/>
            <a:r>
              <a:rPr lang="pt-PT" dirty="0"/>
              <a:t>As linhas e espaços em branco entre as diretivas são ignorados, então você pode documentá-las através dos comentários para facilitar a administração.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Exemplo de “</a:t>
            </a:r>
            <a:r>
              <a:rPr lang="pt-BR" dirty="0">
                <a:solidFill>
                  <a:srgbClr val="0070C0"/>
                </a:solidFill>
              </a:rPr>
              <a:t># comentário</a:t>
            </a:r>
            <a:r>
              <a:rPr lang="pt-BR" dirty="0"/>
              <a:t>” no arquivo de configuração:</a:t>
            </a:r>
          </a:p>
          <a:p>
            <a:endParaRPr lang="pt-B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86B630-7064-E751-D995-9249362E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833" y="4876800"/>
            <a:ext cx="8328167" cy="1660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65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12BF-0DFE-0505-96A8-0396936F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do Arquivo de configurações do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62E4-6944-100C-A05F-A010BA26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pt-BR" dirty="0">
                <a:sym typeface="Wingdings" pitchFamily="2" charset="2"/>
              </a:rPr>
              <a:t>OBS.: De acordo com a documentação do APACHE, devemos observar as seguintes questões ao aplicar diretivas:</a:t>
            </a:r>
          </a:p>
          <a:p>
            <a:pPr lvl="1"/>
            <a:r>
              <a:rPr lang="pt-PT" dirty="0"/>
              <a:t>As Diretivas do arquivo de configuração se aplicam a todo o servidor.</a:t>
            </a:r>
          </a:p>
          <a:p>
            <a:pPr lvl="1"/>
            <a:r>
              <a:rPr lang="pt-PT" dirty="0"/>
              <a:t>É possível alterar a configuração para apenas uma parte do servidor, definindo o escopo dentro de uma seção, especificada pelos caracteres “</a:t>
            </a:r>
            <a:r>
              <a:rPr lang="pt-PT" b="1" dirty="0">
                <a:solidFill>
                  <a:srgbClr val="FF0000"/>
                </a:solidFill>
              </a:rPr>
              <a:t>&lt;</a:t>
            </a:r>
            <a:r>
              <a:rPr lang="pt-PT" dirty="0"/>
              <a:t>“ e “</a:t>
            </a:r>
            <a:r>
              <a:rPr lang="pt-PT" b="1" dirty="0">
                <a:solidFill>
                  <a:srgbClr val="FF0000"/>
                </a:solidFill>
              </a:rPr>
              <a:t>&gt;</a:t>
            </a:r>
            <a:r>
              <a:rPr lang="pt-PT" dirty="0"/>
              <a:t>”. </a:t>
            </a:r>
          </a:p>
          <a:p>
            <a:pPr lvl="2"/>
            <a:r>
              <a:rPr lang="pt-PT" dirty="0"/>
              <a:t>Ex.: </a:t>
            </a:r>
            <a:r>
              <a:rPr lang="pt-PT" dirty="0">
                <a:solidFill>
                  <a:srgbClr val="FF0000"/>
                </a:solidFill>
              </a:rPr>
              <a:t>&lt;Directory&gt;</a:t>
            </a:r>
            <a:r>
              <a:rPr lang="pt-PT" dirty="0"/>
              <a:t>,</a:t>
            </a:r>
            <a:r>
              <a:rPr lang="pt-PT" dirty="0">
                <a:solidFill>
                  <a:srgbClr val="FF0000"/>
                </a:solidFill>
              </a:rPr>
              <a:t> &lt;DirectoryMatch&gt;</a:t>
            </a:r>
            <a:r>
              <a:rPr lang="pt-PT" dirty="0"/>
              <a:t>,</a:t>
            </a:r>
            <a:r>
              <a:rPr lang="pt-PT" dirty="0">
                <a:solidFill>
                  <a:srgbClr val="FF0000"/>
                </a:solidFill>
              </a:rPr>
              <a:t> &lt;Files&gt;</a:t>
            </a:r>
            <a:r>
              <a:rPr lang="pt-PT" dirty="0"/>
              <a:t>,</a:t>
            </a:r>
            <a:r>
              <a:rPr lang="pt-PT" dirty="0">
                <a:solidFill>
                  <a:srgbClr val="FF0000"/>
                </a:solidFill>
              </a:rPr>
              <a:t> &lt;VirtualHost&gt;</a:t>
            </a:r>
            <a:r>
              <a:rPr lang="pt-PT" dirty="0"/>
              <a:t>,</a:t>
            </a:r>
            <a:r>
              <a:rPr lang="pt-PT" dirty="0">
                <a:solidFill>
                  <a:srgbClr val="FF0000"/>
                </a:solidFill>
              </a:rPr>
              <a:t> &lt;Location&gt;</a:t>
            </a:r>
            <a:r>
              <a:rPr lang="pt-PT" dirty="0"/>
              <a:t>, etc… </a:t>
            </a:r>
          </a:p>
          <a:p>
            <a:pPr lvl="3"/>
            <a:endParaRPr lang="pt-PT" dirty="0"/>
          </a:p>
          <a:p>
            <a:pPr lvl="1"/>
            <a:r>
              <a:rPr lang="pt-PT" dirty="0"/>
              <a:t>Estas seções limitam a aplicação das diretivas a locais específicos do sistema de arquivos ou URL’s.</a:t>
            </a:r>
            <a:endParaRPr lang="pt-BR" dirty="0"/>
          </a:p>
          <a:p>
            <a:r>
              <a:rPr lang="pt-BR" dirty="0"/>
              <a:t>Exemplos de Seção para aplicação de diretivas: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57E101-B78F-659C-9037-6D6E467E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5327" y="5292921"/>
            <a:ext cx="2900073" cy="10223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16DD4F-91B1-411E-814B-381472E9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55" y="5298193"/>
            <a:ext cx="5570645" cy="117880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48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6F5-4BCF-9996-735A-DDC52025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Seções – </a:t>
            </a:r>
            <a:r>
              <a:rPr lang="pt-BR" dirty="0">
                <a:solidFill>
                  <a:schemeClr val="accent5"/>
                </a:solidFill>
              </a:rPr>
              <a:t>&lt;</a:t>
            </a:r>
            <a:r>
              <a:rPr lang="pt-BR" dirty="0" err="1">
                <a:solidFill>
                  <a:schemeClr val="accent5"/>
                </a:solidFill>
              </a:rPr>
              <a:t>VirtualHost</a:t>
            </a:r>
            <a:r>
              <a:rPr lang="pt-BR" dirty="0">
                <a:solidFill>
                  <a:schemeClr val="accent5"/>
                </a:solidFill>
              </a:rPr>
              <a:t>&gt;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3370-2728-52E1-2D8C-2B1D3B65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OBSERVAÇÃO MUITO IMPORTANTE: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Para possibilitar o pleno funcionamento de Virtual Hosts, é necessário que o cliente sempre acesse o servidor através do FQDN.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Consequentemente, devemos ter uma forma de realizar a resolução de nomes no cliente, que pode ser feita através de: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Domínios publicados em um </a:t>
            </a:r>
            <a:r>
              <a:rPr lang="pt-BR" b="1" dirty="0">
                <a:solidFill>
                  <a:srgbClr val="00B0F0"/>
                </a:solidFill>
              </a:rPr>
              <a:t>Servidor DNS</a:t>
            </a:r>
            <a:r>
              <a:rPr lang="pt-BR" dirty="0"/>
              <a:t> (Para cada site devemos ter um domínio publicado);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Ou através do </a:t>
            </a:r>
            <a:r>
              <a:rPr lang="pt-BR" b="1" dirty="0">
                <a:solidFill>
                  <a:srgbClr val="00B0F0"/>
                </a:solidFill>
              </a:rPr>
              <a:t>arquivo “hosts”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do </a:t>
            </a:r>
            <a:r>
              <a:rPr lang="pt-BR" b="1" dirty="0">
                <a:solidFill>
                  <a:srgbClr val="00B0F0"/>
                </a:solidFill>
              </a:rPr>
              <a:t>computador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b="1" dirty="0">
                <a:solidFill>
                  <a:srgbClr val="00B0F0"/>
                </a:solidFill>
              </a:rPr>
              <a:t>cliente</a:t>
            </a:r>
            <a:r>
              <a:rPr lang="pt-BR" dirty="0"/>
              <a:t>, porém, inviável para cenários de médio e grande porte (como a INTERNET, por exemplo).</a:t>
            </a:r>
          </a:p>
          <a:p>
            <a:pPr lvl="1"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368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3E22-A028-A397-269C-97B3EC1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Recomendações de Segurança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63BB-5806-9E58-84D3-FFA0ACDB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Uma das principais recomendações que gostaria de deixar neste tópico, se refere a ocultar a versão do servidor Web, para evitar ataques em seu ambiente com base no conhecimento prévio da versão do seu servidor Web.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processo é muito simples:</a:t>
            </a:r>
          </a:p>
          <a:p>
            <a:pPr lvl="1"/>
            <a:r>
              <a:rPr lang="pt-BR" dirty="0"/>
              <a:t>Apenas uma diretiva no Apache: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Mais informações em:</a:t>
            </a:r>
          </a:p>
          <a:p>
            <a:pPr lvl="2"/>
            <a:r>
              <a:rPr lang="pt-BR" dirty="0">
                <a:hlinkClick r:id="rId2"/>
              </a:rPr>
              <a:t>https://www.tecmint.com/hide-apache-web-server-version-information/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Apenas um comando no IIS 10 (Power Shell):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34299-EADF-AEFA-4F3D-33BD6D09F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95" b="66303"/>
          <a:stretch/>
        </p:blipFill>
        <p:spPr>
          <a:xfrm>
            <a:off x="838087" y="2712598"/>
            <a:ext cx="3505200" cy="945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E74D6-D105-3EC3-A33F-F67544C33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9" b="66303"/>
          <a:stretch/>
        </p:blipFill>
        <p:spPr>
          <a:xfrm>
            <a:off x="4800374" y="2706016"/>
            <a:ext cx="3269410" cy="9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A0AB1-1728-E64A-34DC-14AE4DB5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076700"/>
            <a:ext cx="2591025" cy="548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93B023-BBE7-2881-E0DF-8AFEB2E8542D}"/>
              </a:ext>
            </a:extLst>
          </p:cNvPr>
          <p:cNvSpPr txBox="1"/>
          <p:nvPr/>
        </p:nvSpPr>
        <p:spPr>
          <a:xfrm>
            <a:off x="103468" y="6324600"/>
            <a:ext cx="8937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+mj-lt"/>
              </a:rPr>
              <a:t>Set-</a:t>
            </a:r>
            <a:r>
              <a:rPr lang="pt-BR" sz="800" dirty="0" err="1">
                <a:latin typeface="+mj-lt"/>
              </a:rPr>
              <a:t>WebConfigurationProperty</a:t>
            </a:r>
            <a:r>
              <a:rPr lang="pt-BR" sz="800" dirty="0">
                <a:latin typeface="+mj-lt"/>
              </a:rPr>
              <a:t> -</a:t>
            </a:r>
            <a:r>
              <a:rPr lang="pt-BR" sz="800" dirty="0" err="1">
                <a:latin typeface="+mj-lt"/>
              </a:rPr>
              <a:t>pspath</a:t>
            </a:r>
            <a:r>
              <a:rPr lang="pt-BR" sz="800" dirty="0">
                <a:latin typeface="+mj-lt"/>
              </a:rPr>
              <a:t> 'MACHINE/WEBROOT/APPHOST' -</a:t>
            </a:r>
            <a:r>
              <a:rPr lang="pt-BR" sz="800" dirty="0" err="1">
                <a:latin typeface="+mj-lt"/>
              </a:rPr>
              <a:t>filter</a:t>
            </a:r>
            <a:r>
              <a:rPr lang="pt-BR" sz="800" dirty="0">
                <a:latin typeface="+mj-lt"/>
              </a:rPr>
              <a:t> "</a:t>
            </a:r>
            <a:r>
              <a:rPr lang="pt-BR" sz="800" dirty="0" err="1">
                <a:latin typeface="+mj-lt"/>
              </a:rPr>
              <a:t>system.webServer</a:t>
            </a:r>
            <a:r>
              <a:rPr lang="pt-BR" sz="800" dirty="0">
                <a:latin typeface="+mj-lt"/>
              </a:rPr>
              <a:t>/</a:t>
            </a:r>
            <a:r>
              <a:rPr lang="pt-BR" sz="800" dirty="0" err="1">
                <a:latin typeface="+mj-lt"/>
              </a:rPr>
              <a:t>security</a:t>
            </a:r>
            <a:r>
              <a:rPr lang="pt-BR" sz="800" dirty="0">
                <a:latin typeface="+mj-lt"/>
              </a:rPr>
              <a:t>/</a:t>
            </a:r>
            <a:r>
              <a:rPr lang="pt-BR" sz="800" dirty="0" err="1">
                <a:latin typeface="+mj-lt"/>
              </a:rPr>
              <a:t>requestFiltering</a:t>
            </a:r>
            <a:r>
              <a:rPr lang="pt-BR" sz="800" dirty="0">
                <a:latin typeface="+mj-lt"/>
              </a:rPr>
              <a:t>" -</a:t>
            </a:r>
            <a:r>
              <a:rPr lang="pt-BR" sz="800" dirty="0" err="1">
                <a:latin typeface="+mj-lt"/>
              </a:rPr>
              <a:t>name</a:t>
            </a:r>
            <a:r>
              <a:rPr lang="pt-BR" sz="800" dirty="0">
                <a:latin typeface="+mj-lt"/>
              </a:rPr>
              <a:t> "</a:t>
            </a:r>
            <a:r>
              <a:rPr lang="pt-BR" sz="800" dirty="0" err="1">
                <a:latin typeface="+mj-lt"/>
              </a:rPr>
              <a:t>removeServerHeader</a:t>
            </a:r>
            <a:r>
              <a:rPr lang="pt-BR" sz="800" dirty="0">
                <a:latin typeface="+mj-lt"/>
              </a:rPr>
              <a:t>" -</a:t>
            </a:r>
            <a:r>
              <a:rPr lang="pt-BR" sz="800" dirty="0" err="1">
                <a:latin typeface="+mj-lt"/>
              </a:rPr>
              <a:t>value</a:t>
            </a:r>
            <a:r>
              <a:rPr lang="pt-BR" sz="800" dirty="0">
                <a:latin typeface="+mj-lt"/>
              </a:rPr>
              <a:t> "</a:t>
            </a:r>
            <a:r>
              <a:rPr lang="pt-BR" sz="800" dirty="0" err="1">
                <a:latin typeface="+mj-lt"/>
              </a:rPr>
              <a:t>True</a:t>
            </a:r>
            <a:r>
              <a:rPr lang="pt-BR" sz="800" dirty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38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25D2-ED92-AC57-7317-E6FD727B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–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16A6-9A03-A965-44F9-819AA07E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É um dos serviços de rede mais utilizados no mundo;</a:t>
            </a:r>
          </a:p>
          <a:p>
            <a:pPr>
              <a:lnSpc>
                <a:spcPct val="100000"/>
              </a:lnSpc>
            </a:pPr>
            <a:r>
              <a:rPr lang="pt-BR" dirty="0"/>
              <a:t>A famosa “World </a:t>
            </a:r>
            <a:r>
              <a:rPr lang="pt-BR" dirty="0" err="1"/>
              <a:t>Wide</a:t>
            </a:r>
            <a:r>
              <a:rPr lang="pt-BR" dirty="0"/>
              <a:t> Web” tem como base, servidores que são acessados pelo protocolo HTTP;</a:t>
            </a:r>
          </a:p>
          <a:p>
            <a:pPr>
              <a:lnSpc>
                <a:spcPct val="100000"/>
              </a:lnSpc>
            </a:pPr>
            <a:r>
              <a:rPr lang="pt-BR" dirty="0"/>
              <a:t>Por padrão, utiliza a porta 80 TCP;</a:t>
            </a:r>
          </a:p>
          <a:p>
            <a:pPr>
              <a:lnSpc>
                <a:spcPct val="100000"/>
              </a:lnSpc>
            </a:pPr>
            <a:r>
              <a:rPr lang="pt-BR" dirty="0"/>
              <a:t>Protocolo simples, se comunica através de texto puro;</a:t>
            </a:r>
          </a:p>
          <a:p>
            <a:pPr>
              <a:lnSpc>
                <a:spcPct val="100000"/>
              </a:lnSpc>
            </a:pPr>
            <a:r>
              <a:rPr lang="pt-BR" dirty="0"/>
              <a:t>Funcionamento básico: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Requisições (feitas pelo cliente através de </a:t>
            </a:r>
            <a:r>
              <a:rPr lang="pt-BR" dirty="0" err="1"/>
              <a:t>URL’s</a:t>
            </a:r>
            <a:r>
              <a:rPr lang="pt-BR" dirty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Respostas (entregues pelo servidor através de conteúdo no padrão “MIME”).</a:t>
            </a:r>
          </a:p>
          <a:p>
            <a:pPr>
              <a:lnSpc>
                <a:spcPct val="100000"/>
              </a:lnSpc>
            </a:pPr>
            <a:r>
              <a:rPr lang="pt-BR" dirty="0"/>
              <a:t>Descrito nas </a:t>
            </a:r>
            <a:r>
              <a:rPr lang="pt-BR" dirty="0" err="1"/>
              <a:t>RFC’s</a:t>
            </a:r>
            <a:r>
              <a:rPr lang="pt-BR" dirty="0"/>
              <a:t> 1945 (HTTP/1.0) e 2616 (HTTP/1.1);</a:t>
            </a:r>
          </a:p>
        </p:txBody>
      </p:sp>
    </p:spTree>
    <p:extLst>
      <p:ext uri="{BB962C8B-B14F-4D97-AF65-F5344CB8AC3E}">
        <p14:creationId xmlns:p14="http://schemas.microsoft.com/office/powerpoint/2010/main" val="1623623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407-A662-FFC6-FF03-A83C0769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1066800"/>
          </a:xfrm>
        </p:spPr>
        <p:txBody>
          <a:bodyPr/>
          <a:lstStyle/>
          <a:p>
            <a:r>
              <a:rPr lang="pt-BR" dirty="0"/>
              <a:t>Mais possibilidades de configurações do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90C7-9013-AF57-A9F4-AFCA3AF5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r>
              <a:rPr lang="pt-BR" dirty="0"/>
              <a:t>Para saber mais opções de configuração e possibilidades, acesse os links:</a:t>
            </a:r>
          </a:p>
          <a:p>
            <a:pPr lvl="1"/>
            <a:r>
              <a:rPr lang="pt-BR" dirty="0"/>
              <a:t>Documentação oficial do Apache: </a:t>
            </a:r>
            <a:r>
              <a:rPr lang="pt-BR" dirty="0">
                <a:hlinkClick r:id="rId2"/>
              </a:rPr>
              <a:t>https://httpd.apache.org/docs/2.4/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Outros exemplos: </a:t>
            </a:r>
            <a:r>
              <a:rPr lang="pt-BR" dirty="0">
                <a:hlinkClick r:id="rId3"/>
              </a:rPr>
              <a:t>https://www.digitalocean.com/community/tutorials/how-to-install-the-apache-web-server-on-centos-7</a:t>
            </a:r>
            <a:r>
              <a:rPr lang="pt-B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9E182-DC54-027E-C47C-C05DF14E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2" y="3124200"/>
            <a:ext cx="6886575" cy="35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2D0F-5849-EB73-A2CF-F3DD5F00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pt-BR" dirty="0"/>
              <a:t># 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DDB8-5482-FF29-AF40-B8F857ED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79120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Instale o Servidor HTTP (APACHE) na VM de sua preferência (podendo ser uma VM do DNS das atividades anteriores). OBS.: Faça backup do arquivo de configuração!</a:t>
            </a:r>
          </a:p>
          <a:p>
            <a:r>
              <a:rPr lang="pt-BR" dirty="0"/>
              <a:t>Utilizando o editor “VI”, localize dentro do principal arquivo de configurações do APACHE as seguintes diretivas (ao localizar, analise o conteúdo e interprete a sintaxe). Para auxiliar, veja no slide ou na documentação do Apache a finalidade de cada diretiva:</a:t>
            </a:r>
          </a:p>
          <a:p>
            <a:pPr lvl="1"/>
            <a:r>
              <a:rPr lang="pt-BR" dirty="0"/>
              <a:t>Caminho dos arquivos de configuração (</a:t>
            </a:r>
            <a:r>
              <a:rPr lang="pt-BR" dirty="0" err="1"/>
              <a:t>ServerRoot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Caminho dos arquivos de sites (</a:t>
            </a:r>
            <a:r>
              <a:rPr lang="pt-BR" dirty="0" err="1"/>
              <a:t>DocumentRoot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Documentos padrão / Extensões permitidas (</a:t>
            </a:r>
            <a:r>
              <a:rPr lang="pt-BR" dirty="0" err="1"/>
              <a:t>DirectoryIndex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IP e/ou Porta TCP que o servidor receberá as requisições (</a:t>
            </a:r>
            <a:r>
              <a:rPr lang="pt-BR" dirty="0" err="1"/>
              <a:t>Listen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Usuário e Grupo responsáveis pela execução do serviço “</a:t>
            </a:r>
            <a:r>
              <a:rPr lang="pt-BR" dirty="0" err="1"/>
              <a:t>httpd</a:t>
            </a:r>
            <a:r>
              <a:rPr lang="pt-BR" dirty="0"/>
              <a:t>” (</a:t>
            </a:r>
            <a:r>
              <a:rPr lang="pt-BR" dirty="0" err="1"/>
              <a:t>User</a:t>
            </a:r>
            <a:r>
              <a:rPr lang="pt-BR" dirty="0"/>
              <a:t> / </a:t>
            </a:r>
            <a:r>
              <a:rPr lang="pt-BR" dirty="0" err="1"/>
              <a:t>Group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Caminho do arquivo de Log dos erros (</a:t>
            </a:r>
            <a:r>
              <a:rPr lang="pt-BR" dirty="0" err="1"/>
              <a:t>ErrorLog</a:t>
            </a:r>
            <a:r>
              <a:rPr lang="pt-BR" dirty="0"/>
              <a:t>) e Formato dos Logs de Acesso (</a:t>
            </a:r>
            <a:r>
              <a:rPr lang="pt-BR" dirty="0" err="1"/>
              <a:t>CustomLog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E-mail do administrador (</a:t>
            </a:r>
            <a:r>
              <a:rPr lang="pt-BR" dirty="0" err="1"/>
              <a:t>ServerAdmin</a:t>
            </a:r>
            <a:r>
              <a:rPr lang="pt-BR" dirty="0"/>
              <a:t>) e </a:t>
            </a:r>
            <a:r>
              <a:rPr lang="pt-BR" dirty="0" err="1"/>
              <a:t>Hostname</a:t>
            </a:r>
            <a:r>
              <a:rPr lang="pt-BR" dirty="0"/>
              <a:t>/FQDN do servidor (</a:t>
            </a:r>
            <a:r>
              <a:rPr lang="pt-BR" dirty="0" err="1"/>
              <a:t>ServerName</a:t>
            </a:r>
            <a:r>
              <a:rPr lang="pt-BR" dirty="0"/>
              <a:t>);</a:t>
            </a:r>
          </a:p>
          <a:p>
            <a:r>
              <a:rPr lang="pt-BR" dirty="0"/>
              <a:t>Acesse o diretório de publicação dos sites. Existe algum arquivo? Se sim, qual o conteúdo?</a:t>
            </a:r>
          </a:p>
          <a:p>
            <a:r>
              <a:rPr lang="pt-BR" dirty="0"/>
              <a:t>Inicie uma VM que será utilizada como cliente HTTP (Windows 10, 11, ou Windows Server). Verifique a conectividade entre as máquinas virtuais (</a:t>
            </a:r>
            <a:r>
              <a:rPr lang="pt-BR" dirty="0" err="1"/>
              <a:t>ping</a:t>
            </a:r>
            <a:r>
              <a:rPr lang="pt-BR" dirty="0"/>
              <a:t>).</a:t>
            </a:r>
          </a:p>
          <a:p>
            <a:r>
              <a:rPr lang="pt-BR" dirty="0"/>
              <a:t>Acesse através do Browser no computador cliente, o IP do Servidor Linux ou o FQDN do host previamente configurado na atividade anterior (DNS). O site padrão do APACHE foi exibido?</a:t>
            </a:r>
          </a:p>
        </p:txBody>
      </p:sp>
    </p:spTree>
    <p:extLst>
      <p:ext uri="{BB962C8B-B14F-4D97-AF65-F5344CB8AC3E}">
        <p14:creationId xmlns:p14="http://schemas.microsoft.com/office/powerpoint/2010/main" val="148509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C9EA-D2B9-B399-B1C0-7E7943B5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493E-5B99-A1C5-43E4-340B4433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Apache HTTP Server </a:t>
            </a:r>
            <a:r>
              <a:rPr lang="pt-BR" dirty="0" err="1"/>
              <a:t>Documentation</a:t>
            </a:r>
            <a:r>
              <a:rPr lang="pt-BR" dirty="0"/>
              <a:t> – Disponível em: </a:t>
            </a:r>
            <a:r>
              <a:rPr lang="pt-BR" dirty="0">
                <a:hlinkClick r:id="rId2"/>
              </a:rPr>
              <a:t>http://httpd.apache.org/docs/</a:t>
            </a:r>
            <a:r>
              <a:rPr lang="pt-BR" dirty="0"/>
              <a:t> </a:t>
            </a:r>
          </a:p>
          <a:p>
            <a:r>
              <a:rPr lang="pt-BR" dirty="0"/>
              <a:t>TANENBAUM, Andrews S., Redes de Computadores. 5. ed. Rio de Janeiro: Elsevier, 2011.</a:t>
            </a:r>
          </a:p>
          <a:p>
            <a:r>
              <a:rPr lang="pt-BR" dirty="0"/>
              <a:t>RFC 2616 – HTTP 1.1 – Disponível em: http://www.ietf.org/rfc/rfc2616.txt</a:t>
            </a:r>
          </a:p>
          <a:p>
            <a:r>
              <a:rPr lang="pt-BR" dirty="0"/>
              <a:t>Webmaster Toolkit – </a:t>
            </a:r>
            <a:r>
              <a:rPr lang="pt-BR" dirty="0" err="1"/>
              <a:t>Listing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MIME </a:t>
            </a:r>
            <a:r>
              <a:rPr lang="pt-BR" dirty="0" err="1"/>
              <a:t>Types</a:t>
            </a:r>
            <a:r>
              <a:rPr lang="pt-BR" dirty="0"/>
              <a:t> – Disponível em: </a:t>
            </a:r>
            <a:r>
              <a:rPr lang="pt-BR" dirty="0">
                <a:hlinkClick r:id="rId3"/>
              </a:rPr>
              <a:t>http://www.webmaster-toolkit.com/mime-types.shtml</a:t>
            </a:r>
            <a:endParaRPr lang="pt-BR" dirty="0"/>
          </a:p>
          <a:p>
            <a:r>
              <a:rPr lang="pt-BR" dirty="0"/>
              <a:t>PEREIRA, Guilherme. Slides para aula expositiva. Udemy.</a:t>
            </a:r>
          </a:p>
          <a:p>
            <a:pPr lvl="1"/>
            <a:r>
              <a:rPr lang="pt-BR" dirty="0">
                <a:hlinkClick r:id="rId4"/>
              </a:rPr>
              <a:t>https://www.udemy.com/course/adm-srv-redes/?referralCode=F8A04CDA5E954DCD518B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122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9999-E43A-A8A0-6FE6-0955E587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D4F1-DCDB-61EB-1509-1F52DD250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esqueca: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8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202-C27E-3D64-1DB1-444662E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–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BD1F-0161-D074-6DAC-65FEC7AA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todo serviço de rede, possui cliente e servidor.</a:t>
            </a:r>
          </a:p>
          <a:p>
            <a:r>
              <a:rPr lang="pt-BR" dirty="0"/>
              <a:t>O </a:t>
            </a:r>
            <a:r>
              <a:rPr lang="pt-BR" b="1" dirty="0"/>
              <a:t>Cliente</a:t>
            </a:r>
            <a:r>
              <a:rPr lang="pt-BR" dirty="0"/>
              <a:t> HTTP é um Browser: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Mozilla Firefox</a:t>
            </a:r>
            <a:r>
              <a:rPr lang="pt-BR" dirty="0"/>
              <a:t>;</a:t>
            </a:r>
          </a:p>
          <a:p>
            <a:pPr lvl="1"/>
            <a:r>
              <a:rPr lang="pt-BR" dirty="0">
                <a:solidFill>
                  <a:srgbClr val="00B0F0"/>
                </a:solidFill>
              </a:rPr>
              <a:t>G</a:t>
            </a:r>
            <a:r>
              <a:rPr lang="pt-BR" dirty="0">
                <a:solidFill>
                  <a:schemeClr val="accent5"/>
                </a:solidFill>
              </a:rPr>
              <a:t>o</a:t>
            </a:r>
            <a:r>
              <a:rPr lang="pt-BR" dirty="0">
                <a:solidFill>
                  <a:srgbClr val="F0EA00"/>
                </a:solidFill>
              </a:rPr>
              <a:t>o</a:t>
            </a:r>
            <a:r>
              <a:rPr lang="pt-BR" dirty="0">
                <a:solidFill>
                  <a:srgbClr val="00B0F0"/>
                </a:solidFill>
              </a:rPr>
              <a:t>g</a:t>
            </a:r>
            <a:r>
              <a:rPr lang="pt-BR" dirty="0">
                <a:solidFill>
                  <a:srgbClr val="00B050"/>
                </a:solidFill>
              </a:rPr>
              <a:t>l</a:t>
            </a:r>
            <a:r>
              <a:rPr lang="pt-BR" dirty="0">
                <a:solidFill>
                  <a:schemeClr val="accent5"/>
                </a:solidFill>
              </a:rPr>
              <a:t>e</a:t>
            </a:r>
            <a:r>
              <a:rPr lang="pt-BR" dirty="0"/>
              <a:t> Chrome;</a:t>
            </a:r>
          </a:p>
          <a:p>
            <a:pPr lvl="1"/>
            <a:r>
              <a:rPr lang="pt-BR" dirty="0">
                <a:solidFill>
                  <a:srgbClr val="00B0F0"/>
                </a:solidFill>
              </a:rPr>
              <a:t>Internet Explorer</a:t>
            </a:r>
            <a:r>
              <a:rPr lang="pt-BR" dirty="0"/>
              <a:t>*;</a:t>
            </a:r>
          </a:p>
          <a:p>
            <a:r>
              <a:rPr lang="pt-BR" dirty="0"/>
              <a:t>O </a:t>
            </a:r>
            <a:r>
              <a:rPr lang="pt-BR" b="1" dirty="0"/>
              <a:t>Servidor</a:t>
            </a:r>
            <a:r>
              <a:rPr lang="pt-BR" dirty="0"/>
              <a:t> HTTP (também conhecido como “Servidor WEB” ou “Servidor WWW”) é um serviço de rede que pode ser implementado por determinado software. Dentre os principais temos:</a:t>
            </a:r>
          </a:p>
          <a:p>
            <a:pPr lvl="1"/>
            <a:r>
              <a:rPr lang="pt-BR" b="1" dirty="0">
                <a:solidFill>
                  <a:schemeClr val="accent5"/>
                </a:solidFill>
              </a:rPr>
              <a:t>GNU/Linux, UNIX e derivados:</a:t>
            </a:r>
          </a:p>
          <a:p>
            <a:pPr lvl="4"/>
            <a:r>
              <a:rPr lang="pt-BR" dirty="0">
                <a:solidFill>
                  <a:schemeClr val="accent5"/>
                </a:solidFill>
              </a:rPr>
              <a:t>APACHE – The Apache Software Foundation –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http://www.apache.org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t-BR" b="1" dirty="0">
                <a:solidFill>
                  <a:srgbClr val="00B0F0"/>
                </a:solidFill>
              </a:rPr>
              <a:t>Microsoft:</a:t>
            </a:r>
          </a:p>
          <a:p>
            <a:pPr lvl="4"/>
            <a:r>
              <a:rPr lang="pt-BR" dirty="0">
                <a:solidFill>
                  <a:srgbClr val="00B0F0"/>
                </a:solidFill>
              </a:rPr>
              <a:t>IIS 7.5 – Internet </a:t>
            </a:r>
            <a:r>
              <a:rPr lang="pt-BR" dirty="0" err="1">
                <a:solidFill>
                  <a:srgbClr val="00B0F0"/>
                </a:solidFill>
              </a:rPr>
              <a:t>Information</a:t>
            </a:r>
            <a:r>
              <a:rPr lang="pt-BR" dirty="0">
                <a:solidFill>
                  <a:srgbClr val="00B0F0"/>
                </a:solidFill>
              </a:rPr>
              <a:t> Services</a:t>
            </a:r>
            <a:r>
              <a:rPr lang="pt-BR" dirty="0">
                <a:solidFill>
                  <a:srgbClr val="0070C0"/>
                </a:solidFill>
              </a:rPr>
              <a:t> – </a:t>
            </a:r>
            <a:r>
              <a:rPr lang="pt-BR" dirty="0">
                <a:solidFill>
                  <a:srgbClr val="0070C0"/>
                </a:solidFill>
                <a:hlinkClick r:id="rId3"/>
              </a:rPr>
              <a:t>http://www.iis.net/</a:t>
            </a:r>
            <a:r>
              <a:rPr lang="pt-BR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4E4787-0061-9FC5-2437-80916A57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16867"/>
          <a:stretch>
            <a:fillRect/>
          </a:stretch>
        </p:blipFill>
        <p:spPr bwMode="auto">
          <a:xfrm>
            <a:off x="4768474" y="2551686"/>
            <a:ext cx="2895600" cy="13144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3289DB7-76F0-7283-3EBD-8ABCED99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703" y="5178625"/>
            <a:ext cx="1533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5B9B904-DC64-82C3-12C3-FED26EEA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2364" t="3552" r="9273" b="1913"/>
          <a:stretch>
            <a:fillRect/>
          </a:stretch>
        </p:blipFill>
        <p:spPr bwMode="auto">
          <a:xfrm>
            <a:off x="7799177" y="4572000"/>
            <a:ext cx="790575" cy="56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FC885BD0-FC2C-A006-12B5-D53A5EF8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5768228"/>
            <a:ext cx="1110874" cy="68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75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1184-11FD-2D88-CC03-1A9EB662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–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D44D-C450-4B72-572C-445BB623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de uma requisição básica HTTP: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E0AB5E-5ECA-7D70-9344-94331EF8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703" y="2342779"/>
            <a:ext cx="8484593" cy="2172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D7A518E3-1499-0A3C-55B7-982A1AD290AC}"/>
              </a:ext>
            </a:extLst>
          </p:cNvPr>
          <p:cNvSpPr txBox="1"/>
          <p:nvPr/>
        </p:nvSpPr>
        <p:spPr>
          <a:xfrm>
            <a:off x="6995758" y="4516659"/>
            <a:ext cx="1869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alibri" pitchFamily="34" charset="0"/>
              </a:rPr>
              <a:t>Fonte: Elaborado pelo autor</a:t>
            </a:r>
          </a:p>
        </p:txBody>
      </p:sp>
    </p:spTree>
    <p:extLst>
      <p:ext uri="{BB962C8B-B14F-4D97-AF65-F5344CB8AC3E}">
        <p14:creationId xmlns:p14="http://schemas.microsoft.com/office/powerpoint/2010/main" val="31577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C44-E1FF-4E4E-3CBF-9ED4A046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Nomenclaturas: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00B0F0"/>
                </a:solidFill>
              </a:rPr>
              <a:t>Servidor WEB</a:t>
            </a:r>
            <a:r>
              <a:rPr lang="pt-BR" dirty="0"/>
              <a:t> x </a:t>
            </a:r>
            <a:r>
              <a:rPr lang="pt-BR" dirty="0">
                <a:solidFill>
                  <a:srgbClr val="00B050"/>
                </a:solidFill>
              </a:rPr>
              <a:t>Servidor de Aplicação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A500-8E07-30BC-103A-9147D2AA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Servidores HTTP, são também conhecidos como “</a:t>
            </a:r>
            <a:r>
              <a:rPr lang="pt-BR" b="1" dirty="0">
                <a:solidFill>
                  <a:srgbClr val="00B0F0"/>
                </a:solidFill>
              </a:rPr>
              <a:t>Servidores WEB</a:t>
            </a:r>
            <a:r>
              <a:rPr lang="pt-BR" dirty="0"/>
              <a:t>”;</a:t>
            </a:r>
          </a:p>
          <a:p>
            <a:endParaRPr lang="pt-BR" dirty="0"/>
          </a:p>
          <a:p>
            <a:r>
              <a:rPr lang="pt-BR" dirty="0"/>
              <a:t>Porém, quando este Servidor HTTP possui interatividade com outras aplicações como “ASP”, “.NET”, “PHP”, “MySQL”, “SQL Server”, entre outras aplicações ou bases de dados, este servidor passa a ser reconhecido como um “</a:t>
            </a:r>
            <a:r>
              <a:rPr lang="pt-BR" b="1" dirty="0">
                <a:solidFill>
                  <a:srgbClr val="00B050"/>
                </a:solidFill>
              </a:rPr>
              <a:t>Servidor de Aplicação</a:t>
            </a:r>
            <a:r>
              <a:rPr lang="pt-BR" dirty="0"/>
              <a:t>”.</a:t>
            </a:r>
          </a:p>
          <a:p>
            <a:endParaRPr lang="pt-BR" dirty="0"/>
          </a:p>
          <a:p>
            <a:pPr lvl="1"/>
            <a:r>
              <a:rPr lang="pt-BR" dirty="0"/>
              <a:t>OBS.: Estes termos são utilizados apenas para descrever/caracterizar um determinado servidor, conforme serviços publicados por 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37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C50F-AFCA-E481-7D93-7F8FD07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URL # Universal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Locators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FE41-982A-0363-2510-2E394487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recursos disponíveis em um servidor HTTP são denominados e acessados através de </a:t>
            </a:r>
            <a:r>
              <a:rPr lang="pt-BR" dirty="0" err="1"/>
              <a:t>URL’s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Uma URL define (em apenas uma linha) o local onde determinado recurso está disponível na Internet.</a:t>
            </a:r>
          </a:p>
          <a:p>
            <a:pPr lvl="1"/>
            <a:r>
              <a:rPr lang="pt-BR" dirty="0"/>
              <a:t>Ex.: </a:t>
            </a:r>
            <a:r>
              <a:rPr lang="pt-BR" i="1" dirty="0">
                <a:solidFill>
                  <a:srgbClr val="00B0F0"/>
                </a:solidFill>
              </a:rPr>
              <a:t>http://www.hadouken.com.br:80/yogafire/index.html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74996-01C4-874F-E162-DD9C0B02C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343400"/>
            <a:ext cx="3505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0296-8549-0854-A5E3-619EB6CD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URL’s</a:t>
            </a:r>
            <a:br>
              <a:rPr lang="pt-BR" dirty="0"/>
            </a:br>
            <a:r>
              <a:rPr lang="pt-BR" dirty="0"/>
              <a:t>Estrutura/Componentes de uma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D49D-9F10-A808-42BB-9529E2CE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parte da URL, faz referência a um determinado item:</a:t>
            </a:r>
          </a:p>
          <a:p>
            <a:pPr lvl="1"/>
            <a:r>
              <a:rPr lang="pt-BR" b="1" dirty="0">
                <a:solidFill>
                  <a:srgbClr val="00B0F0"/>
                </a:solidFill>
              </a:rPr>
              <a:t>Protocolo</a:t>
            </a:r>
            <a:r>
              <a:rPr lang="pt-BR" dirty="0"/>
              <a:t>: forma de comunicação usada para acessar o recurso. Pode ser FTP, HTTP, HTTPS, LDAP, FILE...</a:t>
            </a:r>
          </a:p>
          <a:p>
            <a:pPr lvl="1"/>
            <a:r>
              <a:rPr lang="pt-BR" b="1" dirty="0">
                <a:solidFill>
                  <a:schemeClr val="accent5"/>
                </a:solidFill>
              </a:rPr>
              <a:t>Servidor</a:t>
            </a:r>
            <a:r>
              <a:rPr lang="pt-BR" dirty="0"/>
              <a:t>: nome da máquina (</a:t>
            </a:r>
            <a:r>
              <a:rPr lang="pt-BR" dirty="0" err="1"/>
              <a:t>hostname</a:t>
            </a:r>
            <a:r>
              <a:rPr lang="pt-BR" dirty="0"/>
              <a:t>) que provê o serviço desejado.</a:t>
            </a:r>
          </a:p>
          <a:p>
            <a:pPr lvl="1"/>
            <a:r>
              <a:rPr lang="pt-BR" b="1" dirty="0">
                <a:solidFill>
                  <a:srgbClr val="00B050"/>
                </a:solidFill>
              </a:rPr>
              <a:t>Domínio</a:t>
            </a:r>
            <a:r>
              <a:rPr lang="pt-BR" dirty="0"/>
              <a:t>: complemento do nome do servidor (sufixo DNS).</a:t>
            </a:r>
          </a:p>
          <a:p>
            <a:pPr lvl="1"/>
            <a:r>
              <a:rPr lang="pt-BR" b="1" dirty="0">
                <a:solidFill>
                  <a:schemeClr val="accent4"/>
                </a:solidFill>
              </a:rPr>
              <a:t>Porta</a:t>
            </a:r>
            <a:r>
              <a:rPr lang="pt-BR" dirty="0"/>
              <a:t>: porta a conectar no servidor. Pode ser omitida se for a porta default para o serviço desejado (HTTP = 80 / HTTPS = 443).</a:t>
            </a:r>
          </a:p>
          <a:p>
            <a:pPr lvl="1"/>
            <a:r>
              <a:rPr lang="pt-BR" b="1" dirty="0">
                <a:solidFill>
                  <a:srgbClr val="FF9900"/>
                </a:solidFill>
              </a:rPr>
              <a:t>Caminho</a:t>
            </a:r>
            <a:r>
              <a:rPr lang="pt-BR" dirty="0"/>
              <a:t>: localização do recurso dentro do servidor (diretórios e </a:t>
            </a:r>
            <a:r>
              <a:rPr lang="pt-BR" dirty="0" err="1"/>
              <a:t>sub-diretórios</a:t>
            </a:r>
            <a:r>
              <a:rPr lang="pt-BR" dirty="0"/>
              <a:t>).</a:t>
            </a:r>
          </a:p>
          <a:p>
            <a:pPr lvl="1"/>
            <a:r>
              <a:rPr lang="pt-BR" b="1" dirty="0">
                <a:solidFill>
                  <a:srgbClr val="00B0F0"/>
                </a:solidFill>
              </a:rPr>
              <a:t>Recurso</a:t>
            </a:r>
            <a:r>
              <a:rPr lang="pt-BR" dirty="0"/>
              <a:t>: nome do recurso dentro do servidor (arquivo da página WEB).</a:t>
            </a:r>
          </a:p>
          <a:p>
            <a:pPr lvl="1"/>
            <a:endParaRPr lang="pt-BR" dirty="0"/>
          </a:p>
          <a:p>
            <a:r>
              <a:rPr lang="pt-BR" dirty="0"/>
              <a:t>Ex.: </a:t>
            </a:r>
            <a:r>
              <a:rPr lang="pt-BR" b="1" dirty="0">
                <a:solidFill>
                  <a:srgbClr val="00B0F0"/>
                </a:solidFill>
              </a:rPr>
              <a:t>http</a:t>
            </a:r>
            <a:r>
              <a:rPr lang="pt-BR" b="1" dirty="0"/>
              <a:t>://</a:t>
            </a:r>
            <a:r>
              <a:rPr lang="pt-BR" b="1" dirty="0">
                <a:solidFill>
                  <a:schemeClr val="accent5"/>
                </a:solidFill>
              </a:rPr>
              <a:t>www</a:t>
            </a:r>
            <a:r>
              <a:rPr lang="pt-BR" b="1" dirty="0"/>
              <a:t>.</a:t>
            </a:r>
            <a:r>
              <a:rPr lang="pt-BR" b="1" dirty="0">
                <a:solidFill>
                  <a:srgbClr val="00B050"/>
                </a:solidFill>
              </a:rPr>
              <a:t>hadouken.com.br</a:t>
            </a:r>
            <a:r>
              <a:rPr lang="pt-BR" b="1" dirty="0"/>
              <a:t>:</a:t>
            </a:r>
            <a:r>
              <a:rPr lang="pt-BR" b="1" dirty="0">
                <a:solidFill>
                  <a:schemeClr val="accent4"/>
                </a:solidFill>
              </a:rPr>
              <a:t>80</a:t>
            </a:r>
            <a:r>
              <a:rPr lang="pt-BR" b="1" dirty="0"/>
              <a:t>/</a:t>
            </a:r>
            <a:r>
              <a:rPr lang="pt-BR" b="1" dirty="0">
                <a:solidFill>
                  <a:srgbClr val="FF9900"/>
                </a:solidFill>
              </a:rPr>
              <a:t>yogafire</a:t>
            </a:r>
            <a:r>
              <a:rPr lang="pt-BR" b="1" dirty="0"/>
              <a:t>/</a:t>
            </a:r>
            <a:r>
              <a:rPr lang="pt-BR" b="1" dirty="0">
                <a:solidFill>
                  <a:srgbClr val="00B0F0"/>
                </a:solidFill>
              </a:rPr>
              <a:t>index.html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B6804-5821-E494-0FE5-C5A8BA96F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5334000"/>
            <a:ext cx="2540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669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1809</TotalTime>
  <Words>3190</Words>
  <Application>Microsoft Office PowerPoint</Application>
  <PresentationFormat>On-screen Show (4:3)</PresentationFormat>
  <Paragraphs>319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Candara</vt:lpstr>
      <vt:lpstr>Consolas</vt:lpstr>
      <vt:lpstr>Söhne</vt:lpstr>
      <vt:lpstr>Wingdings</vt:lpstr>
      <vt:lpstr>Tech Computer 16x9</vt:lpstr>
      <vt:lpstr>Servidor Web Apache</vt:lpstr>
      <vt:lpstr>Tópico do Slide</vt:lpstr>
      <vt:lpstr>HTTP HyperText Transfer Protocol</vt:lpstr>
      <vt:lpstr>HTTP – Introdução</vt:lpstr>
      <vt:lpstr>HTTP – Introdução</vt:lpstr>
      <vt:lpstr>HTTP – Introdução</vt:lpstr>
      <vt:lpstr>Nomenclaturas: Servidor WEB x Servidor de Aplicação</vt:lpstr>
      <vt:lpstr>URL # Universal Reference Locators</vt:lpstr>
      <vt:lpstr>URL’s Estrutura/Componentes de uma URL</vt:lpstr>
      <vt:lpstr>Analisando uma requisição HTTP </vt:lpstr>
      <vt:lpstr>Analisando uma resposta HTTP </vt:lpstr>
      <vt:lpstr>PDU (Protocol Data Unit) do HTTP # Métodos de Solicitação</vt:lpstr>
      <vt:lpstr>“Status de Retorno” do HTTP </vt:lpstr>
      <vt:lpstr>“Status de Retorno” do HTTP </vt:lpstr>
      <vt:lpstr>“Status de Retorno” do HTTP Categorias </vt:lpstr>
      <vt:lpstr>“Status de Retorno” do HTTP Categorias </vt:lpstr>
      <vt:lpstr>MIME TYPE # Conteúdo das respostas do HTTP</vt:lpstr>
      <vt:lpstr>MIME TYPE Analisando a Solicitação do Cliente</vt:lpstr>
      <vt:lpstr>MIME TYPE Analisando a Resposta do Servidor</vt:lpstr>
      <vt:lpstr>MIME TYPE Analisando a Solicitação do Cliente</vt:lpstr>
      <vt:lpstr>HTTPS</vt:lpstr>
      <vt:lpstr>HTTPS</vt:lpstr>
      <vt:lpstr>HTTPS # Conexão TLS</vt:lpstr>
      <vt:lpstr>HTTPS # Conexão TLS</vt:lpstr>
      <vt:lpstr>Instalando o Certificado HTTPS</vt:lpstr>
      <vt:lpstr>Instalando e configurando o Servidor Web Apache</vt:lpstr>
      <vt:lpstr>Implementação de um Servidor WEB</vt:lpstr>
      <vt:lpstr>Instalando o APACHE – HTTPD</vt:lpstr>
      <vt:lpstr>Debian Instalando o APACHE – HTTPD</vt:lpstr>
      <vt:lpstr>Red Hat e derivados Instalando o APACHE – HTTPD</vt:lpstr>
      <vt:lpstr>Comandos de administração do serviço</vt:lpstr>
      <vt:lpstr>Arquivos de Configuração e diretório padrão HTTP</vt:lpstr>
      <vt:lpstr>Verificando o funcionamento após a instalação</vt:lpstr>
      <vt:lpstr>Verificando LOGS Arquivos “access.log” e “error.log”</vt:lpstr>
      <vt:lpstr>Opções do Arquivo de configurações do APACHE</vt:lpstr>
      <vt:lpstr>Opções do Arquivo de configurações do APACHE</vt:lpstr>
      <vt:lpstr>Opções do Arquivo de configurações do APACHE</vt:lpstr>
      <vt:lpstr>Principais Seções – &lt;VirtualHost&gt;</vt:lpstr>
      <vt:lpstr>Recomendações de Segurança</vt:lpstr>
      <vt:lpstr>Mais possibilidades de configurações do APACHE</vt:lpstr>
      <vt:lpstr># Atividade</vt:lpstr>
      <vt:lpstr>Referências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GuiTüx</dc:creator>
  <cp:lastModifiedBy>Guilherme Rodrigues Pereira</cp:lastModifiedBy>
  <cp:revision>10</cp:revision>
  <dcterms:created xsi:type="dcterms:W3CDTF">2024-02-17T14:50:54Z</dcterms:created>
  <dcterms:modified xsi:type="dcterms:W3CDTF">2025-09-09T23:59:16Z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