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6" r:id="rId4"/>
    <p:sldId id="279" r:id="rId5"/>
    <p:sldId id="277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301" r:id="rId23"/>
    <p:sldId id="295" r:id="rId24"/>
    <p:sldId id="302" r:id="rId25"/>
    <p:sldId id="303" r:id="rId26"/>
    <p:sldId id="305" r:id="rId27"/>
    <p:sldId id="304" r:id="rId28"/>
    <p:sldId id="306" r:id="rId29"/>
    <p:sldId id="311" r:id="rId30"/>
    <p:sldId id="307" r:id="rId31"/>
    <p:sldId id="308" r:id="rId32"/>
    <p:sldId id="320" r:id="rId33"/>
    <p:sldId id="312" r:id="rId34"/>
    <p:sldId id="313" r:id="rId35"/>
    <p:sldId id="314" r:id="rId36"/>
    <p:sldId id="319" r:id="rId37"/>
    <p:sldId id="317" r:id="rId38"/>
    <p:sldId id="278" r:id="rId39"/>
    <p:sldId id="309" r:id="rId40"/>
    <p:sldId id="310" r:id="rId41"/>
    <p:sldId id="282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23/09/2025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" TargetMode="External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martftp.com/" TargetMode="External"/><Relationship Id="rId4" Type="http://schemas.openxmlformats.org/officeDocument/2006/relationships/hyperlink" Target="https://cyberduck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vsftpd.beasts.org/vsftpd_conf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yondtrust.com/blog/entry/ssh-key-management-overview-6-best-practices" TargetMode="External"/><Relationship Id="rId2" Type="http://schemas.openxmlformats.org/officeDocument/2006/relationships/hyperlink" Target="https://www.ibm.com/support/pages/configuring-ssh-login-without-passwor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tos.org/docs/5/html/Deployment_Guide-en-US/s1-ftp-vsftpd-conf.html" TargetMode="External"/><Relationship Id="rId2" Type="http://schemas.openxmlformats.org/officeDocument/2006/relationships/hyperlink" Target="https://www.udemy.com/course/adm-srv-redes/?referralCode=F8A04CDA5E954DCD518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uliobattisti.com.br/tutoriais/gersonkonnus/iis6004.asp" TargetMode="External"/><Relationship Id="rId5" Type="http://schemas.openxmlformats.org/officeDocument/2006/relationships/hyperlink" Target="https://security.appspot.com/vsftpd.html" TargetMode="External"/><Relationship Id="rId4" Type="http://schemas.openxmlformats.org/officeDocument/2006/relationships/hyperlink" Target="https://packages.debian.org/squeeze/vsftpd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959.txt" TargetMode="External"/><Relationship Id="rId2" Type="http://schemas.openxmlformats.org/officeDocument/2006/relationships/hyperlink" Target="http://www.ietf.org/rfc/rfc765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etf.org/rfc/rfc2577.txt" TargetMode="External"/><Relationship Id="rId5" Type="http://schemas.openxmlformats.org/officeDocument/2006/relationships/hyperlink" Target="http://www.ietf.org/rfc/rfc2228.txt" TargetMode="External"/><Relationship Id="rId4" Type="http://schemas.openxmlformats.org/officeDocument/2006/relationships/hyperlink" Target="http://www.ietf.org/rfc/rfc1123.t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liobattisti.com.br/tutoriais/gersonkonnus/iis6004.a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1350.txt" TargetMode="External"/><Relationship Id="rId7" Type="http://schemas.openxmlformats.org/officeDocument/2006/relationships/hyperlink" Target="http://www.ietf.org/rfc/rfc4251.txt" TargetMode="External"/><Relationship Id="rId2" Type="http://schemas.openxmlformats.org/officeDocument/2006/relationships/hyperlink" Target="http://www.ietf.org/rfc/rfc783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etf.org/rfc/rfc2349.txt" TargetMode="External"/><Relationship Id="rId5" Type="http://schemas.openxmlformats.org/officeDocument/2006/relationships/hyperlink" Target="http://www.ietf.org/rfc/rfc2348.txt" TargetMode="External"/><Relationship Id="rId4" Type="http://schemas.openxmlformats.org/officeDocument/2006/relationships/hyperlink" Target="http://www.ietf.org/rfc/rfc2347.tx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FTP e SSH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81B4-3165-2308-C56F-FC430351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em detalhes uma conexão 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35A3-44C1-C92C-ADDB-21997921E9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Cliente CLI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 Cliente solicita download (</a:t>
            </a:r>
            <a:r>
              <a:rPr lang="pt-BR" sz="2400" dirty="0">
                <a:solidFill>
                  <a:srgbClr val="0070C0"/>
                </a:solidFill>
                <a:sym typeface="Wingdings" pitchFamily="2" charset="2"/>
              </a:rPr>
              <a:t>GET</a:t>
            </a:r>
            <a:r>
              <a:rPr lang="pt-BR" sz="2400" dirty="0">
                <a:sym typeface="Wingdings" pitchFamily="2" charset="2"/>
              </a:rPr>
              <a:t>) do “</a:t>
            </a:r>
            <a:r>
              <a:rPr lang="pt-BR" sz="2400" b="1" dirty="0">
                <a:solidFill>
                  <a:srgbClr val="FF0000"/>
                </a:solidFill>
                <a:sym typeface="Wingdings" pitchFamily="2" charset="2"/>
              </a:rPr>
              <a:t>arquivo.txt</a:t>
            </a:r>
            <a:r>
              <a:rPr lang="pt-BR" sz="2400" dirty="0">
                <a:sym typeface="Wingdings" pitchFamily="2" charset="2"/>
              </a:rPr>
              <a:t>” através da porta de </a:t>
            </a:r>
            <a:r>
              <a:rPr lang="pt-BR" sz="2400" b="1" dirty="0">
                <a:solidFill>
                  <a:srgbClr val="00B050"/>
                </a:solidFill>
                <a:sym typeface="Wingdings" pitchFamily="2" charset="2"/>
              </a:rPr>
              <a:t>controle da conexão</a:t>
            </a:r>
            <a:r>
              <a:rPr lang="pt-BR" sz="2400" dirty="0">
                <a:sym typeface="Wingdings" pitchFamily="2" charset="2"/>
              </a:rPr>
              <a:t> do FTP (</a:t>
            </a:r>
            <a:r>
              <a:rPr lang="pt-BR" sz="2400" b="1" dirty="0">
                <a:solidFill>
                  <a:srgbClr val="00B050"/>
                </a:solidFill>
                <a:sym typeface="Wingdings" pitchFamily="2" charset="2"/>
              </a:rPr>
              <a:t>21 TCP</a:t>
            </a:r>
            <a:r>
              <a:rPr lang="pt-BR" sz="2400" dirty="0">
                <a:sym typeface="Wingdings" pitchFamily="2" charset="2"/>
              </a:rPr>
              <a:t>) e o arquivo é transferido através de uma nova conexão na porta de </a:t>
            </a:r>
            <a:r>
              <a:rPr lang="pt-BR" sz="2400" b="1" dirty="0">
                <a:solidFill>
                  <a:srgbClr val="7030A0"/>
                </a:solidFill>
                <a:sym typeface="Wingdings" pitchFamily="2" charset="2"/>
              </a:rPr>
              <a:t>transferência de dados</a:t>
            </a:r>
            <a:r>
              <a:rPr lang="pt-BR" sz="2400" dirty="0">
                <a:sym typeface="Wingdings" pitchFamily="2" charset="2"/>
              </a:rPr>
              <a:t> do FTP (</a:t>
            </a:r>
            <a:r>
              <a:rPr lang="pt-BR" sz="2400" b="1" dirty="0">
                <a:solidFill>
                  <a:srgbClr val="7030A0"/>
                </a:solidFill>
                <a:sym typeface="Wingdings" pitchFamily="2" charset="2"/>
              </a:rPr>
              <a:t>20 TCP</a:t>
            </a:r>
            <a:r>
              <a:rPr lang="pt-BR" sz="2400" dirty="0">
                <a:sym typeface="Wingdings" pitchFamily="2" charset="2"/>
              </a:rPr>
              <a:t>).</a:t>
            </a:r>
            <a:endParaRPr lang="pt-BR" sz="2100" dirty="0">
              <a:sym typeface="Wingdings" pitchFamily="2" charset="2"/>
            </a:endParaRPr>
          </a:p>
          <a:p>
            <a:pPr lvl="1"/>
            <a:r>
              <a:rPr lang="pt-BR" sz="2000" dirty="0">
                <a:sym typeface="Wingdings" pitchFamily="2" charset="2"/>
              </a:rPr>
              <a:t>Observe que toda a comunicação ocorre na mesma janela:</a:t>
            </a:r>
            <a:endParaRPr lang="pt-BR" sz="20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DDD30-5E72-81DF-E2D8-4C007669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093" y="3266828"/>
            <a:ext cx="7387813" cy="3438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81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0B18-40FE-394B-7125-14670CC0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em detalhes uma conexão 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6818-532F-D1CC-E574-5FB1E9EE35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RETR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Cliente </a:t>
            </a:r>
            <a:r>
              <a:rPr lang="pt-BR" b="1" dirty="0">
                <a:solidFill>
                  <a:srgbClr val="00B050"/>
                </a:solidFill>
                <a:sym typeface="Wingdings" pitchFamily="2" charset="2"/>
              </a:rPr>
              <a:t>solicita </a:t>
            </a:r>
            <a:r>
              <a:rPr lang="pt-BR" dirty="0">
                <a:sym typeface="Wingdings" pitchFamily="2" charset="2"/>
              </a:rPr>
              <a:t>download do “</a:t>
            </a:r>
            <a:r>
              <a:rPr lang="pt-BR" b="1" dirty="0">
                <a:solidFill>
                  <a:srgbClr val="FF0000"/>
                </a:solidFill>
                <a:sym typeface="Wingdings" pitchFamily="2" charset="2"/>
              </a:rPr>
              <a:t>arquivo.txt</a:t>
            </a:r>
            <a:r>
              <a:rPr lang="pt-BR" dirty="0">
                <a:sym typeface="Wingdings" pitchFamily="2" charset="2"/>
              </a:rPr>
              <a:t>” através da porta de </a:t>
            </a:r>
            <a:r>
              <a:rPr lang="pt-BR" b="1" dirty="0">
                <a:solidFill>
                  <a:srgbClr val="00B050"/>
                </a:solidFill>
                <a:sym typeface="Wingdings" pitchFamily="2" charset="2"/>
              </a:rPr>
              <a:t>controle da conexão</a:t>
            </a:r>
            <a:r>
              <a:rPr lang="pt-BR" dirty="0">
                <a:sym typeface="Wingdings" pitchFamily="2" charset="2"/>
              </a:rPr>
              <a:t> do FTP (</a:t>
            </a:r>
            <a:r>
              <a:rPr lang="pt-BR" b="1" dirty="0">
                <a:solidFill>
                  <a:srgbClr val="00B050"/>
                </a:solidFill>
                <a:sym typeface="Wingdings" pitchFamily="2" charset="2"/>
              </a:rPr>
              <a:t>21 TCP</a:t>
            </a:r>
            <a:r>
              <a:rPr lang="pt-BR" dirty="0">
                <a:sym typeface="Wingdings" pitchFamily="2" charset="2"/>
              </a:rPr>
              <a:t>).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038109-7194-2183-EF0B-CCE95F5C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15" y="2207431"/>
            <a:ext cx="8797370" cy="4025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35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72D7-4B92-6203-2486-2B1FEC14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em detalhes uma conexão 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E2B1-2972-4766-8A16-667BB0666D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FTP DATA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 Cliente </a:t>
            </a:r>
            <a:r>
              <a:rPr lang="pt-BR" sz="2400" b="1" dirty="0">
                <a:solidFill>
                  <a:srgbClr val="7030A0"/>
                </a:solidFill>
                <a:sym typeface="Wingdings" pitchFamily="2" charset="2"/>
              </a:rPr>
              <a:t>realiza</a:t>
            </a:r>
            <a:r>
              <a:rPr lang="pt-BR" sz="2400" dirty="0">
                <a:sym typeface="Wingdings" pitchFamily="2" charset="2"/>
              </a:rPr>
              <a:t> o download “</a:t>
            </a:r>
            <a:r>
              <a:rPr lang="pt-BR" sz="2400" b="1" dirty="0">
                <a:solidFill>
                  <a:srgbClr val="FF0000"/>
                </a:solidFill>
                <a:sym typeface="Wingdings" pitchFamily="2" charset="2"/>
              </a:rPr>
              <a:t>arquivo.txt</a:t>
            </a:r>
            <a:r>
              <a:rPr lang="pt-BR" sz="2400" dirty="0">
                <a:sym typeface="Wingdings" pitchFamily="2" charset="2"/>
              </a:rPr>
              <a:t>” através da porta de </a:t>
            </a:r>
            <a:r>
              <a:rPr lang="pt-BR" sz="2400" b="1" dirty="0">
                <a:solidFill>
                  <a:srgbClr val="7030A0"/>
                </a:solidFill>
                <a:sym typeface="Wingdings" pitchFamily="2" charset="2"/>
              </a:rPr>
              <a:t>transferência de dados</a:t>
            </a:r>
            <a:r>
              <a:rPr lang="pt-BR" sz="2400" dirty="0">
                <a:sym typeface="Wingdings" pitchFamily="2" charset="2"/>
              </a:rPr>
              <a:t> do FTP (</a:t>
            </a:r>
            <a:r>
              <a:rPr lang="pt-BR" sz="2400" b="1" dirty="0">
                <a:solidFill>
                  <a:srgbClr val="7030A0"/>
                </a:solidFill>
                <a:sym typeface="Wingdings" pitchFamily="2" charset="2"/>
              </a:rPr>
              <a:t>20 TCP</a:t>
            </a:r>
            <a:r>
              <a:rPr lang="pt-BR" sz="2400" dirty="0">
                <a:sym typeface="Wingdings" pitchFamily="2" charset="2"/>
              </a:rPr>
              <a:t>).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A31DC8-4490-821D-B2CA-43AE6305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433" y="2134347"/>
            <a:ext cx="8817133" cy="4073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80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3AF04-8B63-DFF4-4A48-F3B12BD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 FTP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0D35F-4EC8-7377-DE2F-6FFE10A2E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FTP (File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365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654-DC90-BBA1-36A9-61B3DEAF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Acesso ao servidor FTP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9AA6-06D6-3480-2EC3-63B289435F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Podemos acessar o servidor FTP através do cliente CLI do FTP:</a:t>
            </a:r>
          </a:p>
          <a:p>
            <a:pPr lvl="1"/>
            <a:r>
              <a:rPr lang="pt-BR" sz="2000" dirty="0"/>
              <a:t>Ex.: </a:t>
            </a:r>
            <a:r>
              <a:rPr lang="pt-BR" sz="2000" b="1" dirty="0" err="1">
                <a:solidFill>
                  <a:srgbClr val="0070C0"/>
                </a:solidFill>
              </a:rPr>
              <a:t>ftp</a:t>
            </a:r>
            <a:r>
              <a:rPr lang="pt-BR" sz="2000" b="1" dirty="0">
                <a:solidFill>
                  <a:srgbClr val="0070C0"/>
                </a:solidFill>
              </a:rPr>
              <a:t>  &lt;</a:t>
            </a:r>
            <a:r>
              <a:rPr lang="pt-BR" sz="2000" b="1" dirty="0" err="1">
                <a:solidFill>
                  <a:srgbClr val="0070C0"/>
                </a:solidFill>
              </a:rPr>
              <a:t>ip_do_servidor</a:t>
            </a:r>
            <a:r>
              <a:rPr lang="pt-BR" sz="2000" b="1" dirty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pt-BR" sz="1800" dirty="0"/>
              <a:t>O comando acima pode ser utilizado em um cliente Windows ou Linux;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Através de ferramentas que utilizam interface gráfica (Ex.: </a:t>
            </a:r>
            <a:r>
              <a:rPr lang="pt-BR" sz="2000" dirty="0" err="1"/>
              <a:t>FileZilla</a:t>
            </a:r>
            <a:r>
              <a:rPr lang="pt-BR" sz="2000" dirty="0"/>
              <a:t>):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r>
              <a:rPr lang="pt-BR" sz="2000" dirty="0"/>
              <a:t>Através de um Browser:</a:t>
            </a:r>
          </a:p>
          <a:p>
            <a:endParaRPr lang="pt-BR" sz="20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45A4D9C-E2D5-35DF-6765-94A87A1D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76605"/>
          <a:stretch>
            <a:fillRect/>
          </a:stretch>
        </p:blipFill>
        <p:spPr bwMode="auto">
          <a:xfrm>
            <a:off x="400155" y="3511867"/>
            <a:ext cx="8004177" cy="111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A353369-A999-6C7F-1BAE-BADC5FA2C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155" y="2332738"/>
            <a:ext cx="3829782" cy="623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295D03C-49BF-7E99-C1F3-74D554DF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155" y="5373216"/>
            <a:ext cx="6719964" cy="1151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78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4068-57F2-AE9E-29FA-6D83F76C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clientes de Interface Gráfica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B5E8-DE19-E636-25D2-738E52A937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Clientes FTP (modo gráfico):</a:t>
            </a:r>
          </a:p>
          <a:p>
            <a:pPr lvl="1"/>
            <a:r>
              <a:rPr lang="pt-BR" dirty="0" err="1">
                <a:solidFill>
                  <a:srgbClr val="006666"/>
                </a:solidFill>
              </a:rPr>
              <a:t>FileZilla</a:t>
            </a:r>
            <a:r>
              <a:rPr lang="pt-BR" dirty="0"/>
              <a:t>: </a:t>
            </a:r>
            <a:r>
              <a:rPr lang="pt-BR" u="sng" dirty="0">
                <a:solidFill>
                  <a:srgbClr val="0070C0"/>
                </a:solidFill>
                <a:hlinkClick r:id="rId2"/>
              </a:rPr>
              <a:t>https://filezilla-project.org/</a:t>
            </a:r>
            <a:r>
              <a:rPr lang="pt-BR" u="sng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rgbClr val="006666"/>
                </a:solidFill>
              </a:rPr>
              <a:t>WinSCP</a:t>
            </a:r>
            <a:r>
              <a:rPr lang="pt-BR" dirty="0">
                <a:solidFill>
                  <a:srgbClr val="006666"/>
                </a:solidFill>
              </a:rPr>
              <a:t>: </a:t>
            </a:r>
            <a:r>
              <a:rPr lang="pt-BR" dirty="0">
                <a:solidFill>
                  <a:srgbClr val="006666"/>
                </a:solidFill>
                <a:hlinkClick r:id="rId3"/>
              </a:rPr>
              <a:t>https://winscp.net</a:t>
            </a:r>
            <a:r>
              <a:rPr lang="pt-BR" dirty="0">
                <a:solidFill>
                  <a:srgbClr val="006666"/>
                </a:solidFill>
              </a:rPr>
              <a:t> </a:t>
            </a:r>
          </a:p>
          <a:p>
            <a:pPr lvl="1"/>
            <a:endParaRPr lang="pt-BR" dirty="0">
              <a:solidFill>
                <a:srgbClr val="006666"/>
              </a:solidFill>
            </a:endParaRPr>
          </a:p>
          <a:p>
            <a:pPr lvl="1"/>
            <a:r>
              <a:rPr lang="pt-BR" dirty="0" err="1">
                <a:solidFill>
                  <a:srgbClr val="006666"/>
                </a:solidFill>
              </a:rPr>
              <a:t>Cyberduck</a:t>
            </a:r>
            <a:r>
              <a:rPr lang="pt-BR" dirty="0">
                <a:solidFill>
                  <a:srgbClr val="006666"/>
                </a:solidFill>
              </a:rPr>
              <a:t>: </a:t>
            </a:r>
            <a:r>
              <a:rPr lang="pt-BR" dirty="0">
                <a:solidFill>
                  <a:srgbClr val="006666"/>
                </a:solidFill>
                <a:hlinkClick r:id="rId4"/>
              </a:rPr>
              <a:t>https://cyberduck.io</a:t>
            </a:r>
            <a:r>
              <a:rPr lang="pt-BR" dirty="0">
                <a:solidFill>
                  <a:srgbClr val="006666"/>
                </a:solidFill>
              </a:rPr>
              <a:t> </a:t>
            </a:r>
          </a:p>
          <a:p>
            <a:pPr lvl="1"/>
            <a:endParaRPr lang="pt-BR" dirty="0">
              <a:solidFill>
                <a:srgbClr val="006666"/>
              </a:solidFill>
            </a:endParaRPr>
          </a:p>
          <a:p>
            <a:pPr lvl="1"/>
            <a:r>
              <a:rPr lang="pt-BR" dirty="0" err="1">
                <a:solidFill>
                  <a:srgbClr val="006666"/>
                </a:solidFill>
              </a:rPr>
              <a:t>SmartFTP</a:t>
            </a:r>
            <a:r>
              <a:rPr lang="pt-BR" dirty="0"/>
              <a:t>: </a:t>
            </a:r>
            <a:r>
              <a:rPr lang="pt-BR" u="sng" dirty="0">
                <a:solidFill>
                  <a:srgbClr val="0070C0"/>
                </a:solidFill>
                <a:hlinkClick r:id="rId5"/>
              </a:rPr>
              <a:t>https://www.smartftp.com/</a:t>
            </a:r>
            <a:r>
              <a:rPr lang="pt-BR" u="sng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17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75D-85BF-E02C-8B66-576CD361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FTP – Acesso CLI (modo texto)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06CA-C8EF-A2F2-BF82-0FA21A798D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solidFill>
                  <a:srgbClr val="0070C0"/>
                </a:solidFill>
              </a:rPr>
              <a:t>ls</a:t>
            </a:r>
            <a:r>
              <a:rPr lang="pt-BR" sz="2000" dirty="0"/>
              <a:t>  </a:t>
            </a:r>
            <a:r>
              <a:rPr lang="pt-BR" sz="2000" dirty="0">
                <a:sym typeface="Wingdings" pitchFamily="2" charset="2"/>
              </a:rPr>
              <a:t> lista o conteúdo do diretório corrente;</a:t>
            </a:r>
          </a:p>
          <a:p>
            <a:r>
              <a:rPr lang="pt-BR" sz="2000" b="1" dirty="0" err="1">
                <a:solidFill>
                  <a:srgbClr val="0070C0"/>
                </a:solidFill>
                <a:sym typeface="Wingdings" pitchFamily="2" charset="2"/>
              </a:rPr>
              <a:t>pwd</a:t>
            </a:r>
            <a:r>
              <a:rPr lang="pt-BR" sz="2000" dirty="0">
                <a:sym typeface="Wingdings" pitchFamily="2" charset="2"/>
              </a:rPr>
              <a:t>   Informa o diretório corrente;</a:t>
            </a:r>
          </a:p>
          <a:p>
            <a:r>
              <a:rPr lang="pt-BR" sz="2000" b="1" dirty="0" err="1">
                <a:solidFill>
                  <a:srgbClr val="0070C0"/>
                </a:solidFill>
                <a:sym typeface="Wingdings" pitchFamily="2" charset="2"/>
              </a:rPr>
              <a:t>cd</a:t>
            </a:r>
            <a:r>
              <a:rPr lang="pt-BR" sz="2000" dirty="0">
                <a:sym typeface="Wingdings" pitchFamily="2" charset="2"/>
              </a:rPr>
              <a:t>   Permite navegar entre os diretórios;</a:t>
            </a:r>
          </a:p>
          <a:p>
            <a:r>
              <a:rPr lang="pt-BR" sz="2000" b="1" dirty="0" err="1">
                <a:solidFill>
                  <a:srgbClr val="0070C0"/>
                </a:solidFill>
                <a:sym typeface="Wingdings" pitchFamily="2" charset="2"/>
              </a:rPr>
              <a:t>get</a:t>
            </a:r>
            <a:r>
              <a:rPr lang="pt-BR" sz="2000" b="1" dirty="0">
                <a:sym typeface="Wingdings" pitchFamily="2" charset="2"/>
              </a:rPr>
              <a:t>  </a:t>
            </a:r>
            <a:r>
              <a:rPr lang="pt-BR" sz="2000" b="1" dirty="0">
                <a:solidFill>
                  <a:srgbClr val="FF0000"/>
                </a:solidFill>
                <a:sym typeface="Wingdings" pitchFamily="2" charset="2"/>
              </a:rPr>
              <a:t>arquivo</a:t>
            </a:r>
            <a:r>
              <a:rPr lang="pt-BR" sz="2000" b="1" dirty="0">
                <a:sym typeface="Wingdings" pitchFamily="2" charset="2"/>
              </a:rPr>
              <a:t>  </a:t>
            </a:r>
            <a:r>
              <a:rPr lang="pt-BR" sz="2000" dirty="0">
                <a:sym typeface="Wingdings" pitchFamily="2" charset="2"/>
              </a:rPr>
              <a:t> Realiza o Download do </a:t>
            </a:r>
            <a:r>
              <a:rPr lang="pt-BR" sz="2000" dirty="0">
                <a:solidFill>
                  <a:srgbClr val="FF0000"/>
                </a:solidFill>
                <a:sym typeface="Wingdings" pitchFamily="2" charset="2"/>
              </a:rPr>
              <a:t>arquivo</a:t>
            </a:r>
            <a:r>
              <a:rPr lang="pt-BR" sz="2000" dirty="0">
                <a:sym typeface="Wingdings" pitchFamily="2" charset="2"/>
              </a:rPr>
              <a:t> especificado;</a:t>
            </a:r>
          </a:p>
          <a:p>
            <a:r>
              <a:rPr lang="pt-BR" sz="2000" b="1" dirty="0" err="1">
                <a:solidFill>
                  <a:srgbClr val="0070C0"/>
                </a:solidFill>
                <a:sym typeface="Wingdings" pitchFamily="2" charset="2"/>
              </a:rPr>
              <a:t>put</a:t>
            </a:r>
            <a:r>
              <a:rPr lang="pt-BR" sz="2000" b="1" dirty="0">
                <a:sym typeface="Wingdings" pitchFamily="2" charset="2"/>
              </a:rPr>
              <a:t>  </a:t>
            </a:r>
            <a:r>
              <a:rPr lang="pt-BR" sz="2000" b="1" dirty="0">
                <a:solidFill>
                  <a:srgbClr val="FF0000"/>
                </a:solidFill>
                <a:sym typeface="Wingdings" pitchFamily="2" charset="2"/>
              </a:rPr>
              <a:t>arquivo</a:t>
            </a:r>
            <a:r>
              <a:rPr lang="pt-BR" sz="2000" b="1" dirty="0">
                <a:sym typeface="Wingdings" pitchFamily="2" charset="2"/>
              </a:rPr>
              <a:t>  </a:t>
            </a:r>
            <a:r>
              <a:rPr lang="pt-BR" sz="2000" dirty="0">
                <a:sym typeface="Wingdings" pitchFamily="2" charset="2"/>
              </a:rPr>
              <a:t> Realiza o Upload do </a:t>
            </a:r>
            <a:r>
              <a:rPr lang="pt-BR" sz="2000" dirty="0">
                <a:solidFill>
                  <a:srgbClr val="FF0000"/>
                </a:solidFill>
                <a:sym typeface="Wingdings" pitchFamily="2" charset="2"/>
              </a:rPr>
              <a:t>arquivo</a:t>
            </a:r>
            <a:r>
              <a:rPr lang="pt-BR" sz="2000" dirty="0">
                <a:sym typeface="Wingdings" pitchFamily="2" charset="2"/>
              </a:rPr>
              <a:t> especificado;</a:t>
            </a:r>
          </a:p>
          <a:p>
            <a:r>
              <a:rPr lang="pt-BR" sz="2000" b="1" dirty="0" err="1">
                <a:solidFill>
                  <a:srgbClr val="0070C0"/>
                </a:solidFill>
                <a:sym typeface="Wingdings" pitchFamily="2" charset="2"/>
              </a:rPr>
              <a:t>mget</a:t>
            </a:r>
            <a:r>
              <a:rPr lang="pt-BR" sz="2000" b="1" dirty="0">
                <a:sym typeface="Wingdings" pitchFamily="2" charset="2"/>
              </a:rPr>
              <a:t>  </a:t>
            </a:r>
            <a:r>
              <a:rPr lang="pt-BR" sz="2000" b="1" dirty="0">
                <a:solidFill>
                  <a:srgbClr val="FF0000"/>
                </a:solidFill>
                <a:sym typeface="Wingdings" pitchFamily="2" charset="2"/>
              </a:rPr>
              <a:t>[...]</a:t>
            </a:r>
            <a:r>
              <a:rPr lang="pt-BR" sz="2000" b="1" dirty="0">
                <a:sym typeface="Wingdings" pitchFamily="2" charset="2"/>
              </a:rPr>
              <a:t>  </a:t>
            </a:r>
            <a:r>
              <a:rPr lang="pt-BR" sz="2000" dirty="0">
                <a:sym typeface="Wingdings" pitchFamily="2" charset="2"/>
              </a:rPr>
              <a:t> Realiza o Download de vários arquivos </a:t>
            </a:r>
            <a:r>
              <a:rPr lang="pt-BR" sz="2000" dirty="0">
                <a:solidFill>
                  <a:srgbClr val="FF0000"/>
                </a:solidFill>
                <a:sym typeface="Wingdings" pitchFamily="2" charset="2"/>
              </a:rPr>
              <a:t>[file1 file2 ...]</a:t>
            </a:r>
            <a:r>
              <a:rPr lang="pt-BR" sz="2000" dirty="0">
                <a:sym typeface="Wingdings" pitchFamily="2" charset="2"/>
              </a:rPr>
              <a:t>;</a:t>
            </a:r>
          </a:p>
          <a:p>
            <a:r>
              <a:rPr lang="pt-BR" sz="2000" b="1" dirty="0" err="1">
                <a:solidFill>
                  <a:srgbClr val="0070C0"/>
                </a:solidFill>
                <a:sym typeface="Wingdings" pitchFamily="2" charset="2"/>
              </a:rPr>
              <a:t>mput</a:t>
            </a:r>
            <a:r>
              <a:rPr lang="pt-BR" sz="2000" b="1" dirty="0">
                <a:sym typeface="Wingdings" pitchFamily="2" charset="2"/>
              </a:rPr>
              <a:t>  </a:t>
            </a:r>
            <a:r>
              <a:rPr lang="pt-BR" sz="2000" b="1" dirty="0">
                <a:solidFill>
                  <a:srgbClr val="FF0000"/>
                </a:solidFill>
                <a:sym typeface="Wingdings" pitchFamily="2" charset="2"/>
              </a:rPr>
              <a:t>[...]</a:t>
            </a:r>
            <a:r>
              <a:rPr lang="pt-BR" sz="2000" b="1" dirty="0">
                <a:sym typeface="Wingdings" pitchFamily="2" charset="2"/>
              </a:rPr>
              <a:t>  </a:t>
            </a:r>
            <a:r>
              <a:rPr lang="pt-BR" sz="2000" dirty="0">
                <a:sym typeface="Wingdings" pitchFamily="2" charset="2"/>
              </a:rPr>
              <a:t> Realiza o Upload de vários arquivos </a:t>
            </a:r>
            <a:r>
              <a:rPr lang="pt-BR" sz="2000" dirty="0">
                <a:solidFill>
                  <a:srgbClr val="FF0000"/>
                </a:solidFill>
                <a:sym typeface="Wingdings" pitchFamily="2" charset="2"/>
              </a:rPr>
              <a:t>[file1 file2 ...]</a:t>
            </a:r>
            <a:r>
              <a:rPr lang="pt-BR" sz="2000" dirty="0">
                <a:sym typeface="Wingdings" pitchFamily="2" charset="2"/>
              </a:rPr>
              <a:t>;</a:t>
            </a:r>
          </a:p>
          <a:p>
            <a:r>
              <a:rPr lang="pt-BR" sz="2000" b="1" dirty="0">
                <a:solidFill>
                  <a:srgbClr val="0070C0"/>
                </a:solidFill>
                <a:sym typeface="Wingdings" pitchFamily="2" charset="2"/>
              </a:rPr>
              <a:t>delete</a:t>
            </a:r>
            <a:r>
              <a:rPr lang="pt-BR" sz="2000" dirty="0">
                <a:sym typeface="Wingdings" pitchFamily="2" charset="2"/>
              </a:rPr>
              <a:t>   Exclui um arquivo no servidor FTP (caso tenha permissões).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246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C808-6A95-22EA-5812-542C3912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um Servidor 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5396-A8C2-7CC0-9C34-23F669EDE1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implementar um Servidor FTP, precisamos realizar os seguintes passos:</a:t>
            </a:r>
          </a:p>
          <a:p>
            <a:pPr lvl="1"/>
            <a:r>
              <a:rPr lang="pt-BR" dirty="0"/>
              <a:t>Instalar o serviço/pacote:</a:t>
            </a:r>
          </a:p>
          <a:p>
            <a:pPr lvl="3"/>
            <a:r>
              <a:rPr lang="pt-BR" dirty="0">
                <a:solidFill>
                  <a:srgbClr val="0070C0"/>
                </a:solidFill>
              </a:rPr>
              <a:t>Linux 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pt-BR" dirty="0">
                <a:solidFill>
                  <a:srgbClr val="0070C0"/>
                </a:solidFill>
              </a:rPr>
              <a:t> Temos vários pacotes (porém, o conceito é o mesmo):</a:t>
            </a:r>
          </a:p>
          <a:p>
            <a:pPr lvl="4"/>
            <a:r>
              <a:rPr lang="pt-BR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VSFTPD ou WU-FTP ou PROFTPD;</a:t>
            </a:r>
          </a:p>
          <a:p>
            <a:pPr lvl="3"/>
            <a:r>
              <a:rPr lang="pt-BR" dirty="0">
                <a:solidFill>
                  <a:srgbClr val="FF0000"/>
                </a:solidFill>
              </a:rPr>
              <a:t>Windows </a:t>
            </a: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pt-BR" dirty="0">
                <a:solidFill>
                  <a:srgbClr val="FF0000"/>
                </a:solidFill>
              </a:rPr>
              <a:t>Microsoft IIS;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Definir configurações:</a:t>
            </a:r>
          </a:p>
          <a:p>
            <a:pPr lvl="3"/>
            <a:r>
              <a:rPr lang="pt-BR" dirty="0">
                <a:solidFill>
                  <a:srgbClr val="0070C0"/>
                </a:solidFill>
              </a:rPr>
              <a:t>Linux 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 Cada pacote terá um arquivo </a:t>
            </a:r>
            <a:r>
              <a:rPr lang="pt-BR" dirty="0">
                <a:solidFill>
                  <a:srgbClr val="0070C0"/>
                </a:solidFill>
              </a:rPr>
              <a:t>(porém, o conceito é o mesmo);</a:t>
            </a:r>
            <a:endParaRPr lang="pt-BR" dirty="0">
              <a:solidFill>
                <a:srgbClr val="0070C0"/>
              </a:solidFill>
              <a:sym typeface="Wingdings" pitchFamily="2" charset="2"/>
            </a:endParaRPr>
          </a:p>
          <a:p>
            <a:pPr lvl="3"/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Windows  Clique com o botão direito em algum lugar e “Properties”... “OK”.</a:t>
            </a:r>
            <a:endParaRPr lang="pt-BR" dirty="0">
              <a:solidFill>
                <a:srgbClr val="FF0000"/>
              </a:solidFill>
            </a:endParaRPr>
          </a:p>
          <a:p>
            <a:pPr lvl="2"/>
            <a:endParaRPr lang="pt-BR" dirty="0"/>
          </a:p>
          <a:p>
            <a:pPr lvl="1"/>
            <a:r>
              <a:rPr lang="pt-BR" dirty="0"/>
              <a:t>Conectar com um dos 3 tipos de clientes FTP (disponíveis para qualquer plataforma):</a:t>
            </a:r>
          </a:p>
          <a:p>
            <a:pPr lvl="3"/>
            <a:r>
              <a:rPr lang="pt-BR" dirty="0">
                <a:solidFill>
                  <a:srgbClr val="006666"/>
                </a:solidFill>
                <a:sym typeface="Wingdings" pitchFamily="2" charset="2"/>
              </a:rPr>
              <a:t>Browser (Firefox, Chrome, IE*);</a:t>
            </a:r>
          </a:p>
          <a:p>
            <a:pPr lvl="3"/>
            <a:r>
              <a:rPr lang="pt-BR" dirty="0">
                <a:solidFill>
                  <a:srgbClr val="006666"/>
                </a:solidFill>
              </a:rPr>
              <a:t>Cliente modo texto – CLI (Command </a:t>
            </a:r>
            <a:r>
              <a:rPr lang="pt-BR" dirty="0" err="1">
                <a:solidFill>
                  <a:srgbClr val="006666"/>
                </a:solidFill>
              </a:rPr>
              <a:t>Line</a:t>
            </a:r>
            <a:r>
              <a:rPr lang="pt-BR" dirty="0">
                <a:solidFill>
                  <a:srgbClr val="006666"/>
                </a:solidFill>
              </a:rPr>
              <a:t> Interface);</a:t>
            </a:r>
          </a:p>
          <a:p>
            <a:pPr lvl="3"/>
            <a:r>
              <a:rPr lang="pt-BR" dirty="0">
                <a:solidFill>
                  <a:srgbClr val="006666"/>
                </a:solidFill>
                <a:sym typeface="Wingdings" pitchFamily="2" charset="2"/>
              </a:rPr>
              <a:t>Cliente modo gráfico (</a:t>
            </a:r>
            <a:r>
              <a:rPr lang="pt-BR" dirty="0" err="1">
                <a:solidFill>
                  <a:srgbClr val="006666"/>
                </a:solidFill>
                <a:sym typeface="Wingdings" pitchFamily="2" charset="2"/>
              </a:rPr>
              <a:t>FileZilla</a:t>
            </a:r>
            <a:r>
              <a:rPr lang="pt-BR" dirty="0">
                <a:solidFill>
                  <a:srgbClr val="006666"/>
                </a:solidFill>
                <a:sym typeface="Wingdings" pitchFamily="2" charset="2"/>
              </a:rPr>
              <a:t> e similares);</a:t>
            </a:r>
            <a:endParaRPr lang="pt-BR" dirty="0">
              <a:solidFill>
                <a:srgbClr val="006666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01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3DEE-BA6B-2739-80B5-F29A665A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Instalando e configurando o serviço FTP no GNU/Linux (Pacote VSFTPD)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DDC2-F103-B46C-6F1F-E01BD70B4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FTP</a:t>
            </a:r>
          </a:p>
        </p:txBody>
      </p:sp>
    </p:spTree>
    <p:extLst>
      <p:ext uri="{BB962C8B-B14F-4D97-AF65-F5344CB8AC3E}">
        <p14:creationId xmlns:p14="http://schemas.microsoft.com/office/powerpoint/2010/main" val="85696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0150-6325-25B5-5ED0-F7EE05BE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FTP no 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1626-B2BD-83CE-40A3-E4D2332C31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Assim como outros pacotes, podemos realizar a instalação através de gerenciadores de pacotes, ou código-fonte.</a:t>
            </a:r>
          </a:p>
          <a:p>
            <a:pPr lvl="2"/>
            <a:r>
              <a:rPr lang="pt-BR" sz="1800" dirty="0"/>
              <a:t>Código fonte disponível em: </a:t>
            </a:r>
            <a:r>
              <a:rPr lang="pt-BR" sz="1800" u="sng" dirty="0">
                <a:solidFill>
                  <a:srgbClr val="00B050"/>
                </a:solidFill>
              </a:rPr>
              <a:t>https://security.appspot.com/vsftpd.html</a:t>
            </a:r>
            <a:endParaRPr lang="pt-BR" sz="1800" dirty="0"/>
          </a:p>
          <a:p>
            <a:pPr lvl="2"/>
            <a:r>
              <a:rPr lang="pt-BR" sz="1700" dirty="0"/>
              <a:t>VSFTPD = “</a:t>
            </a:r>
            <a:r>
              <a:rPr lang="pt-BR" sz="1700" dirty="0" err="1"/>
              <a:t>Very</a:t>
            </a:r>
            <a:r>
              <a:rPr lang="pt-BR" sz="1700" dirty="0"/>
              <a:t> </a:t>
            </a:r>
            <a:r>
              <a:rPr lang="pt-BR" sz="1700" dirty="0" err="1"/>
              <a:t>Secure</a:t>
            </a:r>
            <a:r>
              <a:rPr lang="pt-BR" sz="1700" dirty="0"/>
              <a:t> FTP </a:t>
            </a:r>
            <a:r>
              <a:rPr lang="pt-BR" sz="1700" dirty="0" err="1"/>
              <a:t>Daemon</a:t>
            </a:r>
            <a:r>
              <a:rPr lang="pt-BR" sz="1700" dirty="0"/>
              <a:t>”</a:t>
            </a:r>
          </a:p>
          <a:p>
            <a:pPr lvl="2"/>
            <a:endParaRPr lang="pt-BR" sz="1700" dirty="0"/>
          </a:p>
          <a:p>
            <a:r>
              <a:rPr lang="pt-BR" sz="2400" dirty="0"/>
              <a:t>Instalando o Servidor FTP no </a:t>
            </a:r>
            <a:r>
              <a:rPr lang="pt-BR" sz="2400" b="1" dirty="0">
                <a:solidFill>
                  <a:srgbClr val="0070C0"/>
                </a:solidFill>
              </a:rPr>
              <a:t>DEBIAN</a:t>
            </a:r>
            <a:r>
              <a:rPr lang="pt-BR" sz="2400" dirty="0"/>
              <a:t>:</a:t>
            </a:r>
          </a:p>
          <a:p>
            <a:pPr lvl="1"/>
            <a:r>
              <a:rPr lang="pt-BR" sz="2000" b="1" dirty="0" err="1">
                <a:solidFill>
                  <a:srgbClr val="0070C0"/>
                </a:solidFill>
              </a:rPr>
              <a:t>apt-get</a:t>
            </a:r>
            <a:r>
              <a:rPr lang="pt-BR" sz="2000" b="1" dirty="0">
                <a:solidFill>
                  <a:srgbClr val="0070C0"/>
                </a:solidFill>
              </a:rPr>
              <a:t>  </a:t>
            </a:r>
            <a:r>
              <a:rPr lang="pt-BR" sz="2000" b="1" dirty="0" err="1">
                <a:solidFill>
                  <a:srgbClr val="0070C0"/>
                </a:solidFill>
              </a:rPr>
              <a:t>install</a:t>
            </a:r>
            <a:r>
              <a:rPr lang="pt-BR" sz="2000" b="1" dirty="0">
                <a:solidFill>
                  <a:srgbClr val="0070C0"/>
                </a:solidFill>
              </a:rPr>
              <a:t>  </a:t>
            </a:r>
            <a:r>
              <a:rPr lang="pt-BR" sz="2000" b="1" dirty="0" err="1">
                <a:solidFill>
                  <a:srgbClr val="0070C0"/>
                </a:solidFill>
              </a:rPr>
              <a:t>vsftpd</a:t>
            </a:r>
            <a:endParaRPr lang="pt-BR" sz="2000" b="1" dirty="0">
              <a:solidFill>
                <a:srgbClr val="0070C0"/>
              </a:solidFill>
            </a:endParaRP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9CBAB1-7EE7-67FC-AC2B-8EDF1E2D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58807"/>
          <a:stretch>
            <a:fillRect/>
          </a:stretch>
        </p:blipFill>
        <p:spPr bwMode="auto">
          <a:xfrm>
            <a:off x="503981" y="3922927"/>
            <a:ext cx="8182819" cy="1643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BFADF73-F032-CEC4-7DDC-7DD36309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77557"/>
          <a:stretch>
            <a:fillRect/>
          </a:stretch>
        </p:blipFill>
        <p:spPr bwMode="auto">
          <a:xfrm>
            <a:off x="503981" y="5702002"/>
            <a:ext cx="8182819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00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FTP (File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):</a:t>
            </a:r>
          </a:p>
          <a:p>
            <a:pPr lvl="1"/>
            <a:r>
              <a:rPr lang="de-DE" dirty="0"/>
              <a:t>Características dos protocolos FTP e o TFTP;</a:t>
            </a:r>
          </a:p>
          <a:p>
            <a:pPr lvl="1"/>
            <a:r>
              <a:rPr lang="de-DE" dirty="0"/>
              <a:t>Funcionamento do FTP:</a:t>
            </a:r>
          </a:p>
          <a:p>
            <a:pPr lvl="2"/>
            <a:r>
              <a:rPr lang="de-DE" dirty="0"/>
              <a:t>Acesso Real, Convidado ou anônimo;</a:t>
            </a:r>
          </a:p>
          <a:p>
            <a:pPr lvl="2"/>
            <a:r>
              <a:rPr lang="de-DE" dirty="0"/>
              <a:t>Servidor em modo ativo e modo passivo;</a:t>
            </a:r>
          </a:p>
          <a:p>
            <a:pPr lvl="1"/>
            <a:r>
              <a:rPr lang="de-DE" dirty="0"/>
              <a:t>Formas de Acesso como Cliente</a:t>
            </a:r>
          </a:p>
          <a:p>
            <a:pPr eaLnBrk="1" hangingPunct="1"/>
            <a:endParaRPr lang="de-DE" dirty="0"/>
          </a:p>
          <a:p>
            <a:pPr lvl="1"/>
            <a:r>
              <a:rPr lang="de-DE" dirty="0">
                <a:solidFill>
                  <a:srgbClr val="FF0000"/>
                </a:solidFill>
              </a:rPr>
              <a:t>Instalando e configurando o serviço FTP no GNU/Linux (VSFTPD).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Principais parâmetros de configuração;</a:t>
            </a:r>
          </a:p>
          <a:p>
            <a:pPr lvl="1"/>
            <a:endParaRPr lang="pt-BR" dirty="0"/>
          </a:p>
          <a:p>
            <a:r>
              <a:rPr lang="pt-BR" dirty="0"/>
              <a:t>SSH (</a:t>
            </a:r>
            <a:r>
              <a:rPr lang="pt-BR" dirty="0" err="1"/>
              <a:t>Secure</a:t>
            </a:r>
            <a:r>
              <a:rPr lang="pt-BR" dirty="0"/>
              <a:t> Shell):</a:t>
            </a:r>
          </a:p>
          <a:p>
            <a:pPr lvl="1"/>
            <a:r>
              <a:rPr lang="pt-BR" dirty="0"/>
              <a:t>Introdução ao SSH;</a:t>
            </a:r>
          </a:p>
          <a:p>
            <a:pPr lvl="1"/>
            <a:r>
              <a:rPr lang="pt-BR" dirty="0"/>
              <a:t>Implementação e configuração.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801A-3243-3522-2111-5B8923F9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FTP no 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B77D-F19B-0E3B-FD08-93115AB287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Instalando o Servidor FTP no </a:t>
            </a:r>
            <a:r>
              <a:rPr lang="pt-BR" b="1" dirty="0" err="1">
                <a:solidFill>
                  <a:srgbClr val="FF0000"/>
                </a:solidFill>
              </a:rPr>
              <a:t>Red-Hat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e derivados: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yum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install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vsftpd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3CF739-95E7-341D-B390-524D6040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445" y="2319338"/>
            <a:ext cx="8221338" cy="216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A6C1661-C599-3555-DC9D-1447323A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920" y="2871788"/>
            <a:ext cx="8221328" cy="2767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7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0F9CC-7BD8-51F3-014B-F4CCED1B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configuração e Logs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03A6F-1DF0-9241-B0AC-2C35C88C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DEBIAN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EF7A5-40CA-C5A2-6122-8BF600372411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Red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Hat</a:t>
            </a:r>
            <a:r>
              <a:rPr lang="pt-BR" dirty="0">
                <a:solidFill>
                  <a:srgbClr val="FF0000"/>
                </a:solidFill>
              </a:rPr>
              <a:t> e derivados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0CFA4-17C8-2669-900E-B16F01C3BF30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Principal arquivo de configuração:</a:t>
            </a:r>
          </a:p>
          <a:p>
            <a:pPr lvl="1"/>
            <a:r>
              <a:rPr lang="pt-BR" sz="1800" b="1" dirty="0">
                <a:solidFill>
                  <a:srgbClr val="0070C0"/>
                </a:solidFill>
              </a:rPr>
              <a:t>/</a:t>
            </a:r>
            <a:r>
              <a:rPr lang="pt-BR" sz="1800" b="1" dirty="0" err="1">
                <a:solidFill>
                  <a:srgbClr val="0070C0"/>
                </a:solidFill>
              </a:rPr>
              <a:t>etc</a:t>
            </a:r>
            <a:r>
              <a:rPr lang="pt-BR" sz="1800" b="1" dirty="0">
                <a:solidFill>
                  <a:srgbClr val="0070C0"/>
                </a:solidFill>
              </a:rPr>
              <a:t>/</a:t>
            </a:r>
            <a:r>
              <a:rPr lang="pt-BR" sz="1800" b="1" dirty="0" err="1">
                <a:solidFill>
                  <a:srgbClr val="0070C0"/>
                </a:solidFill>
              </a:rPr>
              <a:t>vsftpd.conf</a:t>
            </a:r>
            <a:endParaRPr lang="pt-BR" sz="1800" b="1" dirty="0">
              <a:solidFill>
                <a:srgbClr val="0070C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Arquivo de Logs (acesso):</a:t>
            </a:r>
          </a:p>
          <a:p>
            <a:pPr lvl="1"/>
            <a:r>
              <a:rPr lang="pt-BR" sz="1800" b="1" dirty="0">
                <a:solidFill>
                  <a:srgbClr val="0070C0"/>
                </a:solidFill>
              </a:rPr>
              <a:t>/var/log/vsftpd.log</a:t>
            </a:r>
          </a:p>
          <a:p>
            <a:endParaRPr lang="pt-BR" sz="1800" dirty="0"/>
          </a:p>
          <a:p>
            <a:r>
              <a:rPr lang="pt-BR" sz="1800" dirty="0"/>
              <a:t>Diretório padrão (</a:t>
            </a:r>
            <a:r>
              <a:rPr lang="pt-BR" sz="1800" dirty="0" err="1"/>
              <a:t>chroot</a:t>
            </a:r>
            <a:r>
              <a:rPr lang="pt-BR" sz="1800" dirty="0"/>
              <a:t>):</a:t>
            </a:r>
          </a:p>
          <a:p>
            <a:pPr lvl="1"/>
            <a:r>
              <a:rPr lang="pt-BR" sz="1800" b="1" dirty="0">
                <a:solidFill>
                  <a:srgbClr val="0070C0"/>
                </a:solidFill>
              </a:rPr>
              <a:t>/</a:t>
            </a:r>
            <a:r>
              <a:rPr lang="pt-BR" sz="1800" b="1" dirty="0" err="1">
                <a:solidFill>
                  <a:srgbClr val="0070C0"/>
                </a:solidFill>
              </a:rPr>
              <a:t>srv</a:t>
            </a:r>
            <a:r>
              <a:rPr lang="pt-BR" sz="1800" b="1" dirty="0">
                <a:solidFill>
                  <a:srgbClr val="0070C0"/>
                </a:solidFill>
              </a:rPr>
              <a:t>/</a:t>
            </a:r>
            <a:r>
              <a:rPr lang="pt-BR" sz="1800" b="1" dirty="0" err="1">
                <a:solidFill>
                  <a:srgbClr val="0070C0"/>
                </a:solidFill>
              </a:rPr>
              <a:t>ftp</a:t>
            </a:r>
            <a:r>
              <a:rPr lang="pt-BR" sz="1800" b="1" dirty="0">
                <a:solidFill>
                  <a:srgbClr val="0070C0"/>
                </a:solidFill>
              </a:rPr>
              <a:t>/</a:t>
            </a:r>
          </a:p>
          <a:p>
            <a:endParaRPr lang="pt-B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1510C-EF2D-6D61-2AAD-665B1D91D4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Principal arquivo de configuração:</a:t>
            </a:r>
          </a:p>
          <a:p>
            <a:pPr lvl="1"/>
            <a:r>
              <a:rPr lang="pt-BR" sz="1800" b="1" dirty="0">
                <a:solidFill>
                  <a:srgbClr val="FF0000"/>
                </a:solidFill>
              </a:rPr>
              <a:t>/</a:t>
            </a:r>
            <a:r>
              <a:rPr lang="pt-BR" sz="1800" b="1" dirty="0" err="1">
                <a:solidFill>
                  <a:srgbClr val="FF0000"/>
                </a:solidFill>
              </a:rPr>
              <a:t>etc</a:t>
            </a:r>
            <a:r>
              <a:rPr lang="pt-BR" sz="1800" b="1" dirty="0">
                <a:solidFill>
                  <a:srgbClr val="FF0000"/>
                </a:solidFill>
              </a:rPr>
              <a:t>/</a:t>
            </a:r>
            <a:r>
              <a:rPr lang="pt-BR" sz="1800" b="1" dirty="0" err="1">
                <a:solidFill>
                  <a:srgbClr val="FF0000"/>
                </a:solidFill>
              </a:rPr>
              <a:t>vsftpd</a:t>
            </a:r>
            <a:r>
              <a:rPr lang="pt-BR" sz="1800" b="1" dirty="0">
                <a:solidFill>
                  <a:srgbClr val="FF0000"/>
                </a:solidFill>
              </a:rPr>
              <a:t>/</a:t>
            </a:r>
            <a:r>
              <a:rPr lang="pt-BR" sz="1800" b="1" dirty="0" err="1">
                <a:solidFill>
                  <a:srgbClr val="FF0000"/>
                </a:solidFill>
              </a:rPr>
              <a:t>vsftpd.conf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Arquivo de Log:</a:t>
            </a:r>
          </a:p>
          <a:p>
            <a:pPr lvl="1"/>
            <a:r>
              <a:rPr lang="pt-BR" sz="1800" b="1" dirty="0">
                <a:solidFill>
                  <a:srgbClr val="FF0000"/>
                </a:solidFill>
              </a:rPr>
              <a:t>/var/log/</a:t>
            </a:r>
            <a:r>
              <a:rPr lang="pt-BR" sz="1800" b="1" dirty="0" err="1">
                <a:solidFill>
                  <a:srgbClr val="FF0000"/>
                </a:solidFill>
              </a:rPr>
              <a:t>xferlog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Diretório padrão (</a:t>
            </a:r>
            <a:r>
              <a:rPr lang="pt-BR" sz="1800" dirty="0" err="1"/>
              <a:t>chroot</a:t>
            </a:r>
            <a:r>
              <a:rPr lang="pt-BR" sz="1800" dirty="0"/>
              <a:t>):</a:t>
            </a:r>
          </a:p>
          <a:p>
            <a:pPr lvl="1"/>
            <a:r>
              <a:rPr lang="pt-BR" sz="1800" b="1" dirty="0">
                <a:solidFill>
                  <a:srgbClr val="FF0000"/>
                </a:solidFill>
              </a:rPr>
              <a:t>/var/</a:t>
            </a:r>
            <a:r>
              <a:rPr lang="pt-BR" sz="1800" b="1" dirty="0" err="1">
                <a:solidFill>
                  <a:srgbClr val="FF0000"/>
                </a:solidFill>
              </a:rPr>
              <a:t>ftp</a:t>
            </a:r>
            <a:r>
              <a:rPr lang="pt-BR" sz="1800" b="1" dirty="0">
                <a:solidFill>
                  <a:srgbClr val="FF0000"/>
                </a:solidFill>
              </a:rPr>
              <a:t>/</a:t>
            </a:r>
          </a:p>
          <a:p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539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2A1C7-DA89-517F-F5CC-08E48320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administração do serviço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D0DBA-2D44-56A3-BA12-A75785453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Debian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135720-D28D-EC87-749A-B0D2737B1424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Red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Hat</a:t>
            </a:r>
            <a:r>
              <a:rPr lang="pt-BR" dirty="0">
                <a:solidFill>
                  <a:srgbClr val="FF0000"/>
                </a:solidFill>
              </a:rPr>
              <a:t> e derivados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271F-8A75-4911-E36F-3FBF9113021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start  </a:t>
            </a:r>
            <a:r>
              <a:rPr lang="pt-BR" b="1" dirty="0" err="1">
                <a:solidFill>
                  <a:srgbClr val="00B0F0"/>
                </a:solidFill>
              </a:rPr>
              <a:t>vsftpd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stop  </a:t>
            </a:r>
            <a:r>
              <a:rPr lang="pt-BR" b="1" dirty="0" err="1">
                <a:solidFill>
                  <a:srgbClr val="00B0F0"/>
                </a:solidFill>
              </a:rPr>
              <a:t>vsftpd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restart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vsftpd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status  </a:t>
            </a:r>
            <a:r>
              <a:rPr lang="pt-BR" b="1" dirty="0" err="1">
                <a:solidFill>
                  <a:srgbClr val="00B0F0"/>
                </a:solidFill>
              </a:rPr>
              <a:t>vsftpd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reload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vsftpd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enable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vsftpd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disable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vsftpd</a:t>
            </a:r>
            <a:endParaRPr lang="pt-BR" b="1" dirty="0">
              <a:solidFill>
                <a:srgbClr val="00B0F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74C6A9-C0C3-AB5D-880B-6956ED431E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start  </a:t>
            </a:r>
            <a:r>
              <a:rPr lang="pt-BR" b="1" dirty="0" err="1">
                <a:solidFill>
                  <a:srgbClr val="FF0000"/>
                </a:solidFill>
              </a:rPr>
              <a:t>vsftpd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stop  </a:t>
            </a:r>
            <a:r>
              <a:rPr lang="pt-BR" b="1" dirty="0" err="1">
                <a:solidFill>
                  <a:srgbClr val="FF0000"/>
                </a:solidFill>
              </a:rPr>
              <a:t>vsftpd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restart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vsftpd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status  </a:t>
            </a:r>
            <a:r>
              <a:rPr lang="pt-BR" b="1" dirty="0" err="1">
                <a:solidFill>
                  <a:srgbClr val="FF0000"/>
                </a:solidFill>
              </a:rPr>
              <a:t>vsftpd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reload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vsftpd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enable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vsftpd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disable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vsftpd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4BB607-9622-A9E6-866D-487EED5326BB}"/>
              </a:ext>
            </a:extLst>
          </p:cNvPr>
          <p:cNvSpPr>
            <a:spLocks noChangeAspect="1"/>
          </p:cNvSpPr>
          <p:nvPr/>
        </p:nvSpPr>
        <p:spPr>
          <a:xfrm>
            <a:off x="304801" y="4931594"/>
            <a:ext cx="8528625" cy="121702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6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3D90-B2AD-5C98-71EF-C0BFC85D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Arquivos de Configuração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F825-2996-E5F0-D361-769FB993CC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Após a instalação, temos os seguintes arquivos de configuração:</a:t>
            </a:r>
          </a:p>
          <a:p>
            <a:pPr lvl="1"/>
            <a:r>
              <a:rPr lang="pt-BR" b="1" dirty="0" err="1">
                <a:solidFill>
                  <a:srgbClr val="00B050"/>
                </a:solidFill>
              </a:rPr>
              <a:t>vsftpd.conf</a:t>
            </a:r>
            <a:r>
              <a:rPr lang="pt-BR" dirty="0">
                <a:solidFill>
                  <a:srgbClr val="006666"/>
                </a:solidFill>
              </a:rPr>
              <a:t> </a:t>
            </a:r>
            <a:r>
              <a:rPr lang="pt-BR" dirty="0">
                <a:sym typeface="Wingdings" pitchFamily="2" charset="2"/>
              </a:rPr>
              <a:t> Principal arquivo de configurações do Servidor;</a:t>
            </a:r>
          </a:p>
          <a:p>
            <a:pPr lvl="1"/>
            <a:endParaRPr lang="pt-BR" dirty="0">
              <a:sym typeface="Wingdings" pitchFamily="2" charset="2"/>
            </a:endParaRPr>
          </a:p>
          <a:p>
            <a:pPr lvl="1"/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ftpusers</a:t>
            </a:r>
            <a:r>
              <a:rPr lang="pt-BR" dirty="0">
                <a:solidFill>
                  <a:srgbClr val="006666"/>
                </a:solidFill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 Usuários locais que </a:t>
            </a:r>
            <a:r>
              <a:rPr lang="pt-BR" b="1" dirty="0">
                <a:solidFill>
                  <a:srgbClr val="FF0000"/>
                </a:solidFill>
                <a:sym typeface="Wingdings" pitchFamily="2" charset="2"/>
              </a:rPr>
              <a:t>não</a:t>
            </a:r>
            <a:r>
              <a:rPr lang="pt-BR" dirty="0">
                <a:sym typeface="Wingdings" pitchFamily="2" charset="2"/>
              </a:rPr>
              <a:t> possuem permissão de acesso ao servidor;</a:t>
            </a:r>
          </a:p>
          <a:p>
            <a:pPr lvl="1"/>
            <a:endParaRPr lang="pt-BR" dirty="0">
              <a:sym typeface="Wingdings" pitchFamily="2" charset="2"/>
            </a:endParaRPr>
          </a:p>
          <a:p>
            <a:pPr lvl="1"/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chroot_lists</a:t>
            </a:r>
            <a:r>
              <a:rPr lang="pt-BR" dirty="0">
                <a:solidFill>
                  <a:srgbClr val="006666"/>
                </a:solidFill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 Lista de usuários que após o </a:t>
            </a:r>
            <a:r>
              <a:rPr lang="pt-BR" dirty="0" err="1">
                <a:sym typeface="Wingdings" pitchFamily="2" charset="2"/>
              </a:rPr>
              <a:t>logon</a:t>
            </a:r>
            <a:r>
              <a:rPr lang="pt-BR" dirty="0">
                <a:sym typeface="Wingdings" pitchFamily="2" charset="2"/>
              </a:rPr>
              <a:t>, serão direcionados para um diretório específico (</a:t>
            </a:r>
            <a:r>
              <a:rPr lang="pt-BR" dirty="0" err="1">
                <a:solidFill>
                  <a:srgbClr val="FF0000"/>
                </a:solidFill>
                <a:sym typeface="Wingdings" pitchFamily="2" charset="2"/>
              </a:rPr>
              <a:t>chroot</a:t>
            </a:r>
            <a:r>
              <a:rPr lang="pt-BR" dirty="0">
                <a:sym typeface="Wingdings" pitchFamily="2" charset="2"/>
              </a:rPr>
              <a:t>);</a:t>
            </a:r>
          </a:p>
          <a:p>
            <a:pPr lvl="1"/>
            <a:endParaRPr lang="pt-BR" dirty="0">
              <a:sym typeface="Wingdings" pitchFamily="2" charset="2"/>
            </a:endParaRPr>
          </a:p>
          <a:p>
            <a:pPr lvl="1"/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user_list</a:t>
            </a:r>
            <a:r>
              <a:rPr lang="pt-BR" dirty="0">
                <a:solidFill>
                  <a:srgbClr val="006666"/>
                </a:solidFill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 Depende do parâmetro “</a:t>
            </a:r>
            <a:r>
              <a:rPr lang="pt-BR" dirty="0" err="1">
                <a:solidFill>
                  <a:srgbClr val="FF0000"/>
                </a:solidFill>
                <a:sym typeface="Wingdings" pitchFamily="2" charset="2"/>
              </a:rPr>
              <a:t>userlist_enable</a:t>
            </a:r>
            <a:r>
              <a:rPr lang="pt-BR" dirty="0">
                <a:sym typeface="Wingdings" pitchFamily="2" charset="2"/>
              </a:rPr>
              <a:t>” no arquivo de configurações. Possui uma lista de usuários que podem ou que não podem </a:t>
            </a:r>
            <a:r>
              <a:rPr lang="pt-BR" dirty="0" err="1">
                <a:sym typeface="Wingdings" pitchFamily="2" charset="2"/>
              </a:rPr>
              <a:t>logar</a:t>
            </a:r>
            <a:r>
              <a:rPr lang="pt-BR" dirty="0">
                <a:sym typeface="Wingdings" pitchFamily="2" charset="2"/>
              </a:rPr>
              <a:t> no servidor FTP;</a:t>
            </a:r>
          </a:p>
          <a:p>
            <a:pPr lvl="2"/>
            <a:r>
              <a:rPr lang="pt-BR" b="1" dirty="0" err="1">
                <a:solidFill>
                  <a:srgbClr val="0070C0"/>
                </a:solidFill>
                <a:sym typeface="Wingdings" pitchFamily="2" charset="2"/>
              </a:rPr>
              <a:t>userlist_enable</a:t>
            </a:r>
            <a:r>
              <a:rPr lang="pt-BR" b="1" dirty="0">
                <a:solidFill>
                  <a:srgbClr val="0070C0"/>
                </a:solidFill>
                <a:sym typeface="Wingdings" pitchFamily="2" charset="2"/>
              </a:rPr>
              <a:t>=</a:t>
            </a:r>
            <a:r>
              <a:rPr lang="pt-BR" b="1" dirty="0" err="1">
                <a:solidFill>
                  <a:srgbClr val="FF0000"/>
                </a:solidFill>
                <a:sym typeface="Wingdings" pitchFamily="2" charset="2"/>
              </a:rPr>
              <a:t>yes</a:t>
            </a:r>
            <a:r>
              <a:rPr lang="pt-BR" dirty="0">
                <a:sym typeface="Wingdings" pitchFamily="2" charset="2"/>
              </a:rPr>
              <a:t>  Nega o acesso aos usuários listados em “</a:t>
            </a:r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user_list</a:t>
            </a:r>
            <a:r>
              <a:rPr lang="pt-BR" dirty="0">
                <a:sym typeface="Wingdings" pitchFamily="2" charset="2"/>
              </a:rPr>
              <a:t>”.</a:t>
            </a:r>
          </a:p>
          <a:p>
            <a:pPr lvl="2"/>
            <a:r>
              <a:rPr lang="pt-BR" b="1" dirty="0" err="1">
                <a:solidFill>
                  <a:srgbClr val="0070C0"/>
                </a:solidFill>
                <a:sym typeface="Wingdings" pitchFamily="2" charset="2"/>
              </a:rPr>
              <a:t>userlist_enable</a:t>
            </a:r>
            <a:r>
              <a:rPr lang="pt-BR" b="1" dirty="0">
                <a:solidFill>
                  <a:srgbClr val="0070C0"/>
                </a:solidFill>
                <a:sym typeface="Wingdings" pitchFamily="2" charset="2"/>
              </a:rPr>
              <a:t>=</a:t>
            </a:r>
            <a:r>
              <a:rPr lang="pt-BR" b="1" dirty="0">
                <a:solidFill>
                  <a:srgbClr val="FF0000"/>
                </a:solidFill>
                <a:sym typeface="Wingdings" pitchFamily="2" charset="2"/>
              </a:rPr>
              <a:t>no</a:t>
            </a:r>
            <a:r>
              <a:rPr lang="pt-BR" dirty="0">
                <a:sym typeface="Wingdings" pitchFamily="2" charset="2"/>
              </a:rPr>
              <a:t>  Permite o acesso aos usuários listados em “</a:t>
            </a:r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user_list</a:t>
            </a:r>
            <a:r>
              <a:rPr lang="pt-BR" dirty="0">
                <a:sym typeface="Wingdings" pitchFamily="2" charset="2"/>
              </a:rPr>
              <a:t>”.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OBS.: Os arquivos “</a:t>
            </a:r>
            <a:r>
              <a:rPr lang="pt-BR" dirty="0" err="1">
                <a:solidFill>
                  <a:srgbClr val="00B050"/>
                </a:solidFill>
              </a:rPr>
              <a:t>vsftpd.conf</a:t>
            </a:r>
            <a:r>
              <a:rPr lang="pt-BR" dirty="0"/>
              <a:t>” e “</a:t>
            </a:r>
            <a:r>
              <a:rPr lang="pt-BR" dirty="0" err="1">
                <a:solidFill>
                  <a:srgbClr val="00B050"/>
                </a:solidFill>
              </a:rPr>
              <a:t>ftpusers</a:t>
            </a:r>
            <a:r>
              <a:rPr lang="pt-BR" dirty="0"/>
              <a:t>” são criados automaticamente em ambas as </a:t>
            </a:r>
            <a:r>
              <a:rPr lang="pt-BR" i="1" dirty="0" err="1"/>
              <a:t>distros</a:t>
            </a:r>
            <a:r>
              <a:rPr lang="pt-BR" dirty="0"/>
              <a:t>, os outros dois devem ser criados no mesmo diretório dos demais, </a:t>
            </a:r>
            <a:r>
              <a:rPr lang="pt-BR" b="1" dirty="0"/>
              <a:t>apenas</a:t>
            </a:r>
            <a:r>
              <a:rPr lang="pt-BR" dirty="0"/>
              <a:t> se for necessário.</a:t>
            </a:r>
          </a:p>
          <a:p>
            <a:pPr lvl="1"/>
            <a:r>
              <a:rPr lang="pt-BR" dirty="0"/>
              <a:t>Mais informações em: </a:t>
            </a:r>
            <a:r>
              <a:rPr lang="pt-BR" dirty="0">
                <a:hlinkClick r:id="rId2"/>
              </a:rPr>
              <a:t>http://vsftpd.beasts.org/vsftpd_conf.html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828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75B5-A04A-68A2-409C-C21D8151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Opções do Arquivo de configurações do VSFTPD</a:t>
            </a:r>
            <a:br>
              <a:rPr lang="pt-BR" dirty="0"/>
            </a:br>
            <a:r>
              <a:rPr lang="pt-BR" i="1" dirty="0"/>
              <a:t>“</a:t>
            </a:r>
            <a:r>
              <a:rPr lang="pt-BR" i="1" dirty="0">
                <a:solidFill>
                  <a:srgbClr val="00B050"/>
                </a:solidFill>
              </a:rPr>
              <a:t>YES</a:t>
            </a:r>
            <a:r>
              <a:rPr lang="pt-BR" i="1" dirty="0"/>
              <a:t>” </a:t>
            </a:r>
            <a:r>
              <a:rPr lang="pt-BR" i="1" dirty="0" err="1"/>
              <a:t>or</a:t>
            </a:r>
            <a:r>
              <a:rPr lang="pt-BR" i="1" dirty="0"/>
              <a:t> “</a:t>
            </a:r>
            <a:r>
              <a:rPr lang="pt-BR" i="1" dirty="0">
                <a:solidFill>
                  <a:srgbClr val="C00000"/>
                </a:solidFill>
              </a:rPr>
              <a:t>NO</a:t>
            </a:r>
            <a:r>
              <a:rPr lang="pt-BR" i="1" dirty="0"/>
              <a:t>”?!?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1795-008F-880C-0C66-73ABAC9B65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/>
              <a:t>Dentre as principais opções utilizadas, temos: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anonymous_enable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YES </a:t>
            </a:r>
            <a:r>
              <a:rPr lang="pt-BR" sz="1800" dirty="0">
                <a:sym typeface="Wingdings" pitchFamily="2" charset="2"/>
              </a:rPr>
              <a:t> Permite acesso sem autenticação (FTP público);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local_enable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YES </a:t>
            </a:r>
            <a:r>
              <a:rPr lang="pt-BR" sz="1800" dirty="0">
                <a:sym typeface="Wingdings" pitchFamily="2" charset="2"/>
              </a:rPr>
              <a:t> Permite acesso FTP com autenticação aos usuários locais;</a:t>
            </a:r>
            <a:endParaRPr lang="pt-BR" sz="1800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write_enable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YES </a:t>
            </a:r>
            <a:r>
              <a:rPr lang="pt-BR" sz="1800" dirty="0">
                <a:sym typeface="Wingdings" pitchFamily="2" charset="2"/>
              </a:rPr>
              <a:t> Habilita que dados sejam gravados no Servidor FTP;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local_umask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022 </a:t>
            </a:r>
            <a:r>
              <a:rPr lang="pt-BR" sz="1800" dirty="0">
                <a:sym typeface="Wingdings" pitchFamily="2" charset="2"/>
              </a:rPr>
              <a:t> “Máscara” de permissão padrão para novos arquivos criados;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anon_upload_enable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YES </a:t>
            </a:r>
            <a:r>
              <a:rPr lang="pt-BR" sz="1800" dirty="0">
                <a:sym typeface="Wingdings" pitchFamily="2" charset="2"/>
              </a:rPr>
              <a:t> </a:t>
            </a:r>
            <a:r>
              <a:rPr lang="pt-BR" sz="1800" b="1" dirty="0">
                <a:sym typeface="Wingdings" pitchFamily="2" charset="2"/>
              </a:rPr>
              <a:t>CUIDADO!</a:t>
            </a:r>
            <a:r>
              <a:rPr lang="pt-BR" sz="1800" dirty="0">
                <a:sym typeface="Wingdings" pitchFamily="2" charset="2"/>
              </a:rPr>
              <a:t> Permite o “upload” de usuários não autenticados;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anon_mkdir_write_enable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YES </a:t>
            </a:r>
            <a:r>
              <a:rPr lang="pt-BR" sz="1800" dirty="0">
                <a:sym typeface="Wingdings" pitchFamily="2" charset="2"/>
              </a:rPr>
              <a:t> </a:t>
            </a:r>
            <a:r>
              <a:rPr lang="pt-BR" sz="1800" b="1" dirty="0">
                <a:sym typeface="Wingdings" pitchFamily="2" charset="2"/>
              </a:rPr>
              <a:t>CUIDADO!</a:t>
            </a:r>
            <a:r>
              <a:rPr lang="pt-BR" sz="1800" dirty="0">
                <a:sym typeface="Wingdings" pitchFamily="2" charset="2"/>
              </a:rPr>
              <a:t> Permite que um usuário não autenticado crie diretórios;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xferlog_enable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YES </a:t>
            </a:r>
            <a:r>
              <a:rPr lang="pt-BR" sz="1800" dirty="0">
                <a:sym typeface="Wingdings" pitchFamily="2" charset="2"/>
              </a:rPr>
              <a:t> Ativa o LOG de Downloads e Uploads;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xferlog_file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/var/log/???? </a:t>
            </a:r>
            <a:r>
              <a:rPr lang="pt-BR" sz="1800" dirty="0">
                <a:sym typeface="Wingdings" pitchFamily="2" charset="2"/>
              </a:rPr>
              <a:t> Define o nome do arquivo de LOG;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idle_session_timeout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600 </a:t>
            </a:r>
            <a:r>
              <a:rPr lang="pt-BR" sz="1800" dirty="0">
                <a:sym typeface="Wingdings" pitchFamily="2" charset="2"/>
              </a:rPr>
              <a:t> Define em segundos o “timeout” de uma sessão FTP;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data_connection_timeout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120 </a:t>
            </a:r>
            <a:r>
              <a:rPr lang="pt-BR" sz="1800" dirty="0">
                <a:sym typeface="Wingdings" pitchFamily="2" charset="2"/>
              </a:rPr>
              <a:t> Define o “timeout” de uma conexão de dados;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ftpd_banner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 err="1">
                <a:solidFill>
                  <a:srgbClr val="FF0000"/>
                </a:solidFill>
                <a:sym typeface="Wingdings" pitchFamily="2" charset="2"/>
              </a:rPr>
              <a:t>Welcome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! </a:t>
            </a:r>
            <a:r>
              <a:rPr lang="pt-BR" sz="1800" dirty="0">
                <a:sym typeface="Wingdings" pitchFamily="2" charset="2"/>
              </a:rPr>
              <a:t> Mensagem exibida ao acessar o Servidor FTP;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listen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YES </a:t>
            </a:r>
            <a:r>
              <a:rPr lang="pt-BR" sz="1800" dirty="0">
                <a:sym typeface="Wingdings" pitchFamily="2" charset="2"/>
              </a:rPr>
              <a:t> Define que o Servidor FTP será executado em modo “</a:t>
            </a:r>
            <a:r>
              <a:rPr lang="pt-BR" sz="1800" dirty="0" err="1">
                <a:sym typeface="Wingdings" pitchFamily="2" charset="2"/>
              </a:rPr>
              <a:t>standalone</a:t>
            </a:r>
            <a:r>
              <a:rPr lang="pt-BR" sz="1800" dirty="0">
                <a:sym typeface="Wingdings" pitchFamily="2" charset="2"/>
              </a:rPr>
              <a:t>” ao invés de ser controlado pelo “</a:t>
            </a:r>
            <a:r>
              <a:rPr lang="pt-BR" sz="1800" dirty="0" err="1">
                <a:sym typeface="Wingdings" pitchFamily="2" charset="2"/>
              </a:rPr>
              <a:t>inetd</a:t>
            </a:r>
            <a:r>
              <a:rPr lang="pt-BR" sz="1800" dirty="0">
                <a:sym typeface="Wingdings" pitchFamily="2" charset="2"/>
              </a:rPr>
              <a:t>”;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8067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4F8F-807C-62A5-DF84-CA3AA7C3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Configurações de usuários locais no VSFTPD</a:t>
            </a:r>
            <a:br>
              <a:rPr lang="pt-BR" dirty="0"/>
            </a:br>
            <a:r>
              <a:rPr lang="pt-BR" i="1" dirty="0"/>
              <a:t>“</a:t>
            </a:r>
            <a:r>
              <a:rPr lang="pt-BR" i="1" dirty="0">
                <a:solidFill>
                  <a:srgbClr val="00B050"/>
                </a:solidFill>
              </a:rPr>
              <a:t>YES</a:t>
            </a:r>
            <a:r>
              <a:rPr lang="pt-BR" i="1" dirty="0"/>
              <a:t>” </a:t>
            </a:r>
            <a:r>
              <a:rPr lang="pt-BR" i="1" dirty="0" err="1"/>
              <a:t>or</a:t>
            </a:r>
            <a:r>
              <a:rPr lang="pt-BR" i="1" dirty="0"/>
              <a:t> “</a:t>
            </a:r>
            <a:r>
              <a:rPr lang="pt-BR" i="1" dirty="0">
                <a:solidFill>
                  <a:srgbClr val="C00000"/>
                </a:solidFill>
              </a:rPr>
              <a:t>NO</a:t>
            </a:r>
            <a:r>
              <a:rPr lang="pt-BR" i="1" dirty="0"/>
              <a:t>”?!?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6161-4DD1-56FB-D050-35A8208A74B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pt-BR" sz="2000" dirty="0"/>
              <a:t>Ao definir a diretiva “</a:t>
            </a:r>
            <a:r>
              <a:rPr lang="pt-BR" sz="2000" b="1" dirty="0" err="1">
                <a:solidFill>
                  <a:srgbClr val="0070C0"/>
                </a:solidFill>
              </a:rPr>
              <a:t>local_enable</a:t>
            </a:r>
            <a:r>
              <a:rPr lang="pt-BR" sz="2000" b="1" dirty="0">
                <a:solidFill>
                  <a:srgbClr val="0070C0"/>
                </a:solidFill>
              </a:rPr>
              <a:t>=</a:t>
            </a:r>
            <a:r>
              <a:rPr lang="pt-BR" sz="2000" b="1" dirty="0">
                <a:solidFill>
                  <a:srgbClr val="FF0000"/>
                </a:solidFill>
              </a:rPr>
              <a:t>YES</a:t>
            </a:r>
            <a:r>
              <a:rPr lang="pt-BR" sz="2000" dirty="0"/>
              <a:t>”, permitimos que usuários locais realizem </a:t>
            </a:r>
            <a:r>
              <a:rPr lang="pt-BR" sz="2000" dirty="0" err="1"/>
              <a:t>Logon</a:t>
            </a:r>
            <a:r>
              <a:rPr lang="pt-BR" sz="2000" dirty="0"/>
              <a:t> via FTP, obtendo algumas novas possibilidades (</a:t>
            </a:r>
            <a:r>
              <a:rPr lang="pt-BR" sz="2000" dirty="0" err="1">
                <a:solidFill>
                  <a:srgbClr val="7030A0"/>
                </a:solidFill>
              </a:rPr>
              <a:t>chroot</a:t>
            </a:r>
            <a:r>
              <a:rPr lang="pt-BR" sz="2000" dirty="0"/>
              <a:t>):</a:t>
            </a:r>
          </a:p>
          <a:p>
            <a:pPr lvl="2"/>
            <a:r>
              <a:rPr lang="pt-BR" sz="1800" b="1" dirty="0"/>
              <a:t>FTP Convidado:</a:t>
            </a:r>
          </a:p>
          <a:p>
            <a:pPr lvl="3"/>
            <a:r>
              <a:rPr lang="pt-BR" sz="1600" dirty="0"/>
              <a:t>Todos os usuários acessam o mesmo local (Ex.: “</a:t>
            </a:r>
            <a:r>
              <a:rPr lang="pt-BR" sz="1600" dirty="0">
                <a:solidFill>
                  <a:srgbClr val="7030A0"/>
                </a:solidFill>
              </a:rPr>
              <a:t>/var/</a:t>
            </a:r>
            <a:r>
              <a:rPr lang="pt-BR" sz="1600" dirty="0" err="1">
                <a:solidFill>
                  <a:srgbClr val="7030A0"/>
                </a:solidFill>
              </a:rPr>
              <a:t>ftp</a:t>
            </a:r>
            <a:r>
              <a:rPr lang="pt-BR" sz="1600" dirty="0">
                <a:solidFill>
                  <a:srgbClr val="7030A0"/>
                </a:solidFill>
              </a:rPr>
              <a:t>/</a:t>
            </a:r>
            <a:r>
              <a:rPr lang="pt-BR" sz="1600" dirty="0"/>
              <a:t>” ou “</a:t>
            </a:r>
            <a:r>
              <a:rPr lang="pt-BR" sz="1600" dirty="0">
                <a:solidFill>
                  <a:srgbClr val="7030A0"/>
                </a:solidFill>
              </a:rPr>
              <a:t>/var/limbo</a:t>
            </a:r>
            <a:r>
              <a:rPr lang="pt-BR" sz="1600" dirty="0"/>
              <a:t>”);</a:t>
            </a:r>
          </a:p>
          <a:p>
            <a:pPr lvl="2"/>
            <a:r>
              <a:rPr lang="pt-BR" sz="1800" b="1" dirty="0"/>
              <a:t>FTP Real:</a:t>
            </a:r>
          </a:p>
          <a:p>
            <a:pPr lvl="3"/>
            <a:r>
              <a:rPr lang="pt-BR" sz="1600" dirty="0"/>
              <a:t>Cada usuário acessa apenas o </a:t>
            </a:r>
            <a:r>
              <a:rPr lang="pt-BR" sz="1600" b="1" dirty="0"/>
              <a:t>seu</a:t>
            </a:r>
            <a:r>
              <a:rPr lang="pt-BR" sz="1600" dirty="0"/>
              <a:t> diretório pessoal (Ex.: “</a:t>
            </a:r>
            <a:r>
              <a:rPr lang="pt-BR" sz="1600" dirty="0">
                <a:solidFill>
                  <a:srgbClr val="7030A0"/>
                </a:solidFill>
              </a:rPr>
              <a:t>/home/Jaspion</a:t>
            </a:r>
            <a:r>
              <a:rPr lang="pt-BR" sz="1600" dirty="0"/>
              <a:t>”);</a:t>
            </a:r>
          </a:p>
          <a:p>
            <a:pPr lvl="2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3928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9D77-8712-117C-20A9-0873519F7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745D-3B91-BB87-1149-14219D5C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Configurações de usuários locais no VSFTPD</a:t>
            </a:r>
            <a:br>
              <a:rPr lang="pt-BR" dirty="0"/>
            </a:br>
            <a:r>
              <a:rPr lang="pt-BR" i="1" dirty="0"/>
              <a:t>“</a:t>
            </a:r>
            <a:r>
              <a:rPr lang="pt-BR" i="1" dirty="0">
                <a:solidFill>
                  <a:srgbClr val="00B050"/>
                </a:solidFill>
              </a:rPr>
              <a:t>YES</a:t>
            </a:r>
            <a:r>
              <a:rPr lang="pt-BR" i="1" dirty="0"/>
              <a:t>” </a:t>
            </a:r>
            <a:r>
              <a:rPr lang="pt-BR" i="1" dirty="0" err="1"/>
              <a:t>or</a:t>
            </a:r>
            <a:r>
              <a:rPr lang="pt-BR" i="1" dirty="0"/>
              <a:t> “</a:t>
            </a:r>
            <a:r>
              <a:rPr lang="pt-BR" i="1" dirty="0">
                <a:solidFill>
                  <a:srgbClr val="C00000"/>
                </a:solidFill>
              </a:rPr>
              <a:t>NO</a:t>
            </a:r>
            <a:r>
              <a:rPr lang="pt-BR" i="1" dirty="0"/>
              <a:t>”?!?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3621-AE00-1768-68BB-9388229962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pt-BR" sz="1800" dirty="0"/>
              <a:t>Atenção (Security Risk):</a:t>
            </a:r>
            <a:endParaRPr lang="pt-BR" sz="1800" dirty="0">
              <a:sym typeface="Wingdings" pitchFamily="2" charset="2"/>
            </a:endParaRP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chroot_list_enable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YES </a:t>
            </a:r>
            <a:r>
              <a:rPr lang="pt-BR" sz="1800" dirty="0">
                <a:sym typeface="Wingdings" pitchFamily="2" charset="2"/>
              </a:rPr>
              <a:t> Define que os usuários listados no arquivo definido na diretiva “</a:t>
            </a:r>
            <a:r>
              <a:rPr lang="pt-BR" sz="1800" dirty="0" err="1">
                <a:solidFill>
                  <a:srgbClr val="0070C0"/>
                </a:solidFill>
              </a:rPr>
              <a:t>chroot_list_file</a:t>
            </a:r>
            <a:r>
              <a:rPr lang="pt-BR" sz="1800" dirty="0">
                <a:sym typeface="Wingdings" pitchFamily="2" charset="2"/>
              </a:rPr>
              <a:t>”, terão acesso apenas a um diretório (</a:t>
            </a:r>
            <a:r>
              <a:rPr lang="pt-BR" sz="1800" dirty="0">
                <a:solidFill>
                  <a:srgbClr val="7030A0"/>
                </a:solidFill>
                <a:sym typeface="Wingdings" pitchFamily="2" charset="2"/>
              </a:rPr>
              <a:t>FTP Real ou Convidado</a:t>
            </a:r>
            <a:r>
              <a:rPr lang="pt-BR" sz="1800" dirty="0">
                <a:sym typeface="Wingdings" pitchFamily="2" charset="2"/>
              </a:rPr>
              <a:t>);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chroot_list_file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sym typeface="Wingdings" pitchFamily="2" charset="2"/>
              </a:rPr>
              <a:t>etc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sym typeface="Wingdings" pitchFamily="2" charset="2"/>
              </a:rPr>
              <a:t>chroot_list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pt-BR" sz="1800" dirty="0">
                <a:sym typeface="Wingdings" pitchFamily="2" charset="2"/>
              </a:rPr>
              <a:t> Lista de usuários que ao realizarem </a:t>
            </a:r>
            <a:r>
              <a:rPr lang="pt-BR" sz="1800" dirty="0" err="1">
                <a:sym typeface="Wingdings" pitchFamily="2" charset="2"/>
              </a:rPr>
              <a:t>Logon</a:t>
            </a:r>
            <a:r>
              <a:rPr lang="pt-BR" sz="1800" dirty="0">
                <a:sym typeface="Wingdings" pitchFamily="2" charset="2"/>
              </a:rPr>
              <a:t>, terão acesso apenas ao seu diretório “/home”.</a:t>
            </a:r>
            <a:endParaRPr lang="pt-BR" sz="1800" dirty="0"/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chroot_local_user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YES </a:t>
            </a:r>
            <a:r>
              <a:rPr lang="pt-BR" sz="1800" dirty="0">
                <a:sym typeface="Wingdings" pitchFamily="2" charset="2"/>
              </a:rPr>
              <a:t> Define (se as duas diretivas acima forem configuradas), os usuários terão acesso ao:</a:t>
            </a:r>
          </a:p>
          <a:p>
            <a:pPr lvl="3"/>
            <a:r>
              <a:rPr lang="pt-BR" sz="1400" dirty="0">
                <a:sym typeface="Wingdings" pitchFamily="2" charset="2"/>
              </a:rPr>
              <a:t>Diretório “/home” do usuário (</a:t>
            </a:r>
            <a:r>
              <a:rPr lang="pt-BR" sz="1400" b="1" dirty="0">
                <a:solidFill>
                  <a:srgbClr val="7030A0"/>
                </a:solidFill>
                <a:sym typeface="Wingdings" pitchFamily="2" charset="2"/>
              </a:rPr>
              <a:t>FTP Real</a:t>
            </a:r>
            <a:r>
              <a:rPr lang="pt-BR" sz="1400" dirty="0">
                <a:sym typeface="Wingdings" pitchFamily="2" charset="2"/>
              </a:rPr>
              <a:t>), sem poder acessar diretórios em níveis acima (caso o valor da diretiva seja </a:t>
            </a:r>
            <a:r>
              <a:rPr lang="pt-BR" sz="1400" b="1" dirty="0">
                <a:solidFill>
                  <a:srgbClr val="FF0000"/>
                </a:solidFill>
                <a:sym typeface="Wingdings" pitchFamily="2" charset="2"/>
              </a:rPr>
              <a:t>YES</a:t>
            </a:r>
            <a:r>
              <a:rPr lang="pt-BR" sz="1400" dirty="0">
                <a:sym typeface="Wingdings" pitchFamily="2" charset="2"/>
              </a:rPr>
              <a:t> e caso o nome não esteja no arquivo “</a:t>
            </a:r>
            <a:r>
              <a:rPr lang="pt-BR" sz="1400" dirty="0" err="1">
                <a:solidFill>
                  <a:srgbClr val="00B050"/>
                </a:solidFill>
                <a:sym typeface="Wingdings" pitchFamily="2" charset="2"/>
              </a:rPr>
              <a:t>chroot_list</a:t>
            </a:r>
            <a:r>
              <a:rPr lang="pt-BR" sz="1400" dirty="0">
                <a:sym typeface="Wingdings" pitchFamily="2" charset="2"/>
              </a:rPr>
              <a:t>”).</a:t>
            </a:r>
          </a:p>
          <a:p>
            <a:pPr lvl="3"/>
            <a:r>
              <a:rPr lang="pt-BR" sz="1400" b="1" dirty="0" err="1">
                <a:solidFill>
                  <a:srgbClr val="0070C0"/>
                </a:solidFill>
                <a:sym typeface="Wingdings" pitchFamily="2" charset="2"/>
              </a:rPr>
              <a:t>local_root</a:t>
            </a:r>
            <a:r>
              <a:rPr lang="pt-BR" sz="1400" b="1" dirty="0">
                <a:solidFill>
                  <a:srgbClr val="0070C0"/>
                </a:solidFill>
                <a:sym typeface="Wingdings" pitchFamily="2" charset="2"/>
              </a:rPr>
              <a:t>=</a:t>
            </a:r>
            <a:r>
              <a:rPr lang="pt-BR" sz="1400" b="1" dirty="0">
                <a:solidFill>
                  <a:srgbClr val="FF0000"/>
                </a:solidFill>
                <a:sym typeface="Wingdings" pitchFamily="2" charset="2"/>
              </a:rPr>
              <a:t>/var/</a:t>
            </a:r>
            <a:r>
              <a:rPr lang="pt-BR" sz="1400" b="1" dirty="0" err="1">
                <a:solidFill>
                  <a:srgbClr val="FF0000"/>
                </a:solidFill>
                <a:sym typeface="Wingdings" pitchFamily="2" charset="2"/>
              </a:rPr>
              <a:t>ftp</a:t>
            </a:r>
            <a:r>
              <a:rPr lang="pt-BR" sz="1400" b="1" dirty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pt-BR" sz="1400" dirty="0">
                <a:sym typeface="Wingdings" pitchFamily="2" charset="2"/>
              </a:rPr>
              <a:t>  Define o diretório padrão do FTP (</a:t>
            </a:r>
            <a:r>
              <a:rPr lang="pt-BR" sz="1400" b="1" dirty="0">
                <a:solidFill>
                  <a:srgbClr val="7030A0"/>
                </a:solidFill>
                <a:sym typeface="Wingdings" pitchFamily="2" charset="2"/>
              </a:rPr>
              <a:t>FTP Convidado</a:t>
            </a:r>
            <a:r>
              <a:rPr lang="pt-BR" sz="1400" dirty="0">
                <a:sym typeface="Wingdings" pitchFamily="2" charset="2"/>
              </a:rPr>
              <a:t>) após o </a:t>
            </a:r>
            <a:r>
              <a:rPr lang="pt-BR" sz="1400" dirty="0" err="1">
                <a:sym typeface="Wingdings" pitchFamily="2" charset="2"/>
              </a:rPr>
              <a:t>logon</a:t>
            </a:r>
            <a:r>
              <a:rPr lang="pt-BR" sz="1400" dirty="0">
                <a:sym typeface="Wingdings" pitchFamily="2" charset="2"/>
              </a:rPr>
              <a:t> (caso o valor da diretiva seja </a:t>
            </a:r>
            <a:r>
              <a:rPr lang="pt-BR" sz="1400" b="1" dirty="0">
                <a:solidFill>
                  <a:srgbClr val="FF0000"/>
                </a:solidFill>
                <a:sym typeface="Wingdings" pitchFamily="2" charset="2"/>
              </a:rPr>
              <a:t>YES</a:t>
            </a:r>
            <a:r>
              <a:rPr lang="pt-BR" sz="1400" dirty="0">
                <a:sym typeface="Wingdings" pitchFamily="2" charset="2"/>
              </a:rPr>
              <a:t> e caso o nome não esteja no arquivo “</a:t>
            </a:r>
            <a:r>
              <a:rPr lang="pt-BR" sz="1400" dirty="0" err="1">
                <a:solidFill>
                  <a:srgbClr val="00B050"/>
                </a:solidFill>
                <a:sym typeface="Wingdings" pitchFamily="2" charset="2"/>
              </a:rPr>
              <a:t>chroot_list</a:t>
            </a:r>
            <a:r>
              <a:rPr lang="pt-BR" sz="1400" dirty="0">
                <a:sym typeface="Wingdings" pitchFamily="2" charset="2"/>
              </a:rPr>
              <a:t>”).</a:t>
            </a:r>
          </a:p>
          <a:p>
            <a:pPr lvl="4"/>
            <a:r>
              <a:rPr lang="pt-BR" sz="1200" dirty="0">
                <a:sym typeface="Wingdings" pitchFamily="2" charset="2"/>
              </a:rPr>
              <a:t>Diretório “/home” do usuário (</a:t>
            </a:r>
            <a:r>
              <a:rPr lang="pt-BR" sz="1200" dirty="0">
                <a:solidFill>
                  <a:srgbClr val="7030A0"/>
                </a:solidFill>
                <a:sym typeface="Wingdings" pitchFamily="2" charset="2"/>
              </a:rPr>
              <a:t>FTP Real</a:t>
            </a:r>
            <a:r>
              <a:rPr lang="pt-BR" sz="1200" dirty="0">
                <a:sym typeface="Wingdings" pitchFamily="2" charset="2"/>
              </a:rPr>
              <a:t>) caso o valor da diretiva seja </a:t>
            </a:r>
            <a:r>
              <a:rPr lang="pt-BR" sz="1200" b="1" dirty="0">
                <a:solidFill>
                  <a:srgbClr val="FF0000"/>
                </a:solidFill>
                <a:sym typeface="Wingdings" pitchFamily="2" charset="2"/>
              </a:rPr>
              <a:t>YES</a:t>
            </a:r>
            <a:r>
              <a:rPr lang="pt-BR" sz="1200" dirty="0">
                <a:sym typeface="Wingdings" pitchFamily="2" charset="2"/>
              </a:rPr>
              <a:t>.</a:t>
            </a:r>
          </a:p>
          <a:p>
            <a:pPr lvl="4"/>
            <a:r>
              <a:rPr lang="pt-BR" sz="1200" dirty="0">
                <a:sym typeface="Wingdings" pitchFamily="2" charset="2"/>
              </a:rPr>
              <a:t>Diretório padrão do FTP (</a:t>
            </a:r>
            <a:r>
              <a:rPr lang="pt-BR" sz="1200" dirty="0">
                <a:solidFill>
                  <a:srgbClr val="7030A0"/>
                </a:solidFill>
                <a:sym typeface="Wingdings" pitchFamily="2" charset="2"/>
              </a:rPr>
              <a:t>FTP Convidado</a:t>
            </a:r>
            <a:r>
              <a:rPr lang="pt-BR" sz="1200" dirty="0">
                <a:sym typeface="Wingdings" pitchFamily="2" charset="2"/>
              </a:rPr>
              <a:t>) caso o valor da diretiva seja </a:t>
            </a:r>
            <a:r>
              <a:rPr lang="pt-BR" sz="1200" b="1" dirty="0">
                <a:solidFill>
                  <a:srgbClr val="FF0000"/>
                </a:solidFill>
                <a:sym typeface="Wingdings" pitchFamily="2" charset="2"/>
              </a:rPr>
              <a:t>NO</a:t>
            </a:r>
            <a:r>
              <a:rPr lang="pt-BR" sz="1200" dirty="0">
                <a:sym typeface="Wingdings" pitchFamily="2" charset="2"/>
              </a:rPr>
              <a:t>.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  <a:sym typeface="Wingdings" pitchFamily="2" charset="2"/>
              </a:rPr>
              <a:t>allow_writeable_chroot</a:t>
            </a:r>
            <a:r>
              <a:rPr lang="pt-BR" sz="1800" b="1" dirty="0">
                <a:solidFill>
                  <a:srgbClr val="0070C0"/>
                </a:solidFill>
                <a:sym typeface="Wingdings" pitchFamily="2" charset="2"/>
              </a:rPr>
              <a:t>=</a:t>
            </a:r>
            <a:r>
              <a:rPr lang="pt-BR" sz="1800" b="1" dirty="0">
                <a:solidFill>
                  <a:srgbClr val="FF0000"/>
                </a:solidFill>
                <a:sym typeface="Wingdings" pitchFamily="2" charset="2"/>
              </a:rPr>
              <a:t>YES</a:t>
            </a:r>
            <a:r>
              <a:rPr lang="pt-BR" sz="1800" b="1" dirty="0">
                <a:sym typeface="Wingdings" pitchFamily="2" charset="2"/>
              </a:rPr>
              <a:t> </a:t>
            </a:r>
            <a:r>
              <a:rPr lang="pt-BR" sz="1800" dirty="0">
                <a:sym typeface="Wingdings" pitchFamily="2" charset="2"/>
              </a:rPr>
              <a:t> Permite que o usuário acesse o diretório (</a:t>
            </a:r>
            <a:r>
              <a:rPr lang="pt-BR" sz="1800" dirty="0" err="1">
                <a:solidFill>
                  <a:srgbClr val="7030A0"/>
                </a:solidFill>
                <a:sym typeface="Wingdings" pitchFamily="2" charset="2"/>
              </a:rPr>
              <a:t>chroot</a:t>
            </a:r>
            <a:r>
              <a:rPr lang="pt-BR" sz="1800" dirty="0">
                <a:sym typeface="Wingdings" pitchFamily="2" charset="2"/>
              </a:rPr>
              <a:t>) mesmo tendo permissão de gravação no mesmo (parâmetro obrigatório nas últimas versões do VSFTPD, por razões de segurança no </a:t>
            </a:r>
            <a:r>
              <a:rPr lang="pt-BR" sz="1800" b="1" dirty="0" err="1">
                <a:solidFill>
                  <a:srgbClr val="7030A0"/>
                </a:solidFill>
                <a:sym typeface="Wingdings" pitchFamily="2" charset="2"/>
              </a:rPr>
              <a:t>chroot</a:t>
            </a:r>
            <a:r>
              <a:rPr lang="pt-BR" sz="1800" dirty="0">
                <a:sym typeface="Wingdings" pitchFamily="2" charset="2"/>
              </a:rPr>
              <a:t>).</a:t>
            </a:r>
          </a:p>
          <a:p>
            <a:pPr lvl="1"/>
            <a:endParaRPr lang="pt-BR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3318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F299-5F0A-E5C2-1079-69D5E1E4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os LOGS de Download 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6AE3-30AB-60BB-C816-914954566B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Podemos verificar as transferências de dados no arquivo de LOG especificado dentro do arquivo “</a:t>
            </a:r>
            <a:r>
              <a:rPr lang="pt-BR" sz="2000" dirty="0" err="1"/>
              <a:t>vsftpd.conf</a:t>
            </a:r>
            <a:r>
              <a:rPr lang="pt-BR" sz="2000" dirty="0"/>
              <a:t>”. O nome do arquivo de LOG pode variar entre as distribuições: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/var/log/vsftpd.log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/var/log/</a:t>
            </a:r>
            <a:r>
              <a:rPr lang="pt-BR" sz="2000" dirty="0" err="1"/>
              <a:t>xferlog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Texto 4">
            <a:extLst>
              <a:ext uri="{FF2B5EF4-FFF2-40B4-BE49-F238E27FC236}">
                <a16:creationId xmlns:a16="http://schemas.microsoft.com/office/drawing/2014/main" id="{1360D8E1-F3AD-8B75-C4B3-AD53E03EC1DE}"/>
              </a:ext>
            </a:extLst>
          </p:cNvPr>
          <p:cNvSpPr txBox="1">
            <a:spLocks/>
          </p:cNvSpPr>
          <p:nvPr/>
        </p:nvSpPr>
        <p:spPr>
          <a:xfrm>
            <a:off x="457200" y="2564904"/>
            <a:ext cx="2663326" cy="501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0070C0"/>
                </a:solidFill>
              </a:rPr>
              <a:t>Debian</a:t>
            </a:r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51F6E3BF-FB64-A776-B909-6D81CDBB55B4}"/>
              </a:ext>
            </a:extLst>
          </p:cNvPr>
          <p:cNvSpPr txBox="1">
            <a:spLocks/>
          </p:cNvSpPr>
          <p:nvPr/>
        </p:nvSpPr>
        <p:spPr>
          <a:xfrm>
            <a:off x="457200" y="4787369"/>
            <a:ext cx="3970784" cy="6397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b="1" dirty="0" err="1">
                <a:solidFill>
                  <a:srgbClr val="FF0000"/>
                </a:solidFill>
              </a:rPr>
              <a:t>Red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Hat</a:t>
            </a:r>
            <a:r>
              <a:rPr lang="pt-BR" b="1" dirty="0">
                <a:solidFill>
                  <a:srgbClr val="FF0000"/>
                </a:solidFill>
              </a:rPr>
              <a:t> e derivados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36EDAA2-1FC0-6AB3-111C-02B6C0B1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195" y="3447972"/>
            <a:ext cx="8367609" cy="951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83E6E8F-1D75-27EB-C46C-5C3356D8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14" y="5723894"/>
            <a:ext cx="6847290" cy="382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62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1776-AB24-8EF4-672A-855B565B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Observações sobre o arquivo de configurações do</a:t>
            </a:r>
            <a:br>
              <a:rPr lang="pt-BR" sz="2800" dirty="0"/>
            </a:br>
            <a:r>
              <a:rPr lang="pt-BR" sz="2800" dirty="0"/>
              <a:t>FTP </a:t>
            </a:r>
            <a:r>
              <a:rPr lang="pt-BR" sz="2800" dirty="0">
                <a:sym typeface="Wingdings" pitchFamily="2" charset="2"/>
              </a:rPr>
              <a:t> “</a:t>
            </a:r>
            <a:r>
              <a:rPr lang="pt-BR" sz="2800" dirty="0" err="1">
                <a:solidFill>
                  <a:srgbClr val="00B050"/>
                </a:solidFill>
                <a:sym typeface="Wingdings" pitchFamily="2" charset="2"/>
              </a:rPr>
              <a:t>vsftpd.conf</a:t>
            </a:r>
            <a:r>
              <a:rPr lang="pt-BR" sz="2800" dirty="0">
                <a:sym typeface="Wingdings" pitchFamily="2" charset="2"/>
              </a:rPr>
              <a:t>”  </a:t>
            </a:r>
            <a:r>
              <a:rPr lang="pt-BR" sz="2800" i="1" dirty="0">
                <a:solidFill>
                  <a:srgbClr val="7030A0"/>
                </a:solidFill>
                <a:sym typeface="Wingdings" pitchFamily="2" charset="2"/>
              </a:rPr>
              <a:t>“Aonde foi que eu errei?!”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4C47-B82A-5316-38C7-AD9116FDA1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sym typeface="Wingdings" pitchFamily="2" charset="2"/>
              </a:rPr>
              <a:t>OBS.1: Faça um </a:t>
            </a:r>
            <a:r>
              <a:rPr lang="pt-BR" b="1" dirty="0">
                <a:sym typeface="Wingdings" pitchFamily="2" charset="2"/>
              </a:rPr>
              <a:t>BACKUP</a:t>
            </a:r>
            <a:r>
              <a:rPr lang="pt-BR" dirty="0">
                <a:sym typeface="Wingdings" pitchFamily="2" charset="2"/>
              </a:rPr>
              <a:t> do arquivo de configurações antes de iniciar as modificações.</a:t>
            </a:r>
          </a:p>
          <a:p>
            <a:pPr lvl="1"/>
            <a:r>
              <a:rPr lang="pt-BR" dirty="0">
                <a:sym typeface="Wingdings" pitchFamily="2" charset="2"/>
              </a:rPr>
              <a:t>Caso exista algum erro no arquivo de configuração, não são registrados Logs durante a inicialização do serviço (grande parte dos erros não são registrados). </a:t>
            </a:r>
          </a:p>
          <a:p>
            <a:endParaRPr lang="pt-BR" dirty="0">
              <a:sym typeface="Wingdings" pitchFamily="2" charset="2"/>
            </a:endParaRPr>
          </a:p>
          <a:p>
            <a:r>
              <a:rPr lang="pt-BR" dirty="0">
                <a:sym typeface="Wingdings" pitchFamily="2" charset="2"/>
              </a:rPr>
              <a:t>Considerações gerais sobre a definição de diretivas:</a:t>
            </a:r>
          </a:p>
          <a:p>
            <a:pPr lvl="1"/>
            <a:r>
              <a:rPr lang="pt-PT" dirty="0"/>
              <a:t>As Diretivas de configuração são “case-sensitive”, porém, os valores (</a:t>
            </a:r>
            <a:r>
              <a:rPr lang="pt-PT" b="1" dirty="0">
                <a:solidFill>
                  <a:srgbClr val="FF0000"/>
                </a:solidFill>
              </a:rPr>
              <a:t>YES</a:t>
            </a:r>
            <a:r>
              <a:rPr lang="pt-PT" dirty="0"/>
              <a:t> or </a:t>
            </a:r>
            <a:r>
              <a:rPr lang="pt-PT" b="1" dirty="0">
                <a:solidFill>
                  <a:srgbClr val="FF0000"/>
                </a:solidFill>
              </a:rPr>
              <a:t>NO</a:t>
            </a:r>
            <a:r>
              <a:rPr lang="pt-PT" dirty="0"/>
              <a:t>), podem ser maiúsculos ou minúsculos. </a:t>
            </a:r>
          </a:p>
          <a:p>
            <a:pPr lvl="1"/>
            <a:r>
              <a:rPr lang="pt-PT" dirty="0"/>
              <a:t>Não deve haver espaços na linha que definimos uma diretiva (antes, entre ou depois do valor configurado).</a:t>
            </a:r>
          </a:p>
          <a:p>
            <a:pPr lvl="1"/>
            <a:endParaRPr lang="pt-PT" dirty="0"/>
          </a:p>
          <a:p>
            <a:r>
              <a:rPr lang="pt-PT" dirty="0"/>
              <a:t>Considerações de sempre...:</a:t>
            </a:r>
          </a:p>
          <a:p>
            <a:pPr lvl="1"/>
            <a:r>
              <a:rPr lang="pt-PT" dirty="0"/>
              <a:t>As linhas que começam com </a:t>
            </a:r>
            <a:r>
              <a:rPr lang="pt-PT" b="1" dirty="0"/>
              <a:t>"#"</a:t>
            </a:r>
            <a:r>
              <a:rPr lang="pt-PT" dirty="0"/>
              <a:t> são consideradas comentários e são ignoradas. </a:t>
            </a:r>
          </a:p>
          <a:p>
            <a:pPr lvl="1"/>
            <a:r>
              <a:rPr lang="pt-PT" dirty="0"/>
              <a:t>Comentários </a:t>
            </a:r>
            <a:r>
              <a:rPr lang="pt-PT" b="1" dirty="0">
                <a:solidFill>
                  <a:srgbClr val="FF0000"/>
                </a:solidFill>
              </a:rPr>
              <a:t>NÃO</a:t>
            </a:r>
            <a:r>
              <a:rPr lang="pt-PT" dirty="0"/>
              <a:t> podem ser incluídos em uma linha após uma diretiva. </a:t>
            </a:r>
          </a:p>
          <a:p>
            <a:pPr lvl="1"/>
            <a:r>
              <a:rPr lang="pt-PT" dirty="0"/>
              <a:t>As linhas e espaços em branco entre as diretivas são ignorados, então você pode documentá-las através dos comentários para facilitar a administração.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2215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C2B4F-81F8-1D80-DA2C-614616D9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SSH (</a:t>
            </a:r>
            <a:r>
              <a:rPr lang="pt-BR" dirty="0" err="1"/>
              <a:t>Secure</a:t>
            </a:r>
            <a:r>
              <a:rPr lang="pt-BR" dirty="0"/>
              <a:t> Shell)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216A8-F81F-3074-5DFE-1E59A0831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1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FTP – File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E0BD-9BCE-EA7E-481F-D7F9F256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Protocolos “</a:t>
            </a:r>
            <a:r>
              <a:rPr lang="pt-BR" dirty="0">
                <a:solidFill>
                  <a:srgbClr val="FF0000"/>
                </a:solidFill>
              </a:rPr>
              <a:t>SSH</a:t>
            </a:r>
            <a:r>
              <a:rPr lang="pt-BR" dirty="0"/>
              <a:t> x </a:t>
            </a:r>
            <a:r>
              <a:rPr lang="pt-BR" dirty="0" err="1">
                <a:solidFill>
                  <a:srgbClr val="00B050"/>
                </a:solidFill>
              </a:rPr>
              <a:t>OpenSSH</a:t>
            </a:r>
            <a:r>
              <a:rPr lang="pt-BR" dirty="0"/>
              <a:t>”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Secure</a:t>
            </a:r>
            <a:r>
              <a:rPr lang="pt-BR" dirty="0"/>
              <a:t> 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93E8-2583-04F8-6234-EC22E3E06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Protocolo </a:t>
            </a:r>
            <a:r>
              <a:rPr lang="pt-BR" b="1" dirty="0">
                <a:solidFill>
                  <a:srgbClr val="0070C0"/>
                </a:solidFill>
              </a:rPr>
              <a:t>SSH</a:t>
            </a:r>
            <a:r>
              <a:rPr lang="pt-BR" dirty="0"/>
              <a:t> foi desenvolvido para prover segurança (</a:t>
            </a:r>
            <a:r>
              <a:rPr lang="pt-BR" dirty="0">
                <a:solidFill>
                  <a:srgbClr val="FF0000"/>
                </a:solidFill>
              </a:rPr>
              <a:t>criptografia</a:t>
            </a:r>
            <a:r>
              <a:rPr lang="pt-BR" dirty="0"/>
              <a:t>) no acesso remoto e outros serviços (como transferência de arquivos e execução de comandos remotamente);</a:t>
            </a:r>
          </a:p>
          <a:p>
            <a:endParaRPr lang="pt-BR" dirty="0"/>
          </a:p>
          <a:p>
            <a:r>
              <a:rPr lang="pt-BR" dirty="0"/>
              <a:t>O arquitetura do Protocolo </a:t>
            </a:r>
            <a:r>
              <a:rPr lang="pt-BR" b="1" dirty="0">
                <a:solidFill>
                  <a:srgbClr val="0070C0"/>
                </a:solidFill>
              </a:rPr>
              <a:t>SSH</a:t>
            </a:r>
            <a:r>
              <a:rPr lang="pt-BR" dirty="0"/>
              <a:t> está especificado na RFC 4251 (</a:t>
            </a:r>
            <a:r>
              <a:rPr lang="pt-BR" dirty="0">
                <a:solidFill>
                  <a:srgbClr val="00B050"/>
                </a:solidFill>
              </a:rPr>
              <a:t>Jan 2006</a:t>
            </a:r>
            <a:r>
              <a:rPr lang="pt-BR" dirty="0"/>
              <a:t>) e utiliza a porta </a:t>
            </a:r>
            <a:r>
              <a:rPr lang="pt-BR" b="1" dirty="0">
                <a:solidFill>
                  <a:srgbClr val="0070C0"/>
                </a:solidFill>
              </a:rPr>
              <a:t>22 TCP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Apesar desta RFC publicada em </a:t>
            </a:r>
            <a:r>
              <a:rPr lang="pt-BR" b="1" dirty="0">
                <a:solidFill>
                  <a:srgbClr val="00B050"/>
                </a:solidFill>
              </a:rPr>
              <a:t>2006</a:t>
            </a:r>
            <a:r>
              <a:rPr lang="pt-BR" dirty="0"/>
              <a:t>, o protocolo </a:t>
            </a:r>
            <a:r>
              <a:rPr lang="pt-BR" b="1" dirty="0">
                <a:solidFill>
                  <a:srgbClr val="0070C0"/>
                </a:solidFill>
              </a:rPr>
              <a:t>SSH</a:t>
            </a:r>
            <a:r>
              <a:rPr lang="pt-BR" dirty="0"/>
              <a:t> foi criado em </a:t>
            </a:r>
            <a:r>
              <a:rPr lang="pt-BR" b="1" dirty="0">
                <a:solidFill>
                  <a:srgbClr val="00B050"/>
                </a:solidFill>
              </a:rPr>
              <a:t>1995</a:t>
            </a:r>
            <a:r>
              <a:rPr lang="pt-BR" dirty="0"/>
              <a:t> pelo pesquisador finlandês </a:t>
            </a:r>
            <a:r>
              <a:rPr lang="pt-BR" dirty="0">
                <a:solidFill>
                  <a:srgbClr val="FF0000"/>
                </a:solidFill>
              </a:rPr>
              <a:t>Tatu </a:t>
            </a:r>
            <a:r>
              <a:rPr lang="pt-BR" dirty="0" err="1">
                <a:solidFill>
                  <a:srgbClr val="FF0000"/>
                </a:solidFill>
              </a:rPr>
              <a:t>Ylönen</a:t>
            </a:r>
            <a:r>
              <a:rPr lang="pt-BR" dirty="0"/>
              <a:t>, um pesquisador da </a:t>
            </a:r>
            <a:r>
              <a:rPr lang="pt-BR" dirty="0">
                <a:solidFill>
                  <a:srgbClr val="FF0000"/>
                </a:solidFill>
              </a:rPr>
              <a:t>Universidade de Tecnologia de Helsinki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Em Dezembro de </a:t>
            </a:r>
            <a:r>
              <a:rPr lang="pt-BR" b="1" dirty="0">
                <a:solidFill>
                  <a:srgbClr val="00B050"/>
                </a:solidFill>
              </a:rPr>
              <a:t>1995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Tatu </a:t>
            </a:r>
            <a:r>
              <a:rPr lang="pt-BR" dirty="0" err="1">
                <a:solidFill>
                  <a:srgbClr val="FF0000"/>
                </a:solidFill>
              </a:rPr>
              <a:t>Ylönen</a:t>
            </a:r>
            <a:r>
              <a:rPr lang="pt-BR" dirty="0"/>
              <a:t> fundou a empresa “</a:t>
            </a:r>
            <a:r>
              <a:rPr lang="pt-BR" dirty="0">
                <a:solidFill>
                  <a:srgbClr val="FF0000"/>
                </a:solidFill>
              </a:rPr>
              <a:t>SSH Communications Security</a:t>
            </a:r>
            <a:r>
              <a:rPr lang="pt-BR" dirty="0"/>
              <a:t>”, tornando o </a:t>
            </a:r>
            <a:r>
              <a:rPr lang="pt-BR" b="1" dirty="0">
                <a:solidFill>
                  <a:srgbClr val="0070C0"/>
                </a:solidFill>
              </a:rPr>
              <a:t>SSH</a:t>
            </a:r>
            <a:r>
              <a:rPr lang="pt-BR" dirty="0"/>
              <a:t> um protocolo proprietário.</a:t>
            </a:r>
          </a:p>
          <a:p>
            <a:endParaRPr lang="pt-BR" dirty="0"/>
          </a:p>
          <a:p>
            <a:r>
              <a:rPr lang="pt-BR" dirty="0"/>
              <a:t>Em Outubro de </a:t>
            </a:r>
            <a:r>
              <a:rPr lang="pt-BR" b="1" dirty="0">
                <a:solidFill>
                  <a:srgbClr val="00B050"/>
                </a:solidFill>
              </a:rPr>
              <a:t>1999</a:t>
            </a:r>
            <a:r>
              <a:rPr lang="pt-BR" dirty="0"/>
              <a:t>, a equipe responsável pelo </a:t>
            </a:r>
            <a:r>
              <a:rPr lang="pt-BR" b="1" dirty="0" err="1">
                <a:solidFill>
                  <a:srgbClr val="FF0000"/>
                </a:solidFill>
              </a:rPr>
              <a:t>OpenBSD</a:t>
            </a:r>
            <a:r>
              <a:rPr lang="pt-BR" dirty="0"/>
              <a:t> criou o </a:t>
            </a:r>
            <a:r>
              <a:rPr lang="pt-BR" b="1" dirty="0" err="1">
                <a:solidFill>
                  <a:srgbClr val="0070C0"/>
                </a:solidFill>
              </a:rPr>
              <a:t>OpenSSH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09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4E70-7926-BFC8-6F46-CEA5A0B6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Protocolo SSH – Cliente SSH e seus 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F907-028C-1091-492C-8E911EAE63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Realizar acesso remoto </a:t>
            </a:r>
            <a:r>
              <a:rPr lang="pt-BR" sz="2000" dirty="0">
                <a:sym typeface="Wingdings" pitchFamily="2" charset="2"/>
              </a:rPr>
              <a:t> “</a:t>
            </a:r>
            <a:r>
              <a:rPr lang="pt-BR" sz="2000" b="1" dirty="0" err="1">
                <a:solidFill>
                  <a:srgbClr val="0070C0"/>
                </a:solidFill>
                <a:sym typeface="Wingdings" pitchFamily="2" charset="2"/>
              </a:rPr>
              <a:t>ssh</a:t>
            </a:r>
            <a:r>
              <a:rPr lang="pt-BR" sz="20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2000" b="1" dirty="0" err="1">
                <a:solidFill>
                  <a:srgbClr val="0070C0"/>
                </a:solidFill>
                <a:sym typeface="Wingdings" pitchFamily="2" charset="2"/>
              </a:rPr>
              <a:t>user@host</a:t>
            </a:r>
            <a:r>
              <a:rPr lang="pt-BR" sz="2000" dirty="0">
                <a:sym typeface="Wingdings" pitchFamily="2" charset="2"/>
              </a:rPr>
              <a:t>”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300" dirty="0"/>
          </a:p>
          <a:p>
            <a:endParaRPr lang="pt-BR" sz="2300" dirty="0"/>
          </a:p>
          <a:p>
            <a:endParaRPr lang="pt-BR" sz="2300" dirty="0"/>
          </a:p>
          <a:p>
            <a:r>
              <a:rPr lang="pt-BR" sz="2000" dirty="0"/>
              <a:t>Transferência de arquivos </a:t>
            </a:r>
            <a:r>
              <a:rPr lang="pt-BR" sz="2000" dirty="0">
                <a:sym typeface="Wingdings" pitchFamily="2" charset="2"/>
              </a:rPr>
              <a:t> “</a:t>
            </a:r>
            <a:r>
              <a:rPr lang="pt-BR" sz="2000" b="1" dirty="0" err="1">
                <a:solidFill>
                  <a:srgbClr val="0070C0"/>
                </a:solidFill>
                <a:sym typeface="Wingdings" pitchFamily="2" charset="2"/>
              </a:rPr>
              <a:t>scp</a:t>
            </a:r>
            <a:r>
              <a:rPr lang="pt-BR" sz="2000" b="1" dirty="0">
                <a:solidFill>
                  <a:srgbClr val="0070C0"/>
                </a:solidFill>
                <a:sym typeface="Wingdings" pitchFamily="2" charset="2"/>
              </a:rPr>
              <a:t>  &lt;origem&gt;  &lt;destino&gt;</a:t>
            </a:r>
            <a:r>
              <a:rPr lang="pt-BR" sz="2000" dirty="0">
                <a:sym typeface="Wingdings" pitchFamily="2" charset="2"/>
              </a:rPr>
              <a:t>”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O Acesso também pode ser realizado via clientes de interface gráfica como o “</a:t>
            </a:r>
            <a:r>
              <a:rPr lang="pt-BR" sz="2000" dirty="0" err="1"/>
              <a:t>Putty</a:t>
            </a:r>
            <a:r>
              <a:rPr lang="pt-BR" sz="2000" dirty="0"/>
              <a:t>” e o “</a:t>
            </a:r>
            <a:r>
              <a:rPr lang="pt-BR" sz="2000" dirty="0" err="1"/>
              <a:t>WinSCP</a:t>
            </a:r>
            <a:r>
              <a:rPr lang="pt-BR" sz="2000" dirty="0"/>
              <a:t>”.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280082-C0E0-785D-E783-E4CFFEFC5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33344"/>
            <a:ext cx="6709410" cy="2011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BCA645F-41D2-878F-F367-3BEBD2F9A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221088"/>
            <a:ext cx="7715250" cy="1108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975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D352-1A9A-CEBB-F558-77C5B3D7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SSH Key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F7DF-FFFE-9C1A-84BD-4918931A37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acesso remoto pode ser realizado através de uma chave, na qual um usuário pode copiar a chave pública para um servidor e realizar </a:t>
            </a:r>
            <a:r>
              <a:rPr lang="pt-BR" dirty="0" err="1"/>
              <a:t>logon</a:t>
            </a:r>
            <a:r>
              <a:rPr lang="pt-BR" dirty="0"/>
              <a:t> (com ou </a:t>
            </a:r>
            <a:r>
              <a:rPr lang="pt-BR" dirty="0">
                <a:solidFill>
                  <a:srgbClr val="FF0000"/>
                </a:solidFill>
              </a:rPr>
              <a:t>sem senha</a:t>
            </a:r>
            <a:r>
              <a:rPr lang="pt-BR" dirty="0"/>
              <a:t>).</a:t>
            </a:r>
          </a:p>
          <a:p>
            <a:r>
              <a:rPr lang="pt-BR" dirty="0"/>
              <a:t>Entretanto, o uso de chaves sem gerenciamento pode ocasionar inúmeros problemas de segurança.</a:t>
            </a:r>
          </a:p>
          <a:p>
            <a:pPr lvl="3"/>
            <a:endParaRPr lang="pt-BR" dirty="0"/>
          </a:p>
          <a:p>
            <a:r>
              <a:rPr lang="pt-BR" dirty="0"/>
              <a:t>Para mais informações sobre criação e uso, acesse:</a:t>
            </a:r>
          </a:p>
          <a:p>
            <a:pPr lvl="4"/>
            <a:r>
              <a:rPr lang="pt-BR" dirty="0">
                <a:hlinkClick r:id="rId2"/>
              </a:rPr>
              <a:t>https://www.ibm.com/support/pages/configuring-ssh-login-without-password</a:t>
            </a:r>
            <a:r>
              <a:rPr lang="pt-BR" dirty="0"/>
              <a:t> </a:t>
            </a:r>
          </a:p>
          <a:p>
            <a:pPr lvl="3"/>
            <a:endParaRPr lang="pt-BR" dirty="0"/>
          </a:p>
          <a:p>
            <a:r>
              <a:rPr lang="pt-BR" dirty="0"/>
              <a:t>Leitura recomendada: Práticas recomendadas:</a:t>
            </a:r>
          </a:p>
          <a:p>
            <a:pPr lvl="4"/>
            <a:r>
              <a:rPr lang="pt-BR" dirty="0">
                <a:hlinkClick r:id="rId3"/>
              </a:rPr>
              <a:t>https://www.beyondtrust.com/blog/entry/ssh-key-management-overview-6-best-practices</a:t>
            </a: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082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DB94-B7C9-6F85-034F-C01113FF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Protocolo SSH – Logs de acesso do Servidor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FAEE-10A9-29F6-E4E9-71F5F92F48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Logs de acesso </a:t>
            </a:r>
            <a:r>
              <a:rPr lang="pt-BR" sz="2000" dirty="0">
                <a:sym typeface="Wingdings" pitchFamily="2" charset="2"/>
              </a:rPr>
              <a:t> “</a:t>
            </a:r>
            <a:r>
              <a:rPr lang="pt-BR" sz="2000" b="1" dirty="0">
                <a:solidFill>
                  <a:srgbClr val="FF0000"/>
                </a:solidFill>
                <a:sym typeface="Wingdings" pitchFamily="2" charset="2"/>
              </a:rPr>
              <a:t>/var/log/</a:t>
            </a:r>
            <a:r>
              <a:rPr lang="pt-BR" sz="2000" b="1" dirty="0" err="1">
                <a:solidFill>
                  <a:srgbClr val="FF0000"/>
                </a:solidFill>
                <a:sym typeface="Wingdings" pitchFamily="2" charset="2"/>
              </a:rPr>
              <a:t>secure</a:t>
            </a:r>
            <a:r>
              <a:rPr lang="pt-BR" sz="2000" dirty="0">
                <a:sym typeface="Wingdings" pitchFamily="2" charset="2"/>
              </a:rPr>
              <a:t>” no </a:t>
            </a:r>
            <a:r>
              <a:rPr lang="pt-BR" sz="2000" dirty="0" err="1">
                <a:solidFill>
                  <a:srgbClr val="FF0000"/>
                </a:solidFill>
                <a:sym typeface="Wingdings" pitchFamily="2" charset="2"/>
              </a:rPr>
              <a:t>CentOS</a:t>
            </a:r>
            <a:r>
              <a:rPr lang="pt-BR" sz="2000" dirty="0">
                <a:solidFill>
                  <a:srgbClr val="FF0000"/>
                </a:solidFill>
                <a:sym typeface="Wingdings" pitchFamily="2" charset="2"/>
              </a:rPr>
              <a:t> 6</a:t>
            </a:r>
            <a:r>
              <a:rPr lang="pt-BR" sz="2000" dirty="0">
                <a:sym typeface="Wingdings" pitchFamily="2" charset="2"/>
              </a:rPr>
              <a:t> e “</a:t>
            </a:r>
            <a:r>
              <a:rPr lang="pt-BR" sz="2000" b="1" dirty="0">
                <a:solidFill>
                  <a:srgbClr val="0070C0"/>
                </a:solidFill>
                <a:sym typeface="Wingdings" pitchFamily="2" charset="2"/>
              </a:rPr>
              <a:t>/var/log/auth.log</a:t>
            </a:r>
            <a:r>
              <a:rPr lang="pt-BR" sz="2000" dirty="0">
                <a:sym typeface="Wingdings" pitchFamily="2" charset="2"/>
              </a:rPr>
              <a:t>” no </a:t>
            </a:r>
            <a:r>
              <a:rPr lang="pt-BR" sz="2000" dirty="0">
                <a:solidFill>
                  <a:srgbClr val="0070C0"/>
                </a:solidFill>
                <a:sym typeface="Wingdings" pitchFamily="2" charset="2"/>
              </a:rPr>
              <a:t>DEBIAN 6</a:t>
            </a:r>
            <a:r>
              <a:rPr lang="pt-BR" sz="2000" dirty="0">
                <a:sym typeface="Wingdings" pitchFamily="2" charset="2"/>
              </a:rPr>
              <a:t>. Também podemos encontrar LOGS do serviço </a:t>
            </a:r>
            <a:r>
              <a:rPr lang="pt-BR" sz="2000" b="1" dirty="0" err="1">
                <a:solidFill>
                  <a:srgbClr val="0070C0"/>
                </a:solidFill>
                <a:sym typeface="Wingdings" pitchFamily="2" charset="2"/>
              </a:rPr>
              <a:t>OpenSSH</a:t>
            </a:r>
            <a:r>
              <a:rPr lang="pt-BR" sz="2000" dirty="0">
                <a:sym typeface="Wingdings" pitchFamily="2" charset="2"/>
              </a:rPr>
              <a:t> em “</a:t>
            </a:r>
            <a:r>
              <a:rPr lang="pt-BR" sz="2000" b="1" dirty="0">
                <a:solidFill>
                  <a:srgbClr val="00B050"/>
                </a:solidFill>
                <a:sym typeface="Wingdings" pitchFamily="2" charset="2"/>
              </a:rPr>
              <a:t>/var/log/</a:t>
            </a:r>
            <a:r>
              <a:rPr lang="pt-BR" sz="2000" b="1" dirty="0" err="1">
                <a:solidFill>
                  <a:srgbClr val="00B050"/>
                </a:solidFill>
                <a:sym typeface="Wingdings" pitchFamily="2" charset="2"/>
              </a:rPr>
              <a:t>messages</a:t>
            </a:r>
            <a:r>
              <a:rPr lang="pt-BR" sz="2000" dirty="0">
                <a:sym typeface="Wingdings" pitchFamily="2" charset="2"/>
              </a:rPr>
              <a:t>” ou “</a:t>
            </a:r>
            <a:r>
              <a:rPr lang="pt-BR" sz="2000" b="1" dirty="0">
                <a:solidFill>
                  <a:srgbClr val="00B050"/>
                </a:solidFill>
                <a:sym typeface="Wingdings" pitchFamily="2" charset="2"/>
              </a:rPr>
              <a:t>/var/log/</a:t>
            </a:r>
            <a:r>
              <a:rPr lang="pt-BR" sz="2000" b="1" dirty="0" err="1">
                <a:solidFill>
                  <a:srgbClr val="00B050"/>
                </a:solidFill>
                <a:sym typeface="Wingdings" pitchFamily="2" charset="2"/>
              </a:rPr>
              <a:t>syslog</a:t>
            </a:r>
            <a:r>
              <a:rPr lang="pt-BR" sz="2000" dirty="0">
                <a:sym typeface="Wingdings" pitchFamily="2" charset="2"/>
              </a:rPr>
              <a:t>” em algumas distribuições.</a:t>
            </a:r>
          </a:p>
          <a:p>
            <a:pPr lvl="1"/>
            <a:r>
              <a:rPr lang="pt-BR" sz="2000" dirty="0">
                <a:sym typeface="Wingdings" pitchFamily="2" charset="2"/>
              </a:rPr>
              <a:t>Observe que temos no LOG as seguintes informações:</a:t>
            </a:r>
          </a:p>
          <a:p>
            <a:pPr lvl="2"/>
            <a:r>
              <a:rPr lang="pt-BR" sz="1800" dirty="0" err="1">
                <a:sym typeface="Wingdings" pitchFamily="2" charset="2"/>
              </a:rPr>
              <a:t>Logon</a:t>
            </a:r>
            <a:r>
              <a:rPr lang="pt-BR" sz="1800" dirty="0">
                <a:sym typeface="Wingdings" pitchFamily="2" charset="2"/>
              </a:rPr>
              <a:t> com sucesso;</a:t>
            </a:r>
          </a:p>
          <a:p>
            <a:pPr lvl="2"/>
            <a:r>
              <a:rPr lang="pt-BR" sz="1800" dirty="0">
                <a:sym typeface="Wingdings" pitchFamily="2" charset="2"/>
              </a:rPr>
              <a:t>Logout;</a:t>
            </a:r>
          </a:p>
          <a:p>
            <a:pPr lvl="2"/>
            <a:r>
              <a:rPr lang="pt-BR" sz="1800" dirty="0">
                <a:sym typeface="Wingdings" pitchFamily="2" charset="2"/>
              </a:rPr>
              <a:t>Acesso negado (senha incorreta);</a:t>
            </a:r>
          </a:p>
          <a:p>
            <a:endParaRPr lang="pt-BR" sz="2000" dirty="0">
              <a:sym typeface="Wingdings" pitchFamily="2" charset="2"/>
            </a:endParaRPr>
          </a:p>
          <a:p>
            <a:endParaRPr lang="pt-BR" sz="2000" dirty="0">
              <a:sym typeface="Wingdings" pitchFamily="2" charset="2"/>
            </a:endParaRPr>
          </a:p>
          <a:p>
            <a:endParaRPr lang="pt-BR" sz="2000" dirty="0">
              <a:sym typeface="Wingdings" pitchFamily="2" charset="2"/>
            </a:endParaRPr>
          </a:p>
          <a:p>
            <a:r>
              <a:rPr lang="pt-BR" sz="2000" dirty="0">
                <a:sym typeface="Wingdings" pitchFamily="2" charset="2"/>
              </a:rPr>
              <a:t>Portanto, através deste arquivo, podemos identificar data e hora de um </a:t>
            </a:r>
            <a:r>
              <a:rPr lang="pt-BR" sz="2000" dirty="0" err="1">
                <a:sym typeface="Wingdings" pitchFamily="2" charset="2"/>
              </a:rPr>
              <a:t>Logon</a:t>
            </a:r>
            <a:r>
              <a:rPr lang="pt-BR" sz="2000" dirty="0">
                <a:sym typeface="Wingdings" pitchFamily="2" charset="2"/>
              </a:rPr>
              <a:t>, bem como ataques de força bruta (</a:t>
            </a:r>
            <a:r>
              <a:rPr lang="pt-BR" sz="2000" i="1" dirty="0" err="1">
                <a:solidFill>
                  <a:srgbClr val="FF0000"/>
                </a:solidFill>
                <a:sym typeface="Wingdings" pitchFamily="2" charset="2"/>
              </a:rPr>
              <a:t>brute</a:t>
            </a:r>
            <a:r>
              <a:rPr lang="pt-BR" sz="2000" i="1" dirty="0">
                <a:solidFill>
                  <a:srgbClr val="FF0000"/>
                </a:solidFill>
                <a:sym typeface="Wingdings" pitchFamily="2" charset="2"/>
              </a:rPr>
              <a:t> force</a:t>
            </a:r>
            <a:r>
              <a:rPr lang="pt-BR" sz="2000" dirty="0">
                <a:sym typeface="Wingdings" pitchFamily="2" charset="2"/>
              </a:rPr>
              <a:t>).</a:t>
            </a:r>
            <a:endParaRPr lang="pt-BR" sz="2000" dirty="0"/>
          </a:p>
          <a:p>
            <a:endParaRPr lang="pt-BR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B8DD17-E4E0-4E64-1689-32904A965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98" y="3861048"/>
            <a:ext cx="8665803" cy="545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536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27894-692D-E1E0-A625-3622EA48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e configuração:</a:t>
            </a:r>
            <a:br>
              <a:rPr lang="pt-BR" dirty="0"/>
            </a:br>
            <a:r>
              <a:rPr lang="pt-BR" dirty="0"/>
              <a:t>SSH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BC91D-FE20-3B29-1DCB-71806BD25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73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3811-6870-CA72-7FE6-CFDAD831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</a:t>
            </a:r>
            <a:r>
              <a:rPr lang="pt-BR" dirty="0" err="1"/>
              <a:t>OpenSSH</a:t>
            </a:r>
            <a:r>
              <a:rPr lang="pt-BR" dirty="0"/>
              <a:t> no 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6C10-E0AD-B52D-5283-AD27D049FB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Assim como outros pacotes, podemos realizar a instalação através de gerenciadores de pacotes, ou código-fonte.</a:t>
            </a:r>
          </a:p>
          <a:p>
            <a:pPr lvl="1"/>
            <a:r>
              <a:rPr lang="pt-BR" dirty="0"/>
              <a:t>Código fonte disponível em: </a:t>
            </a:r>
            <a:r>
              <a:rPr lang="pt-BR" u="sng" dirty="0">
                <a:solidFill>
                  <a:srgbClr val="00B050"/>
                </a:solidFill>
              </a:rPr>
              <a:t>http://www.openssh.com/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Instalando o </a:t>
            </a:r>
            <a:r>
              <a:rPr lang="pt-BR" dirty="0" err="1"/>
              <a:t>OpenSSH</a:t>
            </a:r>
            <a:r>
              <a:rPr lang="pt-BR" dirty="0"/>
              <a:t> Server no </a:t>
            </a:r>
            <a:r>
              <a:rPr lang="pt-BR" b="1" dirty="0">
                <a:solidFill>
                  <a:srgbClr val="0070C0"/>
                </a:solidFill>
              </a:rPr>
              <a:t>DEBIAN</a:t>
            </a:r>
            <a:r>
              <a:rPr lang="pt-BR" dirty="0"/>
              <a:t>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apt-get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install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openssh</a:t>
            </a:r>
            <a:r>
              <a:rPr lang="pt-BR" b="1" dirty="0">
                <a:solidFill>
                  <a:srgbClr val="0070C0"/>
                </a:solidFill>
              </a:rPr>
              <a:t>-server</a:t>
            </a:r>
          </a:p>
          <a:p>
            <a:pPr lvl="1"/>
            <a:endParaRPr lang="pt-BR" dirty="0"/>
          </a:p>
          <a:p>
            <a:r>
              <a:rPr lang="pt-BR" dirty="0"/>
              <a:t>Instalando o </a:t>
            </a:r>
            <a:r>
              <a:rPr lang="pt-BR" dirty="0" err="1"/>
              <a:t>OpenSSH</a:t>
            </a:r>
            <a:r>
              <a:rPr lang="pt-BR" dirty="0"/>
              <a:t> Server no </a:t>
            </a:r>
            <a:r>
              <a:rPr lang="pt-BR" b="1" dirty="0" err="1">
                <a:solidFill>
                  <a:srgbClr val="FF0000"/>
                </a:solidFill>
              </a:rPr>
              <a:t>Red-Hat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e derivados: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yum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install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openssh</a:t>
            </a:r>
            <a:r>
              <a:rPr lang="pt-BR" b="1" dirty="0">
                <a:solidFill>
                  <a:srgbClr val="FF0000"/>
                </a:solidFill>
              </a:rPr>
              <a:t>-server</a:t>
            </a:r>
          </a:p>
          <a:p>
            <a:pPr lvl="1"/>
            <a:endParaRPr lang="pt-BR" dirty="0"/>
          </a:p>
          <a:p>
            <a:r>
              <a:rPr lang="pt-BR" dirty="0"/>
              <a:t>OBS.: Por padrão, o pacote </a:t>
            </a:r>
            <a:r>
              <a:rPr lang="pt-BR" b="1" dirty="0" err="1"/>
              <a:t>OpenSSH</a:t>
            </a:r>
            <a:r>
              <a:rPr lang="pt-BR" dirty="0"/>
              <a:t> já vem instalado nas principais distribuições.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487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2A1C7-DA89-517F-F5CC-08E48320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administração do serviço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D0DBA-2D44-56A3-BA12-A75785453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Debian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135720-D28D-EC87-749A-B0D2737B1424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Red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Hat</a:t>
            </a:r>
            <a:r>
              <a:rPr lang="pt-BR">
                <a:solidFill>
                  <a:srgbClr val="FF0000"/>
                </a:solidFill>
              </a:rPr>
              <a:t> e derivados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271F-8A75-4911-E36F-3FBF9113021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start  </a:t>
            </a:r>
            <a:r>
              <a:rPr lang="pt-BR" b="1" dirty="0" err="1">
                <a:solidFill>
                  <a:srgbClr val="00B0F0"/>
                </a:solidFill>
              </a:rPr>
              <a:t>ssh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stop  </a:t>
            </a:r>
            <a:r>
              <a:rPr lang="pt-BR" b="1" dirty="0" err="1">
                <a:solidFill>
                  <a:srgbClr val="00B0F0"/>
                </a:solidFill>
              </a:rPr>
              <a:t>ssh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restart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ssh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status  </a:t>
            </a:r>
            <a:r>
              <a:rPr lang="pt-BR" b="1" dirty="0" err="1">
                <a:solidFill>
                  <a:srgbClr val="00B0F0"/>
                </a:solidFill>
              </a:rPr>
              <a:t>ssh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reload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ssh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enable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ssh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disable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ssh</a:t>
            </a:r>
            <a:endParaRPr lang="pt-BR" b="1" dirty="0">
              <a:solidFill>
                <a:srgbClr val="00B0F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74C6A9-C0C3-AB5D-880B-6956ED431E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start  </a:t>
            </a:r>
            <a:r>
              <a:rPr lang="pt-BR" b="1" dirty="0" err="1">
                <a:solidFill>
                  <a:srgbClr val="FF0000"/>
                </a:solidFill>
              </a:rPr>
              <a:t>sshd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stop  </a:t>
            </a:r>
            <a:r>
              <a:rPr lang="pt-BR" b="1" dirty="0" err="1">
                <a:solidFill>
                  <a:srgbClr val="FF0000"/>
                </a:solidFill>
              </a:rPr>
              <a:t>sshd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restart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sshd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status  </a:t>
            </a:r>
            <a:r>
              <a:rPr lang="pt-BR" b="1" dirty="0" err="1">
                <a:solidFill>
                  <a:srgbClr val="FF0000"/>
                </a:solidFill>
              </a:rPr>
              <a:t>sshd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reload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sshd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enable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sshd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disable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sshd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4BB607-9622-A9E6-866D-487EED5326BB}"/>
              </a:ext>
            </a:extLst>
          </p:cNvPr>
          <p:cNvSpPr>
            <a:spLocks noChangeAspect="1"/>
          </p:cNvSpPr>
          <p:nvPr/>
        </p:nvSpPr>
        <p:spPr>
          <a:xfrm>
            <a:off x="304801" y="4931594"/>
            <a:ext cx="8528625" cy="121702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52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9026-4961-9486-C884-EFF9059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Opções do Arquivo de configuração do </a:t>
            </a:r>
            <a:r>
              <a:rPr lang="pt-BR" dirty="0" err="1"/>
              <a:t>OpenSSH</a:t>
            </a:r>
            <a:br>
              <a:rPr lang="pt-BR" dirty="0"/>
            </a:br>
            <a:r>
              <a:rPr lang="pt-BR" dirty="0">
                <a:solidFill>
                  <a:srgbClr val="00B050"/>
                </a:solidFill>
              </a:rPr>
              <a:t>/</a:t>
            </a:r>
            <a:r>
              <a:rPr lang="pt-BR" dirty="0" err="1">
                <a:solidFill>
                  <a:srgbClr val="00B050"/>
                </a:solidFill>
              </a:rPr>
              <a:t>etc</a:t>
            </a:r>
            <a:r>
              <a:rPr lang="pt-BR" dirty="0">
                <a:solidFill>
                  <a:srgbClr val="00B050"/>
                </a:solidFill>
              </a:rPr>
              <a:t>/</a:t>
            </a:r>
            <a:r>
              <a:rPr lang="pt-BR" dirty="0" err="1">
                <a:solidFill>
                  <a:srgbClr val="00B050"/>
                </a:solidFill>
              </a:rPr>
              <a:t>ssh</a:t>
            </a:r>
            <a:r>
              <a:rPr lang="pt-BR" dirty="0">
                <a:solidFill>
                  <a:srgbClr val="00B050"/>
                </a:solidFill>
              </a:rPr>
              <a:t>/</a:t>
            </a:r>
            <a:r>
              <a:rPr lang="pt-BR" dirty="0" err="1">
                <a:solidFill>
                  <a:srgbClr val="00B050"/>
                </a:solidFill>
              </a:rPr>
              <a:t>sshd_config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2788-7C48-72A7-9EC1-D966CAFAFE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Dentre as principais opções utilizadas, temos: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</a:rPr>
              <a:t>Port</a:t>
            </a:r>
            <a:r>
              <a:rPr lang="pt-BR" sz="1600" b="1" dirty="0">
                <a:solidFill>
                  <a:srgbClr val="0070C0"/>
                </a:solidFill>
              </a:rPr>
              <a:t> 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22 </a:t>
            </a:r>
            <a:r>
              <a:rPr lang="pt-BR" sz="1600" dirty="0">
                <a:sym typeface="Wingdings" pitchFamily="2" charset="2"/>
              </a:rPr>
              <a:t> Define a porta que será utilizada no serviço </a:t>
            </a:r>
            <a:r>
              <a:rPr lang="pt-BR" sz="1600" dirty="0" err="1">
                <a:sym typeface="Wingdings" pitchFamily="2" charset="2"/>
              </a:rPr>
              <a:t>OpenSSH</a:t>
            </a:r>
            <a:r>
              <a:rPr lang="pt-BR" sz="1600" dirty="0">
                <a:sym typeface="Wingdings" pitchFamily="2" charset="2"/>
              </a:rPr>
              <a:t> (Open Passivo);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ListenAddress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:: </a:t>
            </a:r>
            <a:r>
              <a:rPr lang="pt-BR" sz="1600" dirty="0">
                <a:sym typeface="Wingdings" pitchFamily="2" charset="2"/>
              </a:rPr>
              <a:t> Endereços IPv6 que o Servidor responderá requisições;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ListenAddress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0.0.0.0 </a:t>
            </a:r>
            <a:r>
              <a:rPr lang="pt-BR" sz="1600" dirty="0">
                <a:sym typeface="Wingdings" pitchFamily="2" charset="2"/>
              </a:rPr>
              <a:t> Endereços IPv4 que o Servidor responderá requisições;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Protocol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2 </a:t>
            </a:r>
            <a:r>
              <a:rPr lang="pt-BR" sz="1600" dirty="0">
                <a:sym typeface="Wingdings" pitchFamily="2" charset="2"/>
              </a:rPr>
              <a:t> Versão do protocolo que será utilizado;</a:t>
            </a:r>
          </a:p>
          <a:p>
            <a:pPr lvl="1"/>
            <a:endParaRPr lang="pt-BR" sz="1600" dirty="0">
              <a:sym typeface="Wingdings" pitchFamily="2" charset="2"/>
            </a:endParaRPr>
          </a:p>
          <a:p>
            <a:r>
              <a:rPr lang="pt-BR" sz="1800" dirty="0"/>
              <a:t>Uma das configurações mais definidas é a restrição de acesso pelo nome do usuário, através de </a:t>
            </a:r>
            <a:r>
              <a:rPr lang="pt-BR" sz="1800" b="1" dirty="0"/>
              <a:t>uma</a:t>
            </a:r>
            <a:r>
              <a:rPr lang="pt-BR" sz="1800" dirty="0"/>
              <a:t> das diretivas: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</a:rPr>
              <a:t>AllowUsers</a:t>
            </a:r>
            <a:r>
              <a:rPr lang="pt-BR" sz="1600" b="1" dirty="0">
                <a:solidFill>
                  <a:srgbClr val="0070C0"/>
                </a:solidFill>
              </a:rPr>
              <a:t> </a:t>
            </a:r>
            <a:r>
              <a:rPr lang="pt-BR" sz="1600" dirty="0"/>
              <a:t> </a:t>
            </a:r>
            <a:r>
              <a:rPr lang="pt-BR" sz="1600" b="1" dirty="0" err="1">
                <a:solidFill>
                  <a:srgbClr val="00B050"/>
                </a:solidFill>
                <a:sym typeface="Wingdings" pitchFamily="2" charset="2"/>
              </a:rPr>
              <a:t>tiao</a:t>
            </a:r>
            <a:r>
              <a:rPr lang="pt-BR" sz="1600" b="1" dirty="0">
                <a:solidFill>
                  <a:srgbClr val="00B050"/>
                </a:solidFill>
                <a:sym typeface="Wingdings" pitchFamily="2" charset="2"/>
              </a:rPr>
              <a:t>  chico  </a:t>
            </a:r>
            <a:r>
              <a:rPr lang="pt-BR" sz="1600" b="1" dirty="0" err="1">
                <a:solidFill>
                  <a:srgbClr val="00B050"/>
                </a:solidFill>
                <a:sym typeface="Wingdings" pitchFamily="2" charset="2"/>
              </a:rPr>
              <a:t>jaspion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 Define quais usuários </a:t>
            </a:r>
            <a:r>
              <a:rPr lang="pt-BR" sz="1600" b="1" dirty="0">
                <a:solidFill>
                  <a:srgbClr val="00B050"/>
                </a:solidFill>
                <a:sym typeface="Wingdings" pitchFamily="2" charset="2"/>
              </a:rPr>
              <a:t>terão acesso </a:t>
            </a:r>
            <a:r>
              <a:rPr lang="pt-BR" sz="1600" dirty="0">
                <a:sym typeface="Wingdings" pitchFamily="2" charset="2"/>
              </a:rPr>
              <a:t>via SSH, os demais usuários que não estiverem listados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não</a:t>
            </a:r>
            <a:r>
              <a:rPr lang="pt-BR" sz="1600" dirty="0">
                <a:sym typeface="Wingdings" pitchFamily="2" charset="2"/>
              </a:rPr>
              <a:t> terão acesso (Política Permissiva);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</a:rPr>
              <a:t>DenyUsers</a:t>
            </a:r>
            <a:r>
              <a:rPr lang="pt-BR" sz="1600" b="1" dirty="0">
                <a:solidFill>
                  <a:srgbClr val="0070C0"/>
                </a:solidFill>
              </a:rPr>
              <a:t> 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root  admin  </a:t>
            </a:r>
            <a:r>
              <a:rPr lang="pt-BR" sz="1600" dirty="0">
                <a:sym typeface="Wingdings" pitchFamily="2" charset="2"/>
              </a:rPr>
              <a:t> Define quais usuários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não terão acesso </a:t>
            </a:r>
            <a:r>
              <a:rPr lang="pt-BR" sz="1600" dirty="0">
                <a:sym typeface="Wingdings" pitchFamily="2" charset="2"/>
              </a:rPr>
              <a:t>via SSH, os demais usuários que não estiverem listados terão acesso (Política Restritiva);</a:t>
            </a:r>
          </a:p>
          <a:p>
            <a:pPr lvl="1"/>
            <a:endParaRPr lang="pt-BR" sz="1600" dirty="0">
              <a:sym typeface="Wingdings" pitchFamily="2" charset="2"/>
            </a:endParaRPr>
          </a:p>
          <a:p>
            <a:r>
              <a:rPr lang="pt-BR" sz="1800" dirty="0">
                <a:sym typeface="Wingdings" pitchFamily="2" charset="2"/>
              </a:rPr>
              <a:t>OBS.: Devemos utilizar apenas uma das diretivas (“</a:t>
            </a:r>
            <a:r>
              <a:rPr lang="pt-BR" sz="1800" b="1" dirty="0" err="1">
                <a:solidFill>
                  <a:srgbClr val="0070C0"/>
                </a:solidFill>
              </a:rPr>
              <a:t>AllowUsers</a:t>
            </a:r>
            <a:r>
              <a:rPr lang="pt-BR" sz="1800" dirty="0">
                <a:sym typeface="Wingdings" pitchFamily="2" charset="2"/>
              </a:rPr>
              <a:t>” ou “</a:t>
            </a:r>
            <a:r>
              <a:rPr lang="pt-BR" sz="1800" b="1" dirty="0" err="1">
                <a:solidFill>
                  <a:srgbClr val="0070C0"/>
                </a:solidFill>
              </a:rPr>
              <a:t>DenyUsers</a:t>
            </a:r>
            <a:r>
              <a:rPr lang="pt-BR" sz="1800" dirty="0">
                <a:sym typeface="Wingdings" pitchFamily="2" charset="2"/>
              </a:rPr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3895871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PEREIRA, Guilherme. Slides para aula expositiva. </a:t>
            </a:r>
            <a:r>
              <a:rPr lang="pt-BR" dirty="0" err="1"/>
              <a:t>Udemy</a:t>
            </a:r>
            <a:r>
              <a:rPr lang="pt-BR" dirty="0"/>
              <a:t>.</a:t>
            </a:r>
          </a:p>
          <a:p>
            <a:pPr lvl="1"/>
            <a:r>
              <a:rPr lang="pt-BR" dirty="0">
                <a:hlinkClick r:id="rId2"/>
              </a:rPr>
              <a:t>https://www.udemy.com/course/adm-srv-redes/?referralCode=F8A04CDA5E954DCD518B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CentOS</a:t>
            </a:r>
            <a:r>
              <a:rPr lang="pt-BR" dirty="0"/>
              <a:t> – VSFTPD </a:t>
            </a:r>
            <a:r>
              <a:rPr lang="pt-BR" dirty="0" err="1"/>
              <a:t>Configuration</a:t>
            </a:r>
            <a:r>
              <a:rPr lang="pt-BR" dirty="0"/>
              <a:t> Options – Disponível em:</a:t>
            </a:r>
          </a:p>
          <a:p>
            <a:pPr lvl="1"/>
            <a:r>
              <a:rPr lang="pt-BR" dirty="0">
                <a:hlinkClick r:id="rId3"/>
              </a:rPr>
              <a:t>https://www.centos.org/docs/5/html/Deployment_Guide-en-US/s1-ftp-vsftpd-conf.html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Debian – VSFTPD – Debian </a:t>
            </a:r>
            <a:r>
              <a:rPr lang="pt-BR" dirty="0" err="1"/>
              <a:t>Packages</a:t>
            </a:r>
            <a:r>
              <a:rPr lang="pt-BR" dirty="0"/>
              <a:t> – Disponível em: </a:t>
            </a:r>
          </a:p>
          <a:p>
            <a:pPr lvl="1"/>
            <a:r>
              <a:rPr lang="pt-BR" dirty="0">
                <a:hlinkClick r:id="rId4"/>
              </a:rPr>
              <a:t>https://packages.debian.org/squeeze/vsftpd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VSFTPD – Pacotes, Documentações e Recursos – Disponível em: </a:t>
            </a:r>
          </a:p>
          <a:p>
            <a:pPr lvl="1"/>
            <a:r>
              <a:rPr lang="pt-BR" dirty="0">
                <a:hlinkClick r:id="rId5"/>
              </a:rPr>
              <a:t>https://security.appspot.com/vsftpd.html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BATTISTI, </a:t>
            </a:r>
            <a:r>
              <a:rPr lang="pt-BR" dirty="0" err="1"/>
              <a:t>Julio</a:t>
            </a:r>
            <a:r>
              <a:rPr lang="pt-BR" dirty="0"/>
              <a:t>, Serviço de FTP – Parte 1 – Disponível em: </a:t>
            </a:r>
          </a:p>
          <a:p>
            <a:pPr lvl="1"/>
            <a:r>
              <a:rPr lang="pt-BR" dirty="0">
                <a:hlinkClick r:id="rId6"/>
              </a:rPr>
              <a:t>https://www.juliobattisti.com.br/tutoriais/gersonkonnus/iis6004.asp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1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7303-F001-6145-D3CB-E8A58FAC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F542-672F-D71E-9F6E-8749D26FE0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RFC 765 – FILE TRANSFER PROTOCOL – </a:t>
            </a:r>
            <a:r>
              <a:rPr lang="pt-BR" dirty="0" err="1"/>
              <a:t>Jun</a:t>
            </a:r>
            <a:r>
              <a:rPr lang="pt-BR" dirty="0"/>
              <a:t> 1980</a:t>
            </a:r>
          </a:p>
          <a:p>
            <a:pPr lvl="1"/>
            <a:r>
              <a:rPr lang="pt-BR" dirty="0">
                <a:hlinkClick r:id="rId2"/>
              </a:rPr>
              <a:t>http://www.ietf.org/rfc/rfc765.txt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RFC 959 – FILE TRANSFER PROTOCOL – Out 1985</a:t>
            </a:r>
          </a:p>
          <a:p>
            <a:pPr lvl="1"/>
            <a:r>
              <a:rPr lang="pt-BR" dirty="0">
                <a:hlinkClick r:id="rId3"/>
              </a:rPr>
              <a:t>http://www.ietf.org/rfc/rfc959.txt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RFC 1123 – </a:t>
            </a:r>
            <a:r>
              <a:rPr lang="pt-BR" dirty="0" err="1"/>
              <a:t>Requirements</a:t>
            </a:r>
            <a:r>
              <a:rPr lang="pt-BR" dirty="0"/>
              <a:t> for Internet Hosts -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– </a:t>
            </a:r>
            <a:r>
              <a:rPr lang="pt-BR" dirty="0" err="1"/>
              <a:t>Oct</a:t>
            </a:r>
            <a:r>
              <a:rPr lang="pt-BR" dirty="0"/>
              <a:t> 89</a:t>
            </a:r>
          </a:p>
          <a:p>
            <a:pPr lvl="1"/>
            <a:r>
              <a:rPr lang="pt-BR" dirty="0">
                <a:hlinkClick r:id="rId4"/>
              </a:rPr>
              <a:t>http://www.ietf.org/rfc/rfc1123.txt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RFC 2228 – FTP Security </a:t>
            </a:r>
            <a:r>
              <a:rPr lang="pt-BR" dirty="0" err="1"/>
              <a:t>Extensions</a:t>
            </a:r>
            <a:r>
              <a:rPr lang="pt-BR" dirty="0"/>
              <a:t> – </a:t>
            </a:r>
            <a:r>
              <a:rPr lang="pt-BR" dirty="0" err="1"/>
              <a:t>Oct</a:t>
            </a:r>
            <a:r>
              <a:rPr lang="pt-BR" dirty="0"/>
              <a:t> 1997</a:t>
            </a:r>
          </a:p>
          <a:p>
            <a:pPr lvl="1"/>
            <a:r>
              <a:rPr lang="pt-BR" dirty="0">
                <a:hlinkClick r:id="rId5"/>
              </a:rPr>
              <a:t>http://www.ietf.org/rfc/rfc2228.txt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RFC 2577 – FTP Security </a:t>
            </a:r>
            <a:r>
              <a:rPr lang="pt-BR" dirty="0" err="1"/>
              <a:t>Considerations</a:t>
            </a:r>
            <a:r>
              <a:rPr lang="pt-BR" dirty="0"/>
              <a:t> – May 1999</a:t>
            </a:r>
          </a:p>
          <a:p>
            <a:pPr lvl="1"/>
            <a:r>
              <a:rPr lang="pt-BR" dirty="0">
                <a:hlinkClick r:id="rId6"/>
              </a:rPr>
              <a:t>http://www.ietf.org/rfc/rfc2577.txt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07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sobre o 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92500"/>
          </a:bodyPr>
          <a:lstStyle/>
          <a:p>
            <a:r>
              <a:rPr lang="pt-BR" i="1" dirty="0"/>
              <a:t>“O FTP é um dos meios mais comuns de se copiar arquivos de um lugar para outro na Internet. É bastante antigo, inclusive existe suporte até para os sistemas Mainframe.”</a:t>
            </a:r>
          </a:p>
          <a:p>
            <a:endParaRPr lang="pt-BR" i="1" dirty="0"/>
          </a:p>
          <a:p>
            <a:r>
              <a:rPr lang="pt-BR" i="1" dirty="0"/>
              <a:t>“Por esse fato, é desnecessário dizer que é um protocolo bastante simples e não foi projetado pra atender os requisitos de segurança que se fazem necessários nos dias atuais.”</a:t>
            </a:r>
          </a:p>
          <a:p>
            <a:endParaRPr lang="pt-BR" dirty="0"/>
          </a:p>
          <a:p>
            <a:pPr lvl="1"/>
            <a:r>
              <a:rPr lang="de-DE" sz="2400" b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Gerson Konnus (2006)</a:t>
            </a:r>
          </a:p>
          <a:p>
            <a:pPr lvl="1"/>
            <a:r>
              <a:rPr lang="pt-BR" dirty="0"/>
              <a:t>Disponível em:</a:t>
            </a:r>
          </a:p>
          <a:p>
            <a:pPr lvl="1"/>
            <a:r>
              <a:rPr lang="pt-BR" dirty="0">
                <a:hlinkClick r:id="rId2"/>
              </a:rPr>
              <a:t>http://www.juliobattisti.com.br/tutoriais/gersonkonnus/iis6004.asp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353F6-CB7B-FE4F-0711-F6358B33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4D49-2D55-73C8-EAFA-6258E3F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A7BA-5948-8907-4B14-E8A1A0E2B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RFC 783 – THE TFTP PROTOCOL – </a:t>
            </a:r>
            <a:r>
              <a:rPr lang="pt-BR" dirty="0" err="1"/>
              <a:t>Jun</a:t>
            </a:r>
            <a:r>
              <a:rPr lang="pt-BR" dirty="0"/>
              <a:t> 1981</a:t>
            </a:r>
          </a:p>
          <a:p>
            <a:pPr lvl="1"/>
            <a:r>
              <a:rPr lang="pt-BR" dirty="0">
                <a:hlinkClick r:id="rId2"/>
              </a:rPr>
              <a:t>http://www.ietf.org/rfc/rfc783.txt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RFC 1350 – THE TFTP PROTOCOL (REVISION 2) – Jul 1992</a:t>
            </a:r>
          </a:p>
          <a:p>
            <a:pPr lvl="1"/>
            <a:r>
              <a:rPr lang="pt-BR" dirty="0">
                <a:hlinkClick r:id="rId3"/>
              </a:rPr>
              <a:t>http://www.ietf.org/rfc/rfc1350.txt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RFC 2347 – TFTP </a:t>
            </a:r>
            <a:r>
              <a:rPr lang="pt-BR" dirty="0" err="1"/>
              <a:t>Option</a:t>
            </a:r>
            <a:r>
              <a:rPr lang="pt-BR" dirty="0"/>
              <a:t> </a:t>
            </a:r>
            <a:r>
              <a:rPr lang="pt-BR" dirty="0" err="1"/>
              <a:t>Extension</a:t>
            </a:r>
            <a:r>
              <a:rPr lang="pt-BR" dirty="0"/>
              <a:t> – May 1998</a:t>
            </a:r>
          </a:p>
          <a:p>
            <a:pPr lvl="1"/>
            <a:r>
              <a:rPr lang="pt-BR" dirty="0">
                <a:hlinkClick r:id="rId4"/>
              </a:rPr>
              <a:t>http://www.ietf.org/rfc/rfc2347.txt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RFC 2348 – TFTP </a:t>
            </a:r>
            <a:r>
              <a:rPr lang="pt-BR" dirty="0" err="1"/>
              <a:t>Blocksize</a:t>
            </a:r>
            <a:r>
              <a:rPr lang="pt-BR" dirty="0"/>
              <a:t> </a:t>
            </a:r>
            <a:r>
              <a:rPr lang="pt-BR" dirty="0" err="1"/>
              <a:t>Option</a:t>
            </a:r>
            <a:r>
              <a:rPr lang="pt-BR" dirty="0"/>
              <a:t> – May 1998</a:t>
            </a:r>
          </a:p>
          <a:p>
            <a:pPr lvl="1"/>
            <a:r>
              <a:rPr lang="pt-BR" dirty="0">
                <a:hlinkClick r:id="rId5"/>
              </a:rPr>
              <a:t>http://www.ietf.org/rfc/rfc2348.txt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RFC 2349 – TFTP Timeout </a:t>
            </a:r>
            <a:r>
              <a:rPr lang="pt-BR" dirty="0" err="1"/>
              <a:t>Interval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 Options – May 1998</a:t>
            </a:r>
          </a:p>
          <a:p>
            <a:pPr lvl="1"/>
            <a:r>
              <a:rPr lang="pt-BR" dirty="0">
                <a:hlinkClick r:id="rId6"/>
              </a:rPr>
              <a:t>http://www.ietf.org/rfc/rfc2349.txt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RFC 4251 – The </a:t>
            </a:r>
            <a:r>
              <a:rPr lang="pt-BR" dirty="0" err="1"/>
              <a:t>Secure</a:t>
            </a:r>
            <a:r>
              <a:rPr lang="pt-BR" dirty="0"/>
              <a:t> Shell (SSH)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 – Disponível em: </a:t>
            </a:r>
          </a:p>
          <a:p>
            <a:pPr lvl="1"/>
            <a:r>
              <a:rPr lang="pt-BR" dirty="0">
                <a:hlinkClick r:id="rId7"/>
              </a:rPr>
              <a:t>http://www.ietf.org/rfc/rfc4251.txt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911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FTP é um serviço que permite a transferência de arquivos independente da plataforma (RFC 765 </a:t>
            </a:r>
            <a:r>
              <a:rPr lang="pt-BR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Jun</a:t>
            </a:r>
            <a:r>
              <a:rPr lang="pt-BR" dirty="0">
                <a:solidFill>
                  <a:srgbClr val="00B050"/>
                </a:solidFill>
              </a:rPr>
              <a:t>/1980</a:t>
            </a:r>
            <a:r>
              <a:rPr lang="pt-BR" dirty="0"/>
              <a:t> – Atual RFC 959 </a:t>
            </a:r>
            <a:r>
              <a:rPr lang="pt-BR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pt-BR" dirty="0">
                <a:solidFill>
                  <a:srgbClr val="00B050"/>
                </a:solidFill>
              </a:rPr>
              <a:t> Out/1985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Através do FTP, podemos conectar no servidor e acessar os diretórios publicados via FTP, possibilitando a transferência de arquivos;</a:t>
            </a:r>
          </a:p>
          <a:p>
            <a:endParaRPr lang="pt-BR" dirty="0"/>
          </a:p>
          <a:p>
            <a:r>
              <a:rPr lang="pt-BR" dirty="0"/>
              <a:t>Realizamos a navegação e manipulação de dados através de comandos, texto puro (sem criptografia);</a:t>
            </a:r>
          </a:p>
          <a:p>
            <a:endParaRPr lang="pt-BR" dirty="0"/>
          </a:p>
          <a:p>
            <a:r>
              <a:rPr lang="pt-BR" dirty="0"/>
              <a:t>Ao realizar o acesso no servidor FTP, é possível “navegar” a partir de um diretório definido no serviço FTP. Este diretório é chamado de “</a:t>
            </a:r>
            <a:r>
              <a:rPr lang="pt-BR" b="1" dirty="0" err="1">
                <a:solidFill>
                  <a:srgbClr val="0070C0"/>
                </a:solidFill>
              </a:rPr>
              <a:t>chroot</a:t>
            </a:r>
            <a:r>
              <a:rPr lang="pt-BR" dirty="0"/>
              <a:t>”;</a:t>
            </a:r>
          </a:p>
          <a:p>
            <a:endParaRPr lang="pt-BR" dirty="0"/>
          </a:p>
          <a:p>
            <a:r>
              <a:rPr lang="pt-BR" dirty="0"/>
              <a:t>O acesso ao servidor FTP pode exigir autenticação ou não (acesso anônimo).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1688-A833-09B7-D9DE-B657D48F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926F-D076-05B9-5D33-6469FDB2EB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Ao conectar no servidor FTP, utilizamos duas portas, sendo:</a:t>
            </a:r>
          </a:p>
          <a:p>
            <a:pPr lvl="1"/>
            <a:r>
              <a:rPr lang="pt-BR" dirty="0"/>
              <a:t>20 TCP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Transferência de dados (FTP-DATA);</a:t>
            </a:r>
          </a:p>
          <a:p>
            <a:pPr lvl="1"/>
            <a:r>
              <a:rPr lang="pt-BR" dirty="0"/>
              <a:t>21 TCP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Controle da conexão (FTP);</a:t>
            </a:r>
          </a:p>
          <a:p>
            <a:pPr lvl="4"/>
            <a:r>
              <a:rPr lang="pt-BR" dirty="0"/>
              <a:t>O FTPS (FTP + SSL/TLS) utiliza as portas 989 (Data) e 990 (</a:t>
            </a:r>
            <a:r>
              <a:rPr lang="pt-BR" dirty="0" err="1"/>
              <a:t>Control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Podemos definir três formas de acesso para o usuário:</a:t>
            </a:r>
          </a:p>
          <a:p>
            <a:pPr lvl="1"/>
            <a:r>
              <a:rPr lang="pt-BR" b="1" dirty="0">
                <a:solidFill>
                  <a:srgbClr val="0070C0"/>
                </a:solidFill>
              </a:rPr>
              <a:t>Real</a:t>
            </a:r>
            <a:r>
              <a:rPr lang="pt-BR" dirty="0"/>
              <a:t>: Usuário que possui uma conta no sistema Linux e acessa seu diretório pessoal;</a:t>
            </a:r>
          </a:p>
          <a:p>
            <a:pPr lvl="1"/>
            <a:r>
              <a:rPr lang="pt-BR" b="1" dirty="0">
                <a:solidFill>
                  <a:srgbClr val="0070C0"/>
                </a:solidFill>
              </a:rPr>
              <a:t>Convidado</a:t>
            </a:r>
            <a:r>
              <a:rPr lang="pt-BR" dirty="0"/>
              <a:t>: Usuário que autentica para realizar o acesso, porém, acessa apenas um diretório específico (</a:t>
            </a:r>
            <a:r>
              <a:rPr lang="pt-BR" b="1" dirty="0" err="1">
                <a:solidFill>
                  <a:srgbClr val="FF0000"/>
                </a:solidFill>
              </a:rPr>
              <a:t>chroot</a:t>
            </a:r>
            <a:r>
              <a:rPr lang="pt-BR" dirty="0"/>
              <a:t>) definido no servidor FTP;</a:t>
            </a:r>
          </a:p>
          <a:p>
            <a:pPr lvl="1"/>
            <a:r>
              <a:rPr lang="pt-BR" b="1" dirty="0">
                <a:solidFill>
                  <a:srgbClr val="0070C0"/>
                </a:solidFill>
              </a:rPr>
              <a:t>Anônimo</a:t>
            </a:r>
            <a:r>
              <a:rPr lang="pt-BR" dirty="0"/>
              <a:t>: Usuário que não autentica e acessa apenas um diretório específico (</a:t>
            </a:r>
            <a:r>
              <a:rPr lang="pt-BR" b="1" dirty="0" err="1">
                <a:solidFill>
                  <a:srgbClr val="FF0000"/>
                </a:solidFill>
              </a:rPr>
              <a:t>chroot</a:t>
            </a:r>
            <a:r>
              <a:rPr lang="pt-BR" dirty="0"/>
              <a:t>) definido no servidor FTP. Geralmente utilizado para publicação de arquivos na Internet.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19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27F-3133-4818-0448-4D92A01E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FTP – Modo Ativo e Passivo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A0C3-6648-73A1-B742-4269854358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cliente FTP pode ser configurado para acessar o servidor de dois modos:</a:t>
            </a:r>
          </a:p>
          <a:p>
            <a:endParaRPr lang="pt-BR" sz="2000" dirty="0"/>
          </a:p>
        </p:txBody>
      </p:sp>
      <p:pic>
        <p:nvPicPr>
          <p:cNvPr id="4" name="Imagem 4" descr="FTP_Ativo.jpg">
            <a:extLst>
              <a:ext uri="{FF2B5EF4-FFF2-40B4-BE49-F238E27FC236}">
                <a16:creationId xmlns:a16="http://schemas.microsoft.com/office/drawing/2014/main" id="{C4F25E9B-E464-4DF7-BA4F-2861F33D99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9586" y="1697593"/>
            <a:ext cx="7064828" cy="2269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5" descr="FTP_Passivo.jpg">
            <a:extLst>
              <a:ext uri="{FF2B5EF4-FFF2-40B4-BE49-F238E27FC236}">
                <a16:creationId xmlns:a16="http://schemas.microsoft.com/office/drawing/2014/main" id="{1BCF3F8B-FF6C-99EA-74FB-9465E40801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9586" y="4149080"/>
            <a:ext cx="7064828" cy="2269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24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0FF4-E6E3-6865-8B74-E724B558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TFTP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4EA6-2509-2E7F-E901-D943DAADAE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</a:t>
            </a:r>
            <a:r>
              <a:rPr lang="pt-BR" b="1" dirty="0"/>
              <a:t>TFTP</a:t>
            </a:r>
            <a:r>
              <a:rPr lang="pt-BR" dirty="0"/>
              <a:t> foi criado com o objetivo de ser uma opção mais simples que o FTP (RFC 783 </a:t>
            </a:r>
            <a:r>
              <a:rPr lang="pt-BR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Jun</a:t>
            </a:r>
            <a:r>
              <a:rPr lang="pt-BR" dirty="0">
                <a:solidFill>
                  <a:srgbClr val="00B050"/>
                </a:solidFill>
              </a:rPr>
              <a:t>/1981</a:t>
            </a:r>
            <a:r>
              <a:rPr lang="pt-BR" dirty="0"/>
              <a:t> – Atual RFC 1350 </a:t>
            </a:r>
            <a:r>
              <a:rPr lang="pt-BR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pt-BR" dirty="0">
                <a:solidFill>
                  <a:srgbClr val="00B050"/>
                </a:solidFill>
              </a:rPr>
              <a:t> Jul/1992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Não oferece autenticação (apenas permissões de leitura ou gravação);</a:t>
            </a:r>
          </a:p>
          <a:p>
            <a:endParaRPr lang="pt-BR" dirty="0"/>
          </a:p>
          <a:p>
            <a:r>
              <a:rPr lang="pt-BR" dirty="0"/>
              <a:t>Atualmente ainda é utilizado e está disponível em Switches e Roteadores:</a:t>
            </a:r>
          </a:p>
          <a:p>
            <a:pPr lvl="1"/>
            <a:r>
              <a:rPr lang="pt-BR" dirty="0"/>
              <a:t>Através do Cliente TFTP disponível nestes equipamentos, podemos realizar Backup do “startup-</a:t>
            </a:r>
            <a:r>
              <a:rPr lang="pt-BR" dirty="0" err="1"/>
              <a:t>config</a:t>
            </a:r>
            <a:r>
              <a:rPr lang="pt-BR" dirty="0"/>
              <a:t>” em um Servidor TFTP instalado na rede.</a:t>
            </a:r>
          </a:p>
          <a:p>
            <a:endParaRPr lang="pt-BR" dirty="0"/>
          </a:p>
          <a:p>
            <a:r>
              <a:rPr lang="pt-BR" dirty="0"/>
              <a:t>O TFTP utiliza o UDP (porta </a:t>
            </a:r>
            <a:r>
              <a:rPr lang="pt-BR" b="1" dirty="0">
                <a:solidFill>
                  <a:srgbClr val="0070C0"/>
                </a:solidFill>
              </a:rPr>
              <a:t>69 UDP</a:t>
            </a:r>
            <a:r>
              <a:rPr lang="pt-BR" dirty="0"/>
              <a:t>) na camada de transporte, com o objetivo de somente transferir arquivos, ou seja, tem como consequências:</a:t>
            </a:r>
          </a:p>
          <a:p>
            <a:pPr lvl="1"/>
            <a:r>
              <a:rPr lang="pt-BR" dirty="0"/>
              <a:t>Não é possível navegar, listar/visualizar arquivos e a estrutura de diretórios de outro computador, como no FTP;</a:t>
            </a:r>
          </a:p>
          <a:p>
            <a:pPr lvl="1"/>
            <a:r>
              <a:rPr lang="pt-BR" dirty="0"/>
              <a:t>Por utilizar o UDP para transporte, não oferece garantia de entrega;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28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0AA9-5625-0494-F020-E1DF2BB5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em detalhes uma conexão 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96E3-E793-AA76-6749-36D16F4C74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DESAFIO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Algum</a:t>
            </a:r>
            <a:r>
              <a:rPr lang="pt-BR" dirty="0"/>
              <a:t> problema relacionado a segurança nestes pacotes iniciais?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C8E960-94EE-5BEB-8DB0-E93E50AE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53" y="2150732"/>
            <a:ext cx="8906494" cy="415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4078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5223</TotalTime>
  <Words>3522</Words>
  <Application>Microsoft Office PowerPoint</Application>
  <PresentationFormat>On-screen Show (4:3)</PresentationFormat>
  <Paragraphs>398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Wingdings</vt:lpstr>
      <vt:lpstr>Wingdings 3</vt:lpstr>
      <vt:lpstr>Origem</vt:lpstr>
      <vt:lpstr>FTP e SSH</vt:lpstr>
      <vt:lpstr>Tópico do Slide</vt:lpstr>
      <vt:lpstr>FTP – File Transfer Protocol</vt:lpstr>
      <vt:lpstr>Considerações sobre o FTP</vt:lpstr>
      <vt:lpstr>Sobre o FTP</vt:lpstr>
      <vt:lpstr>Acesso FTP</vt:lpstr>
      <vt:lpstr>Servidor FTP – Modo Ativo e Passivo</vt:lpstr>
      <vt:lpstr>Sobre o TFTP</vt:lpstr>
      <vt:lpstr>Analisando em detalhes uma conexão FTP</vt:lpstr>
      <vt:lpstr>Analisando em detalhes uma conexão FTP</vt:lpstr>
      <vt:lpstr>Analisando em detalhes uma conexão FTP</vt:lpstr>
      <vt:lpstr>Analisando em detalhes uma conexão FTP</vt:lpstr>
      <vt:lpstr>Cliente FTP</vt:lpstr>
      <vt:lpstr>Acesso ao servidor FTP</vt:lpstr>
      <vt:lpstr>Principais clientes de Interface Gráfica</vt:lpstr>
      <vt:lpstr>Comandos FTP – Acesso CLI (modo texto)</vt:lpstr>
      <vt:lpstr>Implementação de um Servidor FTP</vt:lpstr>
      <vt:lpstr>Instalando e configurando o serviço FTP no GNU/Linux (Pacote VSFTPD)</vt:lpstr>
      <vt:lpstr>Instalando o FTP no GNU/LINUX</vt:lpstr>
      <vt:lpstr>Instalando o FTP no GNU/LINUX</vt:lpstr>
      <vt:lpstr>Arquivos de configuração e Logs</vt:lpstr>
      <vt:lpstr>Comandos de administração do serviço</vt:lpstr>
      <vt:lpstr>Arquivos de Configuração</vt:lpstr>
      <vt:lpstr>Opções do Arquivo de configurações do VSFTPD “YES” or “NO”?!?</vt:lpstr>
      <vt:lpstr>Configurações de usuários locais no VSFTPD “YES” or “NO”?!?</vt:lpstr>
      <vt:lpstr>Configurações de usuários locais no VSFTPD “YES” or “NO”?!?</vt:lpstr>
      <vt:lpstr>Verificando os LOGS de Download e Upload</vt:lpstr>
      <vt:lpstr>Observações sobre o arquivo de configurações do FTP  “vsftpd.conf”  “Aonde foi que eu errei?!”</vt:lpstr>
      <vt:lpstr>SSH (Secure Shell)</vt:lpstr>
      <vt:lpstr>Os Protocolos “SSH x OpenSSH” (Secure Shell)</vt:lpstr>
      <vt:lpstr>O Protocolo SSH – Cliente SSH e seus recursos</vt:lpstr>
      <vt:lpstr>SSH Key Management</vt:lpstr>
      <vt:lpstr>O Protocolo SSH – Logs de acesso do Servidor SSH</vt:lpstr>
      <vt:lpstr>Implementação e configuração: SSH</vt:lpstr>
      <vt:lpstr>Instalando o OpenSSH no GNU/LINUX</vt:lpstr>
      <vt:lpstr>Comandos de administração do serviço</vt:lpstr>
      <vt:lpstr>Opções do Arquivo de configuração do OpenSSH /etc/ssh/sshd_config</vt:lpstr>
      <vt:lpstr>Referências</vt:lpstr>
      <vt:lpstr>Referências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21</cp:revision>
  <dcterms:created xsi:type="dcterms:W3CDTF">2012-01-22T15:35:55Z</dcterms:created>
  <dcterms:modified xsi:type="dcterms:W3CDTF">2025-09-24T00:08:13Z</dcterms:modified>
</cp:coreProperties>
</file>