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3" r:id="rId4"/>
    <p:sldId id="276" r:id="rId5"/>
    <p:sldId id="279" r:id="rId6"/>
    <p:sldId id="285" r:id="rId7"/>
    <p:sldId id="286" r:id="rId8"/>
    <p:sldId id="287" r:id="rId9"/>
    <p:sldId id="288" r:id="rId10"/>
    <p:sldId id="289" r:id="rId11"/>
    <p:sldId id="290" r:id="rId12"/>
    <p:sldId id="292" r:id="rId13"/>
    <p:sldId id="294" r:id="rId14"/>
    <p:sldId id="291" r:id="rId15"/>
    <p:sldId id="296" r:id="rId16"/>
    <p:sldId id="295" r:id="rId17"/>
    <p:sldId id="277" r:id="rId18"/>
    <p:sldId id="303" r:id="rId19"/>
    <p:sldId id="301" r:id="rId20"/>
    <p:sldId id="304" r:id="rId21"/>
    <p:sldId id="300" r:id="rId22"/>
    <p:sldId id="302" r:id="rId23"/>
    <p:sldId id="297" r:id="rId24"/>
    <p:sldId id="306" r:id="rId25"/>
    <p:sldId id="307" r:id="rId26"/>
    <p:sldId id="308" r:id="rId27"/>
    <p:sldId id="309" r:id="rId28"/>
    <p:sldId id="305" r:id="rId29"/>
    <p:sldId id="298" r:id="rId30"/>
    <p:sldId id="299" r:id="rId31"/>
    <p:sldId id="310" r:id="rId32"/>
    <p:sldId id="315" r:id="rId33"/>
    <p:sldId id="284" r:id="rId34"/>
    <p:sldId id="318" r:id="rId35"/>
    <p:sldId id="319" r:id="rId36"/>
    <p:sldId id="316" r:id="rId37"/>
    <p:sldId id="320" r:id="rId38"/>
    <p:sldId id="317" r:id="rId39"/>
    <p:sldId id="321" r:id="rId40"/>
    <p:sldId id="322" r:id="rId41"/>
    <p:sldId id="323" r:id="rId42"/>
    <p:sldId id="324" r:id="rId43"/>
    <p:sldId id="314" r:id="rId44"/>
    <p:sldId id="312" r:id="rId45"/>
    <p:sldId id="313" r:id="rId46"/>
    <p:sldId id="327" r:id="rId47"/>
    <p:sldId id="326" r:id="rId48"/>
    <p:sldId id="325" r:id="rId49"/>
    <p:sldId id="329" r:id="rId50"/>
    <p:sldId id="328" r:id="rId51"/>
    <p:sldId id="278" r:id="rId52"/>
    <p:sldId id="282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nginx.org/en/docs/" TargetMode="External"/><Relationship Id="rId2" Type="http://schemas.openxmlformats.org/officeDocument/2006/relationships/hyperlink" Target="https://distrowatch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quid-cache.org/Doc/" TargetMode="External"/><Relationship Id="rId4" Type="http://schemas.openxmlformats.org/officeDocument/2006/relationships/hyperlink" Target="https://www.udemy.com/course/adm-srv-redes/?referralCode=F8A04CDA5E954DCD518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Proxy Cache e Proxy Reverso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D65B-E171-0D8E-E0CE-34ED3B38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PROXY</a:t>
            </a:r>
            <a:br>
              <a:rPr lang="pt-BR" dirty="0">
                <a:solidFill>
                  <a:srgbClr val="00B050"/>
                </a:solidFill>
              </a:rPr>
            </a:br>
            <a:r>
              <a:rPr lang="pt-BR" dirty="0">
                <a:solidFill>
                  <a:srgbClr val="00B050"/>
                </a:solidFill>
              </a:rPr>
              <a:t>Possibilidades</a:t>
            </a:r>
            <a:r>
              <a:rPr lang="pt-BR" dirty="0"/>
              <a:t>  X  </a:t>
            </a:r>
            <a:r>
              <a:rPr lang="pt-BR" dirty="0">
                <a:solidFill>
                  <a:srgbClr val="FF0000"/>
                </a:solidFill>
              </a:rPr>
              <a:t>Outras fontes de ameaças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4D84-8E3F-6556-7ED5-8D4AEEFC5B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Possibilidades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Oferecer proteção a rede interna (filtrando sites indesejados através do IP, endereço ou “palavras-chave”);</a:t>
            </a:r>
          </a:p>
          <a:p>
            <a:pPr lvl="1"/>
            <a:r>
              <a:rPr lang="pt-BR" sz="2000" dirty="0"/>
              <a:t>Possibilidade de armazenar </a:t>
            </a:r>
            <a:r>
              <a:rPr lang="pt-BR" sz="2000" dirty="0" err="1"/>
              <a:t>LOG’s</a:t>
            </a:r>
            <a:r>
              <a:rPr lang="pt-BR" sz="2000" dirty="0"/>
              <a:t> de acesso para o administrador da REDE, bem como em necessidade de auditoria;</a:t>
            </a:r>
          </a:p>
          <a:p>
            <a:pPr lvl="1"/>
            <a:r>
              <a:rPr lang="pt-BR" sz="2000" dirty="0"/>
              <a:t>Menor consumo de banda devido o “cache”, ou, limitando a taxa de download;</a:t>
            </a:r>
          </a:p>
          <a:p>
            <a:pPr lvl="1"/>
            <a:r>
              <a:rPr lang="pt-BR" sz="2000" dirty="0"/>
              <a:t>Filtrar acesso a conteúdos/URLs (download de arquivos com extensão “.mp3”, </a:t>
            </a:r>
            <a:r>
              <a:rPr lang="pt-BR" sz="2000" dirty="0" err="1"/>
              <a:t>etc</a:t>
            </a:r>
            <a:r>
              <a:rPr lang="pt-BR" sz="2000" dirty="0"/>
              <a:t>).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Outras fontes de ameaças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Não protege contra ameaças internas:</a:t>
            </a:r>
          </a:p>
          <a:p>
            <a:pPr lvl="2"/>
            <a:r>
              <a:rPr lang="pt-BR" sz="1800" dirty="0"/>
              <a:t>Vírus;</a:t>
            </a:r>
          </a:p>
          <a:p>
            <a:pPr lvl="2"/>
            <a:r>
              <a:rPr lang="pt-BR" sz="1800" dirty="0"/>
              <a:t>Ataques internos;</a:t>
            </a:r>
          </a:p>
          <a:p>
            <a:pPr lvl="2"/>
            <a:r>
              <a:rPr lang="pt-BR" sz="1800" dirty="0"/>
              <a:t>Malwares ou ameaças propagadas por usuários;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4738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286E-2093-2A9E-BA48-0231AABD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Políticas de implementação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3950-973D-F39A-6D39-C555CCA814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rgbClr val="00B050"/>
                </a:solidFill>
              </a:rPr>
              <a:t>Restritiva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Todos os sites ou acessos são </a:t>
            </a:r>
            <a:r>
              <a:rPr lang="pt-BR" sz="2000" b="1" dirty="0">
                <a:solidFill>
                  <a:srgbClr val="00B050"/>
                </a:solidFill>
              </a:rPr>
              <a:t>LIBERADOS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Os </a:t>
            </a:r>
            <a:r>
              <a:rPr lang="pt-BR" sz="2000" b="1" dirty="0">
                <a:solidFill>
                  <a:srgbClr val="FF0000"/>
                </a:solidFill>
              </a:rPr>
              <a:t>bloqueios</a:t>
            </a:r>
            <a:r>
              <a:rPr lang="pt-BR" sz="2000" dirty="0"/>
              <a:t> são realizados de acordo com a necessidade;</a:t>
            </a:r>
          </a:p>
          <a:p>
            <a:endParaRPr lang="pt-BR" sz="2000" dirty="0"/>
          </a:p>
          <a:p>
            <a:r>
              <a:rPr lang="pt-BR" sz="2000" b="1" dirty="0">
                <a:solidFill>
                  <a:srgbClr val="FF0000"/>
                </a:solidFill>
              </a:rPr>
              <a:t>Permissiva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Todos os sites ou acessos são </a:t>
            </a:r>
            <a:r>
              <a:rPr lang="pt-BR" sz="2000" b="1" dirty="0">
                <a:solidFill>
                  <a:srgbClr val="FF0000"/>
                </a:solidFill>
              </a:rPr>
              <a:t>BLOQUEADOS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As </a:t>
            </a:r>
            <a:r>
              <a:rPr lang="pt-BR" sz="2000" b="1" dirty="0">
                <a:solidFill>
                  <a:srgbClr val="00B050"/>
                </a:solidFill>
              </a:rPr>
              <a:t>liberações</a:t>
            </a:r>
            <a:r>
              <a:rPr lang="pt-BR" sz="2000" dirty="0"/>
              <a:t> de acesso são realizadas conforme necessidade;</a:t>
            </a:r>
          </a:p>
          <a:p>
            <a:endParaRPr lang="pt-BR" sz="2000" dirty="0"/>
          </a:p>
          <a:p>
            <a:pPr lvl="1"/>
            <a:r>
              <a:rPr lang="pt-BR" sz="1700" dirty="0"/>
              <a:t>OBS.: Soluções mais robustas como UTM (</a:t>
            </a:r>
            <a:r>
              <a:rPr lang="pt-BR" sz="1700" i="1" dirty="0" err="1"/>
              <a:t>Unified</a:t>
            </a:r>
            <a:r>
              <a:rPr lang="pt-BR" sz="1700" i="1" dirty="0"/>
              <a:t> </a:t>
            </a:r>
            <a:r>
              <a:rPr lang="pt-BR" sz="1700" i="1" dirty="0" err="1"/>
              <a:t>Threat</a:t>
            </a:r>
            <a:r>
              <a:rPr lang="pt-BR" sz="1700" i="1" dirty="0"/>
              <a:t> Management</a:t>
            </a:r>
            <a:r>
              <a:rPr lang="pt-BR" sz="1700" dirty="0"/>
              <a:t>) ou NGFW (</a:t>
            </a:r>
            <a:r>
              <a:rPr lang="pt-BR" sz="1700" i="1" dirty="0"/>
              <a:t>Next Generation Firewall</a:t>
            </a:r>
            <a:r>
              <a:rPr lang="pt-BR" sz="1700" dirty="0"/>
              <a:t>), permitem aplicar regras por categorias (</a:t>
            </a:r>
            <a:r>
              <a:rPr lang="pt-BR" sz="1700" i="1" dirty="0"/>
              <a:t>Web Filter</a:t>
            </a:r>
            <a:r>
              <a:rPr lang="pt-BR" sz="1700" dirty="0"/>
              <a:t>), ou com base no conteúdo (</a:t>
            </a:r>
            <a:r>
              <a:rPr lang="pt-BR" sz="1700" i="1" dirty="0" err="1"/>
              <a:t>Application</a:t>
            </a:r>
            <a:r>
              <a:rPr lang="pt-BR" sz="1700" i="1" dirty="0"/>
              <a:t> Filter</a:t>
            </a:r>
            <a:r>
              <a:rPr lang="pt-BR" sz="1700" dirty="0"/>
              <a:t>), sendo que este último requer “inspeção SSL” (estabelecer duas sessões HTTPS, uma com o cliente e outra com o servidor Web, para intermediar, analisar e filtrar o conteúdo).</a:t>
            </a:r>
          </a:p>
        </p:txBody>
      </p:sp>
    </p:spTree>
    <p:extLst>
      <p:ext uri="{BB962C8B-B14F-4D97-AF65-F5344CB8AC3E}">
        <p14:creationId xmlns:p14="http://schemas.microsoft.com/office/powerpoint/2010/main" val="12827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6987-8E2F-D9E1-1C0A-1F366E76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UTM/NGFW – Web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8315-C777-2FD7-E285-D5FF256CC2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1810544" cy="4937760"/>
          </a:xfrm>
        </p:spPr>
        <p:txBody>
          <a:bodyPr>
            <a:normAutofit/>
          </a:bodyPr>
          <a:lstStyle/>
          <a:p>
            <a:r>
              <a:rPr lang="pt-BR" sz="1800" dirty="0"/>
              <a:t>Observe as categorias e a possibilidade de listas customizadas.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D888247-FAC0-A175-6B32-A3D81F60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279" b="21828"/>
          <a:stretch/>
        </p:blipFill>
        <p:spPr>
          <a:xfrm>
            <a:off x="2368578" y="1348988"/>
            <a:ext cx="3676968" cy="4960332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1FD16BC-0573-E315-D6C2-A7554C481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0" t="22552" r="12744" b="17888"/>
          <a:stretch/>
        </p:blipFill>
        <p:spPr>
          <a:xfrm>
            <a:off x="6146381" y="2734704"/>
            <a:ext cx="2890115" cy="35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0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C619-0A70-EAE2-2BDE-D4FD9C27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65E8-7D1E-0C55-7AEC-28A30721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UTM/NGFW – Web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87EE-6FC2-5A11-70CE-39EDF7B9130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530624" cy="4937760"/>
          </a:xfrm>
        </p:spPr>
        <p:txBody>
          <a:bodyPr>
            <a:normAutofit/>
          </a:bodyPr>
          <a:lstStyle/>
          <a:p>
            <a:r>
              <a:rPr lang="pt-BR" sz="1800" dirty="0"/>
              <a:t>Observe as subcategorias e as opções de filtro que podem ser aplicadas em cada item.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D6D24C9-DA3F-5C9B-6ED2-F67C11B5D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219200"/>
            <a:ext cx="4968552" cy="512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1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D619-D486-7533-EFED-E2EC2F9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UTM/NGFW – </a:t>
            </a:r>
            <a:r>
              <a:rPr lang="pt-BR" dirty="0" err="1"/>
              <a:t>Application</a:t>
            </a:r>
            <a:r>
              <a:rPr lang="pt-BR" dirty="0"/>
              <a:t>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CDF8-F28B-BCCF-EAEC-094447DF972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542749" cy="4937760"/>
          </a:xfrm>
        </p:spPr>
        <p:txBody>
          <a:bodyPr>
            <a:normAutofit/>
          </a:bodyPr>
          <a:lstStyle/>
          <a:p>
            <a:r>
              <a:rPr lang="pt-BR" sz="2000" dirty="0"/>
              <a:t>Observe que o recurso “</a:t>
            </a:r>
            <a:r>
              <a:rPr lang="pt-BR" sz="2000" i="1" dirty="0" err="1"/>
              <a:t>Application</a:t>
            </a:r>
            <a:r>
              <a:rPr lang="pt-BR" sz="2000" i="1" dirty="0"/>
              <a:t> </a:t>
            </a:r>
            <a:r>
              <a:rPr lang="pt-BR" sz="2000" i="1" dirty="0" err="1"/>
              <a:t>Control</a:t>
            </a:r>
            <a:r>
              <a:rPr lang="pt-BR" sz="2000" dirty="0"/>
              <a:t>” possui uma capacidade mais granular e profunda, em relação ao “</a:t>
            </a:r>
            <a:r>
              <a:rPr lang="pt-BR" sz="2000" i="1" dirty="0"/>
              <a:t>Web Filter</a:t>
            </a:r>
            <a:r>
              <a:rPr lang="pt-BR" sz="2000" dirty="0"/>
              <a:t>” (que tem como base a URL, e suas categorias, ao invés do conteúdo acessado).</a:t>
            </a:r>
          </a:p>
          <a:p>
            <a:endParaRPr lang="pt-BR" sz="2000" dirty="0"/>
          </a:p>
          <a:p>
            <a:r>
              <a:rPr lang="pt-BR" sz="2000" dirty="0"/>
              <a:t>Por esta razão (para conseguir analisar o conteúdo), torna-se necessário adotar o recurso de “inspeção SSL”.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2590126-F79F-0696-BEF6-5BEE472A4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29" y="1219200"/>
            <a:ext cx="4617903" cy="51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5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1AC3A-152E-7405-0ED3-E06C4C19C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8A55CB-C89C-6135-0962-90540842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Topologias de Firewall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CBB78-5C87-B00C-5EBC-CDCBC8092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Proxy Cache e Proxy Reverso</a:t>
            </a:r>
          </a:p>
        </p:txBody>
      </p:sp>
    </p:spTree>
    <p:extLst>
      <p:ext uri="{BB962C8B-B14F-4D97-AF65-F5344CB8AC3E}">
        <p14:creationId xmlns:p14="http://schemas.microsoft.com/office/powerpoint/2010/main" val="384999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E035-8C50-DC9D-A7AD-A76318F9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Topologias de Firewall</a:t>
            </a:r>
            <a:br>
              <a:rPr lang="pt-BR" dirty="0"/>
            </a:br>
            <a:r>
              <a:rPr lang="pt-BR" dirty="0"/>
              <a:t>“</a:t>
            </a:r>
            <a:r>
              <a:rPr lang="pt-BR" i="1" dirty="0">
                <a:solidFill>
                  <a:srgbClr val="0070C0"/>
                </a:solidFill>
              </a:rPr>
              <a:t>Onde devo instalar o PROXY?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DF0F-C33F-CA3B-BDAE-3CAE1A5716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Geralmente, o Serviço de </a:t>
            </a:r>
            <a:r>
              <a:rPr lang="pt-BR" sz="1800" b="1" dirty="0">
                <a:solidFill>
                  <a:srgbClr val="0070C0"/>
                </a:solidFill>
              </a:rPr>
              <a:t>PROXY</a:t>
            </a:r>
            <a:r>
              <a:rPr lang="pt-BR" sz="1800" dirty="0"/>
              <a:t> é implementado no Servidor que possui acesso direto a </a:t>
            </a:r>
            <a:r>
              <a:rPr lang="pt-BR" sz="1800" b="1" dirty="0">
                <a:solidFill>
                  <a:srgbClr val="FF0000"/>
                </a:solidFill>
              </a:rPr>
              <a:t>INTERNET</a:t>
            </a:r>
            <a:r>
              <a:rPr lang="pt-BR" sz="1800" dirty="0"/>
              <a:t>, pois desta forma, podemos implementar o </a:t>
            </a:r>
            <a:r>
              <a:rPr lang="pt-BR" sz="1800" b="1" dirty="0">
                <a:solidFill>
                  <a:srgbClr val="0070C0"/>
                </a:solidFill>
              </a:rPr>
              <a:t>PROXY</a:t>
            </a:r>
            <a:r>
              <a:rPr lang="pt-BR" sz="1800" dirty="0"/>
              <a:t> transparente ou o convencional;</a:t>
            </a:r>
          </a:p>
          <a:p>
            <a:endParaRPr lang="pt-BR" sz="1800" dirty="0"/>
          </a:p>
          <a:p>
            <a:r>
              <a:rPr lang="pt-BR" sz="1800" dirty="0"/>
              <a:t>Dentre as topologias de Firewall (ou “arquitetura” segundo diversas bibliografias), temos basicamente 3 formas de implementação de um Firewall:</a:t>
            </a:r>
          </a:p>
          <a:p>
            <a:pPr lvl="1"/>
            <a:r>
              <a:rPr lang="pt-BR" sz="1600" dirty="0" err="1"/>
              <a:t>Bastion</a:t>
            </a:r>
            <a:r>
              <a:rPr lang="pt-BR" sz="1600" dirty="0"/>
              <a:t> Host;</a:t>
            </a:r>
          </a:p>
          <a:p>
            <a:pPr lvl="1"/>
            <a:r>
              <a:rPr lang="pt-BR" sz="1600" dirty="0" err="1"/>
              <a:t>Screened</a:t>
            </a:r>
            <a:r>
              <a:rPr lang="pt-BR" sz="1600" dirty="0"/>
              <a:t> </a:t>
            </a:r>
            <a:r>
              <a:rPr lang="pt-BR" sz="1600" dirty="0" err="1"/>
              <a:t>Subnet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Dual-</a:t>
            </a:r>
            <a:r>
              <a:rPr lang="pt-BR" sz="1600" dirty="0" err="1"/>
              <a:t>Homed</a:t>
            </a:r>
            <a:r>
              <a:rPr lang="pt-BR" sz="1600" dirty="0"/>
              <a:t> Firewall;</a:t>
            </a:r>
          </a:p>
          <a:p>
            <a:pPr lvl="1"/>
            <a:endParaRPr lang="pt-BR" sz="1600" dirty="0"/>
          </a:p>
          <a:p>
            <a:r>
              <a:rPr lang="pt-BR" sz="1800" b="1" dirty="0">
                <a:solidFill>
                  <a:srgbClr val="0070C0"/>
                </a:solidFill>
              </a:rPr>
              <a:t>BASTION HOST</a:t>
            </a:r>
            <a:r>
              <a:rPr lang="pt-BR" sz="1800" dirty="0"/>
              <a:t>:</a:t>
            </a:r>
          </a:p>
          <a:p>
            <a:pPr lvl="1"/>
            <a:r>
              <a:rPr lang="pt-BR" sz="1600" dirty="0"/>
              <a:t>Apenas um </a:t>
            </a:r>
            <a:r>
              <a:rPr lang="pt-BR" sz="1600" b="1" dirty="0">
                <a:solidFill>
                  <a:srgbClr val="00B050"/>
                </a:solidFill>
              </a:rPr>
              <a:t>FIREWALL</a:t>
            </a:r>
            <a:r>
              <a:rPr lang="pt-BR" sz="1600" dirty="0"/>
              <a:t> separando</a:t>
            </a:r>
            <a:br>
              <a:rPr lang="pt-BR" sz="1600" dirty="0"/>
            </a:br>
            <a:r>
              <a:rPr lang="pt-BR" sz="1600" dirty="0"/>
              <a:t>as redes </a:t>
            </a:r>
            <a:r>
              <a:rPr lang="pt-BR" sz="1600" b="1" dirty="0">
                <a:solidFill>
                  <a:srgbClr val="0070C0"/>
                </a:solidFill>
              </a:rPr>
              <a:t>LAN</a:t>
            </a:r>
            <a:r>
              <a:rPr lang="pt-BR" sz="1600" dirty="0"/>
              <a:t> e a </a:t>
            </a:r>
            <a:r>
              <a:rPr lang="pt-BR" sz="1600" b="1" dirty="0">
                <a:solidFill>
                  <a:srgbClr val="FF0000"/>
                </a:solidFill>
              </a:rPr>
              <a:t>INTERNET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O próprio </a:t>
            </a:r>
            <a:r>
              <a:rPr lang="pt-BR" sz="1600" b="1" dirty="0">
                <a:solidFill>
                  <a:srgbClr val="00B050"/>
                </a:solidFill>
              </a:rPr>
              <a:t>FIREWALL</a:t>
            </a:r>
            <a:r>
              <a:rPr lang="pt-BR" sz="1600" dirty="0"/>
              <a:t> geralmente</a:t>
            </a:r>
            <a:br>
              <a:rPr lang="pt-BR" sz="1600" dirty="0"/>
            </a:br>
            <a:r>
              <a:rPr lang="pt-BR" sz="1600" dirty="0"/>
              <a:t>terá o Serviço de </a:t>
            </a:r>
            <a:r>
              <a:rPr lang="pt-BR" sz="1600" b="1" dirty="0">
                <a:solidFill>
                  <a:srgbClr val="0070C0"/>
                </a:solidFill>
              </a:rPr>
              <a:t>PROXY</a:t>
            </a:r>
            <a:r>
              <a:rPr lang="pt-BR" sz="1600" dirty="0"/>
              <a:t>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DAB1A7-96B5-67B0-DDD0-5EC6C14D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6355" y="4118570"/>
            <a:ext cx="5076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Topologias de Firewall</a:t>
            </a:r>
            <a:br>
              <a:rPr lang="pt-BR" dirty="0"/>
            </a:br>
            <a:r>
              <a:rPr lang="pt-BR" dirty="0"/>
              <a:t>“</a:t>
            </a:r>
            <a:r>
              <a:rPr lang="pt-BR" i="1" dirty="0">
                <a:solidFill>
                  <a:srgbClr val="0070C0"/>
                </a:solidFill>
              </a:rPr>
              <a:t>Onde devo instalar o PROXY?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SCREENED SUBNET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Neste cenário, a </a:t>
            </a:r>
            <a:r>
              <a:rPr lang="pt-BR" sz="2000" b="1" dirty="0">
                <a:solidFill>
                  <a:srgbClr val="FF3300"/>
                </a:solidFill>
              </a:rPr>
              <a:t>DMZ</a:t>
            </a:r>
            <a:r>
              <a:rPr lang="pt-BR" sz="2000" dirty="0"/>
              <a:t> possui endereços IP inválidos, sendo que o </a:t>
            </a:r>
            <a:r>
              <a:rPr lang="pt-BR" sz="2000" b="1" dirty="0">
                <a:solidFill>
                  <a:srgbClr val="00B050"/>
                </a:solidFill>
              </a:rPr>
              <a:t>FIREWALL</a:t>
            </a:r>
            <a:r>
              <a:rPr lang="pt-BR" sz="2000" dirty="0"/>
              <a:t> é responsável pelo </a:t>
            </a:r>
            <a:r>
              <a:rPr lang="pt-BR" sz="2000" b="1" dirty="0">
                <a:solidFill>
                  <a:srgbClr val="0070C0"/>
                </a:solidFill>
              </a:rPr>
              <a:t>NAT</a:t>
            </a:r>
            <a:r>
              <a:rPr lang="pt-BR" sz="2000" dirty="0"/>
              <a:t>, quando um cliente da </a:t>
            </a:r>
            <a:r>
              <a:rPr lang="pt-BR" sz="2000" b="1" dirty="0">
                <a:solidFill>
                  <a:srgbClr val="FF0000"/>
                </a:solidFill>
              </a:rPr>
              <a:t>INTERNET</a:t>
            </a:r>
            <a:r>
              <a:rPr lang="pt-BR" sz="2000" dirty="0"/>
              <a:t> deseja acessar algum recurso da </a:t>
            </a:r>
            <a:r>
              <a:rPr lang="pt-BR" sz="2000" b="1" dirty="0">
                <a:solidFill>
                  <a:srgbClr val="FF3300"/>
                </a:solidFill>
              </a:rPr>
              <a:t>DMZ</a:t>
            </a:r>
            <a:r>
              <a:rPr lang="pt-BR" sz="2000" dirty="0"/>
              <a:t>.</a:t>
            </a:r>
          </a:p>
          <a:p>
            <a:pPr lvl="1"/>
            <a:r>
              <a:rPr lang="pt-BR" sz="2000" dirty="0"/>
              <a:t>O próprio </a:t>
            </a:r>
            <a:r>
              <a:rPr lang="pt-BR" sz="2000" b="1" dirty="0">
                <a:solidFill>
                  <a:srgbClr val="00B050"/>
                </a:solidFill>
              </a:rPr>
              <a:t>FIREWALL</a:t>
            </a:r>
            <a:r>
              <a:rPr lang="pt-BR" sz="2000" dirty="0"/>
              <a:t> geralmente terá o Serviço de </a:t>
            </a:r>
            <a:r>
              <a:rPr lang="pt-BR" sz="2000" b="1" dirty="0">
                <a:solidFill>
                  <a:srgbClr val="0070C0"/>
                </a:solidFill>
              </a:rPr>
              <a:t>PROXY</a:t>
            </a:r>
            <a:r>
              <a:rPr lang="pt-BR" sz="2000" dirty="0"/>
              <a:t>;</a:t>
            </a:r>
          </a:p>
          <a:p>
            <a:endParaRPr lang="pt-B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ACE3F-5908-A756-20FD-8E29A2554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356" y="3068960"/>
            <a:ext cx="5877287" cy="32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068F-4EF1-9DFE-3A62-39F61C3FA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2C4E-ED4B-339A-C2B8-EABAE024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Topologias de Firewall</a:t>
            </a:r>
            <a:br>
              <a:rPr lang="pt-BR" dirty="0"/>
            </a:br>
            <a:r>
              <a:rPr lang="pt-BR" dirty="0"/>
              <a:t>“</a:t>
            </a:r>
            <a:r>
              <a:rPr lang="pt-BR" i="1" dirty="0">
                <a:solidFill>
                  <a:srgbClr val="0070C0"/>
                </a:solidFill>
              </a:rPr>
              <a:t>Onde devo instalar o PROXY?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EBC3-2060-CDED-D3C3-15BEE29C88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rgbClr val="0070C0"/>
                </a:solidFill>
              </a:rPr>
              <a:t>DUAL-HOMED FIREWALL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Neste cenário, a </a:t>
            </a:r>
            <a:r>
              <a:rPr lang="pt-BR" sz="2000" b="1" dirty="0">
                <a:solidFill>
                  <a:srgbClr val="FF3300"/>
                </a:solidFill>
              </a:rPr>
              <a:t>DMZ</a:t>
            </a:r>
            <a:r>
              <a:rPr lang="pt-BR" sz="2000" dirty="0"/>
              <a:t> geralmente possui endereços válidos e o último </a:t>
            </a:r>
            <a:r>
              <a:rPr lang="pt-BR" sz="2000" b="1" dirty="0">
                <a:solidFill>
                  <a:srgbClr val="00B050"/>
                </a:solidFill>
              </a:rPr>
              <a:t>FIREWALL</a:t>
            </a:r>
            <a:r>
              <a:rPr lang="pt-BR" sz="2000" dirty="0"/>
              <a:t> (próximo ao </a:t>
            </a:r>
            <a:r>
              <a:rPr lang="pt-BR" sz="2000" b="1" dirty="0"/>
              <a:t>ROUTER</a:t>
            </a:r>
            <a:r>
              <a:rPr lang="pt-BR" sz="2000" dirty="0"/>
              <a:t>) é implementado em modo </a:t>
            </a:r>
            <a:r>
              <a:rPr lang="pt-BR" sz="2000" b="1" dirty="0"/>
              <a:t>BRIDGE</a:t>
            </a:r>
            <a:r>
              <a:rPr lang="pt-BR" sz="2000" dirty="0"/>
              <a:t>, filtrando os acessos dos clientes da </a:t>
            </a:r>
            <a:r>
              <a:rPr lang="pt-BR" sz="2000" b="1" dirty="0">
                <a:solidFill>
                  <a:srgbClr val="FF0000"/>
                </a:solidFill>
              </a:rPr>
              <a:t>INTERNET</a:t>
            </a:r>
            <a:r>
              <a:rPr lang="pt-BR" sz="2000" dirty="0"/>
              <a:t> aos recursos da </a:t>
            </a:r>
            <a:r>
              <a:rPr lang="pt-BR" sz="2000" b="1" dirty="0">
                <a:solidFill>
                  <a:srgbClr val="FF3300"/>
                </a:solidFill>
              </a:rPr>
              <a:t>DMZ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O primeiro </a:t>
            </a:r>
            <a:r>
              <a:rPr lang="pt-BR" sz="2000" b="1" dirty="0">
                <a:solidFill>
                  <a:srgbClr val="00B050"/>
                </a:solidFill>
              </a:rPr>
              <a:t>FIREWALL</a:t>
            </a:r>
            <a:r>
              <a:rPr lang="pt-BR" sz="2000" dirty="0"/>
              <a:t> (conectado diretamente a </a:t>
            </a:r>
            <a:r>
              <a:rPr lang="pt-BR" sz="2000" b="1" dirty="0">
                <a:solidFill>
                  <a:srgbClr val="0070C0"/>
                </a:solidFill>
              </a:rPr>
              <a:t>LAN</a:t>
            </a:r>
            <a:r>
              <a:rPr lang="pt-BR" sz="2000" dirty="0"/>
              <a:t>), geralmente possui o serviço de </a:t>
            </a:r>
            <a:r>
              <a:rPr lang="pt-BR" sz="2000" b="1" dirty="0">
                <a:solidFill>
                  <a:srgbClr val="0070C0"/>
                </a:solidFill>
              </a:rPr>
              <a:t>PROXY</a:t>
            </a:r>
            <a:r>
              <a:rPr lang="pt-BR" sz="2000" dirty="0"/>
              <a:t>, além de filtrar o acesso dos Clientes da </a:t>
            </a:r>
            <a:r>
              <a:rPr lang="pt-BR" sz="2000" b="1" dirty="0">
                <a:solidFill>
                  <a:srgbClr val="0070C0"/>
                </a:solidFill>
              </a:rPr>
              <a:t>LAN</a:t>
            </a:r>
            <a:r>
              <a:rPr lang="pt-BR" sz="2000" dirty="0"/>
              <a:t> aos recursos da </a:t>
            </a:r>
            <a:r>
              <a:rPr lang="pt-BR" sz="2000" b="1" dirty="0">
                <a:solidFill>
                  <a:srgbClr val="FF3300"/>
                </a:solidFill>
              </a:rPr>
              <a:t>DMZ</a:t>
            </a:r>
            <a:r>
              <a:rPr lang="pt-BR" sz="2000" dirty="0"/>
              <a:t>, bem como outros endereços da </a:t>
            </a:r>
            <a:r>
              <a:rPr lang="pt-BR" sz="2000" b="1" dirty="0">
                <a:solidFill>
                  <a:srgbClr val="FF0000"/>
                </a:solidFill>
              </a:rPr>
              <a:t>INTERNET</a:t>
            </a:r>
            <a:r>
              <a:rPr lang="pt-BR" sz="2000" dirty="0"/>
              <a:t>.</a:t>
            </a:r>
          </a:p>
          <a:p>
            <a:endParaRPr lang="pt-BR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A59A19-5547-280F-751C-9CE0B857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930" y="3861048"/>
            <a:ext cx="7856139" cy="27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35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CC5A-9EEE-6DA8-A2C7-E84DA295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Analisando a requisição de um cliente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7ABCA-7FB6-FCEA-98B2-6C159B9264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b="1" dirty="0">
                <a:solidFill>
                  <a:srgbClr val="0070C0"/>
                </a:solidFill>
              </a:rPr>
              <a:t>Conexão com Servidor Proxy – TCP 3128</a:t>
            </a:r>
            <a:r>
              <a:rPr lang="pt-BR" sz="1800" dirty="0"/>
              <a:t> </a:t>
            </a:r>
            <a:r>
              <a:rPr lang="pt-BR" sz="1800" dirty="0">
                <a:sym typeface="Wingdings" pitchFamily="2" charset="2"/>
              </a:rPr>
              <a:t> A r</a:t>
            </a:r>
            <a:r>
              <a:rPr lang="pt-BR" sz="1800" dirty="0"/>
              <a:t>equisição de um cliente é feita ao servidor </a:t>
            </a:r>
            <a:r>
              <a:rPr lang="pt-BR" sz="1800" b="1" dirty="0">
                <a:solidFill>
                  <a:srgbClr val="0070C0"/>
                </a:solidFill>
              </a:rPr>
              <a:t>PROXY</a:t>
            </a:r>
            <a:r>
              <a:rPr lang="pt-BR" sz="1800" dirty="0"/>
              <a:t> ao invés do Servidor </a:t>
            </a:r>
            <a:r>
              <a:rPr lang="pt-BR" sz="1800" b="1" dirty="0">
                <a:solidFill>
                  <a:srgbClr val="00B050"/>
                </a:solidFill>
              </a:rPr>
              <a:t>HTTP</a:t>
            </a:r>
            <a:r>
              <a:rPr lang="pt-BR" sz="1800" dirty="0"/>
              <a:t> de destino: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Ao receber a solicitação, o Servidor PROXY verifica se o cliente está autorizado a navegar e a acessar a página solicitada.</a:t>
            </a:r>
          </a:p>
          <a:p>
            <a:pPr lvl="1"/>
            <a:r>
              <a:rPr lang="pt-BR" sz="1600" dirty="0"/>
              <a:t>Caso a resposta seja positiva, o Servidor PROXY conecta ao Servidor WEB para buscar a página e entregar ao usuário;</a:t>
            </a:r>
          </a:p>
          <a:p>
            <a:pPr lvl="1"/>
            <a:r>
              <a:rPr lang="pt-BR" sz="1600" dirty="0"/>
              <a:t>Caso a resposta seja negativa, uma tela de “</a:t>
            </a:r>
            <a:r>
              <a:rPr lang="pt-BR" sz="1600" dirty="0">
                <a:solidFill>
                  <a:srgbClr val="C00000"/>
                </a:solidFill>
              </a:rPr>
              <a:t>Acesso Negado</a:t>
            </a:r>
            <a:r>
              <a:rPr lang="pt-BR" sz="1600" dirty="0"/>
              <a:t>” será exibida no cliente...</a:t>
            </a:r>
          </a:p>
          <a:p>
            <a:endParaRPr lang="pt-BR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742EF9-6230-B2EA-89E0-AE50A8EB7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7" y="2060848"/>
            <a:ext cx="8841632" cy="21978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46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dirty="0"/>
              <a:t>Proxy, finalidade e características de funcionamento;</a:t>
            </a:r>
          </a:p>
          <a:p>
            <a:pPr eaLnBrk="1" hangingPunct="1"/>
            <a:r>
              <a:rPr lang="de-DE" dirty="0"/>
              <a:t>Tipos de implementação:</a:t>
            </a:r>
          </a:p>
          <a:p>
            <a:pPr lvl="1"/>
            <a:r>
              <a:rPr lang="de-DE" dirty="0"/>
              <a:t>Proxy convencional;</a:t>
            </a:r>
          </a:p>
          <a:p>
            <a:pPr lvl="1"/>
            <a:r>
              <a:rPr lang="de-DE" dirty="0"/>
              <a:t>Proxy Transparente;</a:t>
            </a:r>
          </a:p>
          <a:p>
            <a:r>
              <a:rPr lang="de-DE" dirty="0"/>
              <a:t>Diferenças entre </a:t>
            </a:r>
            <a:r>
              <a:rPr lang="de-DE" b="1" dirty="0">
                <a:solidFill>
                  <a:srgbClr val="00B050"/>
                </a:solidFill>
              </a:rPr>
              <a:t>Proxy</a:t>
            </a:r>
            <a:r>
              <a:rPr lang="de-DE" dirty="0"/>
              <a:t>  X  </a:t>
            </a:r>
            <a:r>
              <a:rPr lang="de-DE" b="1" dirty="0">
                <a:solidFill>
                  <a:srgbClr val="FF0000"/>
                </a:solidFill>
              </a:rPr>
              <a:t>Firewall</a:t>
            </a:r>
            <a:r>
              <a:rPr lang="de-DE" dirty="0"/>
              <a:t>;</a:t>
            </a:r>
          </a:p>
          <a:p>
            <a:r>
              <a:rPr lang="de-DE" dirty="0"/>
              <a:t>Proxy Reverso;</a:t>
            </a:r>
          </a:p>
          <a:p>
            <a:pPr lvl="1"/>
            <a:endParaRPr lang="de-DE" dirty="0"/>
          </a:p>
          <a:p>
            <a:pPr eaLnBrk="1" hangingPunct="1"/>
            <a:r>
              <a:rPr lang="de-DE" dirty="0">
                <a:solidFill>
                  <a:srgbClr val="FF0000"/>
                </a:solidFill>
              </a:rPr>
              <a:t>Instalando e configurando o Proxy Cache no GNU/Linux: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Pacote SQUID;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Principais parâmetros de configuração;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Logs de Acesso;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43E9-EC4A-5240-1B3C-9BFBD266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a requisição de um cliente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BE8F-86A6-B80D-72DB-45ACA7385C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Caso a resposta seja negativa, podemos deparar com a seguinte tela no cliente...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0525A-25D7-2ADD-7A94-B5FC8AB5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6168" y="1844824"/>
            <a:ext cx="6910632" cy="4780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8738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2378-BB08-2EAB-DF1D-553064519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6477-35F6-3C95-7449-A632AA2A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Reverso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13F44-C949-8DD3-6358-E05A6E79C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Proxy Cache e Proxy Reverso</a:t>
            </a:r>
          </a:p>
        </p:txBody>
      </p:sp>
    </p:spTree>
    <p:extLst>
      <p:ext uri="{BB962C8B-B14F-4D97-AF65-F5344CB8AC3E}">
        <p14:creationId xmlns:p14="http://schemas.microsoft.com/office/powerpoint/2010/main" val="22645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B0B7-9CB2-11E1-D4E0-CD5EC635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Reverso –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0970-14DD-6CF4-5770-A2BB850661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Proxy Reverso é um servidor que recebe solicitações dos clientes na web e as repassa para servidores internos, ocultando os detalhes do servidor de destino real.</a:t>
            </a:r>
          </a:p>
          <a:p>
            <a:endParaRPr lang="pt-BR" dirty="0"/>
          </a:p>
          <a:p>
            <a:r>
              <a:rPr lang="pt-BR" dirty="0"/>
              <a:t>Funcionamento:</a:t>
            </a:r>
          </a:p>
          <a:p>
            <a:pPr lvl="1"/>
            <a:r>
              <a:rPr lang="pt-BR" dirty="0"/>
              <a:t>O cliente faz uma solicitação para o proxy reverso.</a:t>
            </a:r>
          </a:p>
          <a:p>
            <a:pPr lvl="1"/>
            <a:r>
              <a:rPr lang="pt-BR" dirty="0"/>
              <a:t>O proxy reverso encaminha a solicitação para o servidor apropriado (</a:t>
            </a:r>
            <a:r>
              <a:rPr lang="pt-BR" dirty="0" err="1"/>
              <a:t>backend</a:t>
            </a:r>
            <a:r>
              <a:rPr lang="pt-BR" dirty="0"/>
              <a:t>).</a:t>
            </a:r>
          </a:p>
          <a:p>
            <a:pPr lvl="1"/>
            <a:r>
              <a:rPr lang="pt-BR" dirty="0"/>
              <a:t>O servidor </a:t>
            </a:r>
            <a:r>
              <a:rPr lang="pt-BR" dirty="0" err="1"/>
              <a:t>backend</a:t>
            </a:r>
            <a:r>
              <a:rPr lang="pt-BR" dirty="0"/>
              <a:t> responde ao proxy reverso, que então envia a resposta ao cliente.</a:t>
            </a:r>
          </a:p>
        </p:txBody>
      </p:sp>
    </p:spTree>
    <p:extLst>
      <p:ext uri="{BB962C8B-B14F-4D97-AF65-F5344CB8AC3E}">
        <p14:creationId xmlns:p14="http://schemas.microsoft.com/office/powerpoint/2010/main" val="456329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FFCC-0F46-2331-2830-BD17CCFC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Cache x Proxy Reverso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725D-8B68-F7DE-0CD4-F20F24ACD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resumo, Proxy Cache (geralmente) recebe requisições de clientes em uma LAN com destino à Internet, enquanto o Proxy Reverso recebe requisições de clientes na Internet.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5876F8B-7810-EBEB-A6D5-C5F5683F7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2560360"/>
            <a:ext cx="8892480" cy="359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8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B95A-CAD2-0AEA-3045-44BB0627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Reverso – Principais Recursos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02CB-3178-0A54-6CD5-A193D8657D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Distribuição de Carga (</a:t>
            </a:r>
            <a:r>
              <a:rPr lang="pt-BR" dirty="0" err="1"/>
              <a:t>Load</a:t>
            </a:r>
            <a:r>
              <a:rPr lang="pt-BR" dirty="0"/>
              <a:t> </a:t>
            </a:r>
            <a:r>
              <a:rPr lang="pt-BR" dirty="0" err="1"/>
              <a:t>Balancing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Distribui o tráfego de entrada entre vários servidores (caso existam) para evitar sobrecarga.</a:t>
            </a:r>
          </a:p>
          <a:p>
            <a:pPr lvl="1"/>
            <a:endParaRPr lang="pt-BR" dirty="0"/>
          </a:p>
          <a:p>
            <a:r>
              <a:rPr lang="pt-BR" dirty="0"/>
              <a:t>Segurança:</a:t>
            </a:r>
          </a:p>
          <a:p>
            <a:pPr lvl="1"/>
            <a:r>
              <a:rPr lang="pt-BR" dirty="0"/>
              <a:t>Oculta a infraestrutura interna, protegendo servidores </a:t>
            </a:r>
            <a:r>
              <a:rPr lang="pt-BR" dirty="0" err="1"/>
              <a:t>backend</a:t>
            </a:r>
            <a:r>
              <a:rPr lang="pt-BR" dirty="0"/>
              <a:t> contra ataques diretos.</a:t>
            </a:r>
          </a:p>
          <a:p>
            <a:pPr lvl="1"/>
            <a:endParaRPr lang="pt-BR" dirty="0"/>
          </a:p>
          <a:p>
            <a:r>
              <a:rPr lang="pt-BR" dirty="0"/>
              <a:t>Cache:</a:t>
            </a:r>
          </a:p>
          <a:p>
            <a:pPr lvl="1"/>
            <a:r>
              <a:rPr lang="pt-BR" dirty="0"/>
              <a:t>Armazena respostas frequentes, acelerando o tempo de resposta ao reduzir a necessidade de consultar o </a:t>
            </a:r>
            <a:r>
              <a:rPr lang="pt-BR" dirty="0" err="1"/>
              <a:t>backend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dirty="0"/>
              <a:t>Compressão e Otimização de Tráfego:</a:t>
            </a:r>
          </a:p>
          <a:p>
            <a:pPr lvl="1"/>
            <a:r>
              <a:rPr lang="pt-BR" dirty="0"/>
              <a:t>Pode comprimir conteúdo para diminuir o tráfego e melhorar a performance.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OBS.: Um WAF (</a:t>
            </a:r>
            <a:r>
              <a:rPr lang="pt-BR" b="1" i="1" dirty="0"/>
              <a:t>Web </a:t>
            </a:r>
            <a:r>
              <a:rPr lang="pt-BR" b="1" i="1" dirty="0" err="1"/>
              <a:t>Application</a:t>
            </a:r>
            <a:r>
              <a:rPr lang="pt-BR" b="1" i="1" dirty="0"/>
              <a:t> Firewall</a:t>
            </a:r>
            <a:r>
              <a:rPr lang="pt-BR" b="1" dirty="0"/>
              <a:t>) possui todos estes recursos.</a:t>
            </a:r>
          </a:p>
        </p:txBody>
      </p:sp>
    </p:spTree>
    <p:extLst>
      <p:ext uri="{BB962C8B-B14F-4D97-AF65-F5344CB8AC3E}">
        <p14:creationId xmlns:p14="http://schemas.microsoft.com/office/powerpoint/2010/main" val="144235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129A-F11E-5466-EC2D-96A6584E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Reverso – Casos de Uso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4AC0-663B-0E1D-F2EC-27336607DA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Content</a:t>
            </a:r>
            <a:r>
              <a:rPr lang="pt-BR" dirty="0"/>
              <a:t> Delivery Networks (</a:t>
            </a:r>
            <a:r>
              <a:rPr lang="pt-BR" dirty="0" err="1"/>
              <a:t>CDNs</a:t>
            </a:r>
            <a:r>
              <a:rPr lang="pt-BR" dirty="0"/>
              <a:t>):</a:t>
            </a:r>
          </a:p>
          <a:p>
            <a:pPr lvl="1"/>
            <a:r>
              <a:rPr lang="pt-BR" dirty="0"/>
              <a:t>Usam proxies reversos para entregar conteúdo de servidores geograficamente distribuídos.</a:t>
            </a:r>
          </a:p>
          <a:p>
            <a:pPr lvl="1"/>
            <a:endParaRPr lang="pt-BR" dirty="0"/>
          </a:p>
          <a:p>
            <a:r>
              <a:rPr lang="pt-BR" dirty="0"/>
              <a:t>Acessos Seguros:</a:t>
            </a:r>
          </a:p>
          <a:p>
            <a:pPr lvl="1"/>
            <a:r>
              <a:rPr lang="pt-BR" dirty="0"/>
              <a:t>Implementa criptografia SSL/TLS entre o cliente e o proxy para garantir comunicações seguras.</a:t>
            </a:r>
          </a:p>
          <a:p>
            <a:pPr lvl="1"/>
            <a:endParaRPr lang="pt-BR" dirty="0"/>
          </a:p>
          <a:p>
            <a:r>
              <a:rPr lang="pt-BR" dirty="0"/>
              <a:t>Serviços de API Gateway:</a:t>
            </a:r>
          </a:p>
          <a:p>
            <a:pPr lvl="1"/>
            <a:r>
              <a:rPr lang="pt-BR" dirty="0"/>
              <a:t>Atua como ponto central de controle para acesso a </a:t>
            </a:r>
            <a:r>
              <a:rPr lang="pt-BR" dirty="0" err="1"/>
              <a:t>microserviços</a:t>
            </a:r>
            <a:r>
              <a:rPr lang="pt-BR" dirty="0"/>
              <a:t>, aplicando políticas de segurança e roteamento.</a:t>
            </a:r>
          </a:p>
          <a:p>
            <a:pPr lvl="1"/>
            <a:endParaRPr lang="pt-BR" dirty="0"/>
          </a:p>
          <a:p>
            <a:pPr lvl="1"/>
            <a:r>
              <a:rPr lang="pt-BR" b="1" dirty="0"/>
              <a:t>OBS.: Um WAF (</a:t>
            </a:r>
            <a:r>
              <a:rPr lang="pt-BR" b="1" i="1" dirty="0"/>
              <a:t>Web </a:t>
            </a:r>
            <a:r>
              <a:rPr lang="pt-BR" b="1" i="1" dirty="0" err="1"/>
              <a:t>Application</a:t>
            </a:r>
            <a:r>
              <a:rPr lang="pt-BR" b="1" i="1" dirty="0"/>
              <a:t> Firewall</a:t>
            </a:r>
            <a:r>
              <a:rPr lang="pt-BR" b="1" dirty="0"/>
              <a:t>) possui todos estes recursos.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80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AF6A-3F54-1A39-0200-7D418C67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Reverso – Considerações Importantes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3EF9-654C-E75B-7D93-190082B60F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Vantagens:</a:t>
            </a:r>
          </a:p>
          <a:p>
            <a:pPr lvl="1"/>
            <a:r>
              <a:rPr lang="pt-BR" dirty="0"/>
              <a:t>Melhoria de Desempenho:</a:t>
            </a:r>
          </a:p>
          <a:p>
            <a:pPr lvl="2"/>
            <a:r>
              <a:rPr lang="pt-BR" dirty="0"/>
              <a:t>Reduz o tempo de resposta, principalmente em ambientes com tráfego elevado.</a:t>
            </a:r>
          </a:p>
          <a:p>
            <a:pPr lvl="4"/>
            <a:endParaRPr lang="pt-BR" dirty="0"/>
          </a:p>
          <a:p>
            <a:pPr lvl="1"/>
            <a:r>
              <a:rPr lang="pt-BR" dirty="0"/>
              <a:t>Alta Disponibilidade:</a:t>
            </a:r>
          </a:p>
          <a:p>
            <a:pPr lvl="2"/>
            <a:r>
              <a:rPr lang="pt-BR" dirty="0"/>
              <a:t>Balanceia cargas entre vários servidores, garantindo que serviços permaneçam disponíveis mesmo se alguns servidores falharem.</a:t>
            </a:r>
          </a:p>
          <a:p>
            <a:pPr lvl="4"/>
            <a:endParaRPr lang="pt-BR" dirty="0"/>
          </a:p>
          <a:p>
            <a:pPr lvl="1"/>
            <a:r>
              <a:rPr lang="pt-BR" dirty="0"/>
              <a:t>Gerenciamento Centralizado de Certificados SSL:</a:t>
            </a:r>
          </a:p>
          <a:p>
            <a:pPr lvl="2"/>
            <a:r>
              <a:rPr lang="pt-BR" dirty="0"/>
              <a:t>O proxy pode gerenciar a comunicação segura com múltiplos servidores sem a necessidade de configurar certificados em cada um deles.</a:t>
            </a:r>
          </a:p>
          <a:p>
            <a:pPr lvl="2"/>
            <a:endParaRPr lang="pt-BR" dirty="0"/>
          </a:p>
          <a:p>
            <a:r>
              <a:rPr lang="pt-BR" b="1" dirty="0">
                <a:solidFill>
                  <a:srgbClr val="C00000"/>
                </a:solidFill>
              </a:rPr>
              <a:t>Desvantagens:</a:t>
            </a:r>
          </a:p>
          <a:p>
            <a:pPr lvl="1"/>
            <a:r>
              <a:rPr lang="pt-BR" dirty="0"/>
              <a:t>Ponto Único de Falha:</a:t>
            </a:r>
          </a:p>
          <a:p>
            <a:pPr lvl="2"/>
            <a:r>
              <a:rPr lang="pt-BR" dirty="0"/>
              <a:t>Se o proxy reverso falhar, todo o serviço pode ficar inacessível (a menos que haja redundância).</a:t>
            </a:r>
          </a:p>
          <a:p>
            <a:pPr lvl="4"/>
            <a:endParaRPr lang="pt-BR" dirty="0"/>
          </a:p>
          <a:p>
            <a:pPr lvl="1"/>
            <a:r>
              <a:rPr lang="pt-BR" dirty="0"/>
              <a:t>Latência Adicional:</a:t>
            </a:r>
          </a:p>
          <a:p>
            <a:pPr lvl="2"/>
            <a:r>
              <a:rPr lang="pt-BR" dirty="0"/>
              <a:t>Pode introduzir uma pequena latência adicional, já que adiciona uma etapa extra entre o cliente e o servidor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8297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7134-F3FD-D81A-D3D1-5CE40174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Reverso – Soluções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DDC0-D9B4-3327-ABB6-0A61BB42BF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Exemplos Populares de Proxy Reverso:</a:t>
            </a:r>
          </a:p>
          <a:p>
            <a:pPr lvl="1"/>
            <a:r>
              <a:rPr lang="pt-BR" dirty="0" err="1"/>
              <a:t>Nginx</a:t>
            </a:r>
            <a:endParaRPr lang="pt-BR" dirty="0"/>
          </a:p>
          <a:p>
            <a:pPr lvl="1"/>
            <a:r>
              <a:rPr lang="pt-BR" dirty="0" err="1"/>
              <a:t>HAProxy</a:t>
            </a:r>
            <a:endParaRPr lang="pt-BR" dirty="0"/>
          </a:p>
          <a:p>
            <a:pPr lvl="1"/>
            <a:r>
              <a:rPr lang="pt-BR" dirty="0"/>
              <a:t>Apache HTTP Server</a:t>
            </a:r>
          </a:p>
          <a:p>
            <a:pPr lvl="1"/>
            <a:r>
              <a:rPr lang="pt-BR" dirty="0" err="1"/>
              <a:t>Traefik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839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0CEEA-7348-C476-5E9B-9461431F6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E386D-92ED-EAD3-E868-AB456862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Implantando o Proxy Cache </a:t>
            </a:r>
            <a:r>
              <a:rPr lang="pt-BR" dirty="0" err="1"/>
              <a:t>Squid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F7A21-4296-4327-8CA4-AF7591509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Proxy Cache e Proxy Reverso</a:t>
            </a:r>
          </a:p>
        </p:txBody>
      </p:sp>
    </p:spTree>
    <p:extLst>
      <p:ext uri="{BB962C8B-B14F-4D97-AF65-F5344CB8AC3E}">
        <p14:creationId xmlns:p14="http://schemas.microsoft.com/office/powerpoint/2010/main" val="3315797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AD9F-7154-F1FC-FF0D-B59D3F3F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Servidor Proxy Cache – </a:t>
            </a:r>
            <a:r>
              <a:rPr lang="pt-BR" dirty="0" err="1"/>
              <a:t>Squid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3515-1EE2-C38A-03DE-658C752E32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Para este serviço, vamos abordar apenas o </a:t>
            </a:r>
            <a:r>
              <a:rPr lang="pt-BR" sz="2000" dirty="0">
                <a:solidFill>
                  <a:srgbClr val="0070C0"/>
                </a:solidFill>
              </a:rPr>
              <a:t>SQUID</a:t>
            </a:r>
            <a:r>
              <a:rPr lang="pt-BR" sz="2000" dirty="0"/>
              <a:t>, por ser uma solução livre e que atualmente é uma das mais utilizadas no mercado.</a:t>
            </a:r>
          </a:p>
          <a:p>
            <a:endParaRPr lang="pt-BR" sz="2000" dirty="0"/>
          </a:p>
          <a:p>
            <a:r>
              <a:rPr lang="pt-BR" sz="2000" dirty="0"/>
              <a:t>Para implementar um Servidor </a:t>
            </a:r>
            <a:r>
              <a:rPr lang="pt-BR" sz="2000" dirty="0">
                <a:solidFill>
                  <a:srgbClr val="0070C0"/>
                </a:solidFill>
              </a:rPr>
              <a:t>PROXY</a:t>
            </a:r>
            <a:r>
              <a:rPr lang="pt-BR" sz="2000" dirty="0"/>
              <a:t>, precisamos realizar os seguintes passos:</a:t>
            </a:r>
          </a:p>
          <a:p>
            <a:pPr lvl="1"/>
            <a:r>
              <a:rPr lang="pt-BR" sz="2000" dirty="0"/>
              <a:t>Instalar o serviço/pacote:</a:t>
            </a:r>
          </a:p>
          <a:p>
            <a:pPr lvl="4"/>
            <a:r>
              <a:rPr lang="pt-BR" sz="1400" dirty="0">
                <a:solidFill>
                  <a:srgbClr val="0070C0"/>
                </a:solidFill>
              </a:rPr>
              <a:t>Linux </a:t>
            </a:r>
            <a:r>
              <a:rPr lang="pt-BR" sz="1400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pt-BR" sz="1400" dirty="0">
                <a:solidFill>
                  <a:srgbClr val="0070C0"/>
                </a:solidFill>
              </a:rPr>
              <a:t> SQUID (Nome do pacote =  “</a:t>
            </a:r>
            <a:r>
              <a:rPr lang="pt-BR" sz="1400" dirty="0" err="1">
                <a:solidFill>
                  <a:srgbClr val="0070C0"/>
                </a:solidFill>
              </a:rPr>
              <a:t>squid</a:t>
            </a:r>
            <a:r>
              <a:rPr lang="pt-BR" sz="1400" dirty="0">
                <a:solidFill>
                  <a:srgbClr val="0070C0"/>
                </a:solidFill>
              </a:rPr>
              <a:t>”);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Definir as regras de acesso através de </a:t>
            </a:r>
            <a:r>
              <a:rPr lang="pt-BR" sz="2000" dirty="0" err="1">
                <a:solidFill>
                  <a:srgbClr val="0070C0"/>
                </a:solidFill>
              </a:rPr>
              <a:t>ACL’s</a:t>
            </a:r>
            <a:r>
              <a:rPr lang="pt-BR" sz="2000" dirty="0"/>
              <a:t> e diretivas:</a:t>
            </a:r>
          </a:p>
          <a:p>
            <a:pPr lvl="4"/>
            <a:r>
              <a:rPr lang="pt-BR" sz="1400" dirty="0">
                <a:solidFill>
                  <a:srgbClr val="0070C0"/>
                </a:solidFill>
              </a:rPr>
              <a:t>Linux </a:t>
            </a:r>
            <a:r>
              <a:rPr lang="pt-BR" sz="1400" dirty="0">
                <a:solidFill>
                  <a:srgbClr val="0070C0"/>
                </a:solidFill>
                <a:sym typeface="Wingdings" pitchFamily="2" charset="2"/>
              </a:rPr>
              <a:t> Arquivo “</a:t>
            </a:r>
            <a:r>
              <a:rPr lang="pt-BR" sz="1400" dirty="0" err="1">
                <a:solidFill>
                  <a:srgbClr val="0070C0"/>
                </a:solidFill>
                <a:sym typeface="Wingdings" pitchFamily="2" charset="2"/>
              </a:rPr>
              <a:t>squid.conf</a:t>
            </a:r>
            <a:r>
              <a:rPr lang="pt-BR" sz="1400" dirty="0">
                <a:solidFill>
                  <a:srgbClr val="0070C0"/>
                </a:solidFill>
                <a:sym typeface="Wingdings" pitchFamily="2" charset="2"/>
              </a:rPr>
              <a:t>” no </a:t>
            </a:r>
            <a:r>
              <a:rPr lang="pt-BR" sz="1400" dirty="0" err="1">
                <a:solidFill>
                  <a:srgbClr val="0070C0"/>
                </a:solidFill>
                <a:sym typeface="Wingdings" pitchFamily="2" charset="2"/>
              </a:rPr>
              <a:t>CentOS</a:t>
            </a:r>
            <a:r>
              <a:rPr lang="pt-BR" sz="1400" dirty="0">
                <a:solidFill>
                  <a:srgbClr val="0070C0"/>
                </a:solidFill>
                <a:sym typeface="Wingdings" pitchFamily="2" charset="2"/>
              </a:rPr>
              <a:t> e no DEBIAN;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Definir o </a:t>
            </a:r>
            <a:r>
              <a:rPr lang="pt-BR" sz="2000" dirty="0">
                <a:solidFill>
                  <a:srgbClr val="0070C0"/>
                </a:solidFill>
              </a:rPr>
              <a:t>IP</a:t>
            </a:r>
            <a:r>
              <a:rPr lang="pt-BR" sz="2000" dirty="0"/>
              <a:t> do Servidor </a:t>
            </a:r>
            <a:r>
              <a:rPr lang="pt-BR" sz="2000" dirty="0">
                <a:solidFill>
                  <a:srgbClr val="0070C0"/>
                </a:solidFill>
              </a:rPr>
              <a:t>PROXY</a:t>
            </a:r>
            <a:r>
              <a:rPr lang="pt-BR" sz="2000" dirty="0"/>
              <a:t> no Browser do cliente e realizar testes de acesso:</a:t>
            </a:r>
          </a:p>
          <a:p>
            <a:pPr lvl="4"/>
            <a:r>
              <a:rPr lang="pt-BR" sz="1400" dirty="0">
                <a:solidFill>
                  <a:srgbClr val="FF0000"/>
                </a:solidFill>
              </a:rPr>
              <a:t>Windows </a:t>
            </a:r>
            <a:r>
              <a:rPr lang="pt-BR" sz="1400" dirty="0">
                <a:solidFill>
                  <a:srgbClr val="FF0000"/>
                </a:solidFill>
                <a:sym typeface="Wingdings" pitchFamily="2" charset="2"/>
              </a:rPr>
              <a:t> “Internet Explorer”, “Mozilla Firefox”, entre outros;</a:t>
            </a:r>
            <a:endParaRPr lang="pt-BR" sz="1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F0DB947-A2AB-A65D-8B71-C19F5B8A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3115627"/>
            <a:ext cx="1568364" cy="1144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24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C8E0-BF5D-307E-9705-0CBD6F9E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Cache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4B4006F-B84E-AF16-348A-4364D746CC5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645" y="2187229"/>
            <a:ext cx="8647288" cy="169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pt-BR" sz="24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“... o </a:t>
            </a:r>
            <a:r>
              <a:rPr lang="pt-BR" sz="2400" b="1" dirty="0" err="1">
                <a:solidFill>
                  <a:srgbClr val="FF0000"/>
                </a:solidFill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proxy</a:t>
            </a:r>
            <a:r>
              <a:rPr lang="pt-BR" sz="24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 é quase sempre uma máquina compartilhada por todas as máquinas da </a:t>
            </a:r>
            <a:r>
              <a:rPr lang="pt-BR" sz="2400" b="1" dirty="0">
                <a:solidFill>
                  <a:srgbClr val="00B050"/>
                </a:solidFill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LAN</a:t>
            </a:r>
            <a:r>
              <a:rPr lang="pt-BR" sz="24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; assim, se um usuário que examina uma certa página e depois outra na mesma LAN quiser voltar à página anterior, ela poderá ser buscada no </a:t>
            </a:r>
            <a:r>
              <a:rPr lang="pt-BR" sz="2400" b="1" dirty="0" err="1">
                <a:solidFill>
                  <a:srgbClr val="FF0000"/>
                </a:solidFill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cache</a:t>
            </a:r>
            <a:r>
              <a:rPr lang="pt-BR" sz="24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 do </a:t>
            </a:r>
            <a:r>
              <a:rPr lang="pt-BR" sz="2400" b="1" dirty="0" err="1">
                <a:solidFill>
                  <a:srgbClr val="FF0000"/>
                </a:solidFill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proxy</a:t>
            </a:r>
            <a:r>
              <a:rPr lang="pt-BR" sz="24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.”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F9A214-C3DE-5ACB-B1CE-72EBB26F072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95295" y="5023189"/>
            <a:ext cx="3030486" cy="710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pt-BR" sz="2000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Redes de Computadores</a:t>
            </a:r>
          </a:p>
          <a:p>
            <a:pPr algn="r"/>
            <a:r>
              <a:rPr lang="pt-BR" sz="2000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4ª Edição – Editora Campus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2146691-711F-3272-3E00-4B22C5C869E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59631" y="4470049"/>
            <a:ext cx="4254861" cy="494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/>
            <a:r>
              <a:rPr lang="de-DE" sz="2600" b="1" dirty="0">
                <a:latin typeface="Calibri" pitchFamily="34" charset="0"/>
                <a:ea typeface="ＭＳ Ｐゴシック" pitchFamily="-49" charset="-128"/>
                <a:cs typeface="Calibri" pitchFamily="34" charset="0"/>
              </a:rPr>
              <a:t>Andrew S. Tanenbaum (2003)</a:t>
            </a:r>
          </a:p>
        </p:txBody>
      </p:sp>
    </p:spTree>
    <p:extLst>
      <p:ext uri="{BB962C8B-B14F-4D97-AF65-F5344CB8AC3E}">
        <p14:creationId xmlns:p14="http://schemas.microsoft.com/office/powerpoint/2010/main" val="798374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2F46-7623-8F51-3CCE-A8223207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SQUID no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0A3B-97D5-01DE-A42C-5328F8E604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372903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Podemos instalar através de gerenciadores de pacotes, ou código-fonte.</a:t>
            </a:r>
          </a:p>
          <a:p>
            <a:r>
              <a:rPr lang="pt-BR" dirty="0"/>
              <a:t>Instalando o SQUID no </a:t>
            </a:r>
            <a:r>
              <a:rPr lang="pt-BR" b="1" dirty="0">
                <a:solidFill>
                  <a:srgbClr val="0070C0"/>
                </a:solidFill>
              </a:rPr>
              <a:t>DEBIAN</a:t>
            </a:r>
            <a:r>
              <a:rPr lang="pt-BR" dirty="0"/>
              <a:t>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apt-get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install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Instalando o SQUID no </a:t>
            </a:r>
            <a:r>
              <a:rPr lang="pt-BR" b="1" dirty="0" err="1">
                <a:solidFill>
                  <a:srgbClr val="FF0000"/>
                </a:solidFill>
              </a:rPr>
              <a:t>Red-Hat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e derivados: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yum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install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B4931FD-C04F-A0FD-07A7-8456CD81A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035" y="2278078"/>
            <a:ext cx="6420324" cy="172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87B71-4411-F4A7-6EFA-37E0618A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5035" y="4948237"/>
            <a:ext cx="68580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417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2473-106E-369E-A44F-01D76AF3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configuração e Logs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159AF-6AD4-A618-5677-0F28CF40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85800"/>
          </a:xfrm>
        </p:spPr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DEBIAN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848CB6-3313-ACB3-795E-A1AC9A45DE79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8200" y="1134269"/>
            <a:ext cx="4041775" cy="68580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RedHat – </a:t>
            </a:r>
            <a:r>
              <a:rPr lang="pt-BR" dirty="0" err="1">
                <a:solidFill>
                  <a:srgbClr val="FF0000"/>
                </a:solidFill>
              </a:rPr>
              <a:t>AlmaLinux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129AAD-2D2C-A813-6BF4-3C18AC60007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57200" y="1916832"/>
            <a:ext cx="4038600" cy="4038600"/>
          </a:xfrm>
        </p:spPr>
        <p:txBody>
          <a:bodyPr/>
          <a:lstStyle/>
          <a:p>
            <a:r>
              <a:rPr lang="pt-BR" sz="1800" dirty="0"/>
              <a:t>Arquivo de configuração:</a:t>
            </a:r>
          </a:p>
          <a:p>
            <a:pPr lvl="1"/>
            <a:r>
              <a:rPr lang="pt-BR" sz="1800" b="1" dirty="0">
                <a:solidFill>
                  <a:srgbClr val="0070C0"/>
                </a:solidFill>
              </a:rPr>
              <a:t>/</a:t>
            </a:r>
            <a:r>
              <a:rPr lang="pt-BR" sz="1800" b="1" dirty="0" err="1">
                <a:solidFill>
                  <a:srgbClr val="0070C0"/>
                </a:solidFill>
              </a:rPr>
              <a:t>etc</a:t>
            </a:r>
            <a:r>
              <a:rPr lang="pt-BR" sz="1800" b="1" dirty="0">
                <a:solidFill>
                  <a:srgbClr val="0070C0"/>
                </a:solidFill>
              </a:rPr>
              <a:t>/</a:t>
            </a:r>
            <a:r>
              <a:rPr lang="pt-BR" sz="1800" b="1" dirty="0" err="1">
                <a:solidFill>
                  <a:srgbClr val="0070C0"/>
                </a:solidFill>
              </a:rPr>
              <a:t>squid</a:t>
            </a:r>
            <a:r>
              <a:rPr lang="pt-BR" sz="1800" b="1" dirty="0">
                <a:solidFill>
                  <a:srgbClr val="0070C0"/>
                </a:solidFill>
              </a:rPr>
              <a:t>/</a:t>
            </a:r>
            <a:r>
              <a:rPr lang="pt-BR" sz="1800" b="1" dirty="0" err="1">
                <a:solidFill>
                  <a:srgbClr val="0070C0"/>
                </a:solidFill>
              </a:rPr>
              <a:t>squid.conf</a:t>
            </a:r>
            <a:endParaRPr lang="pt-BR" sz="1800" b="1" dirty="0">
              <a:solidFill>
                <a:srgbClr val="0070C0"/>
              </a:solidFill>
            </a:endParaRPr>
          </a:p>
          <a:p>
            <a:pPr lvl="1"/>
            <a:endParaRPr lang="pt-BR" sz="1500" dirty="0"/>
          </a:p>
          <a:p>
            <a:r>
              <a:rPr lang="pt-BR" sz="1800" dirty="0"/>
              <a:t>Arquivos de Log:</a:t>
            </a:r>
          </a:p>
          <a:p>
            <a:pPr lvl="1"/>
            <a:r>
              <a:rPr lang="pt-BR" sz="1800" b="1" dirty="0">
                <a:solidFill>
                  <a:srgbClr val="0070C0"/>
                </a:solidFill>
              </a:rPr>
              <a:t>/var/log/</a:t>
            </a:r>
            <a:r>
              <a:rPr lang="pt-BR" sz="1800" b="1" dirty="0" err="1">
                <a:solidFill>
                  <a:srgbClr val="0070C0"/>
                </a:solidFill>
              </a:rPr>
              <a:t>squid</a:t>
            </a:r>
            <a:r>
              <a:rPr lang="pt-BR" sz="1800" b="1" dirty="0">
                <a:solidFill>
                  <a:srgbClr val="0070C0"/>
                </a:solidFill>
              </a:rPr>
              <a:t>/...</a:t>
            </a:r>
          </a:p>
          <a:p>
            <a:pPr lvl="2"/>
            <a:r>
              <a:rPr lang="pt-BR" sz="1600" b="1" dirty="0">
                <a:solidFill>
                  <a:srgbClr val="0070C0"/>
                </a:solidFill>
              </a:rPr>
              <a:t>access.log</a:t>
            </a:r>
          </a:p>
          <a:p>
            <a:pPr lvl="2"/>
            <a:r>
              <a:rPr lang="pt-BR" sz="1600" b="1" dirty="0">
                <a:solidFill>
                  <a:srgbClr val="0070C0"/>
                </a:solidFill>
              </a:rPr>
              <a:t>cache.log</a:t>
            </a:r>
          </a:p>
          <a:p>
            <a:pPr lvl="2"/>
            <a:r>
              <a:rPr lang="pt-BR" sz="1600" b="1" dirty="0">
                <a:solidFill>
                  <a:srgbClr val="0070C0"/>
                </a:solidFill>
              </a:rPr>
              <a:t>store.log</a:t>
            </a:r>
          </a:p>
          <a:p>
            <a:endParaRPr lang="pt-B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09EB1D-F7A7-4BD4-B707-F884C01C2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1916832"/>
            <a:ext cx="4038600" cy="4038600"/>
          </a:xfrm>
        </p:spPr>
        <p:txBody>
          <a:bodyPr/>
          <a:lstStyle/>
          <a:p>
            <a:r>
              <a:rPr lang="pt-BR" sz="1800" b="1" dirty="0"/>
              <a:t>PRINCIPAL</a:t>
            </a:r>
            <a:r>
              <a:rPr lang="pt-BR" sz="1800" dirty="0"/>
              <a:t> arquivo de configuração:</a:t>
            </a:r>
          </a:p>
          <a:p>
            <a:pPr lvl="1"/>
            <a:r>
              <a:rPr lang="pt-BR" sz="1800" b="1" dirty="0">
                <a:solidFill>
                  <a:srgbClr val="FF0000"/>
                </a:solidFill>
              </a:rPr>
              <a:t>/</a:t>
            </a:r>
            <a:r>
              <a:rPr lang="pt-BR" sz="1800" b="1" dirty="0" err="1">
                <a:solidFill>
                  <a:srgbClr val="FF0000"/>
                </a:solidFill>
              </a:rPr>
              <a:t>etc</a:t>
            </a:r>
            <a:r>
              <a:rPr lang="pt-BR" sz="1800" b="1" dirty="0">
                <a:solidFill>
                  <a:srgbClr val="FF0000"/>
                </a:solidFill>
              </a:rPr>
              <a:t>/</a:t>
            </a:r>
            <a:r>
              <a:rPr lang="pt-BR" sz="1800" b="1" dirty="0" err="1">
                <a:solidFill>
                  <a:srgbClr val="FF0000"/>
                </a:solidFill>
              </a:rPr>
              <a:t>squid</a:t>
            </a:r>
            <a:r>
              <a:rPr lang="pt-BR" sz="1800" b="1" dirty="0">
                <a:solidFill>
                  <a:srgbClr val="FF0000"/>
                </a:solidFill>
              </a:rPr>
              <a:t>/</a:t>
            </a:r>
            <a:r>
              <a:rPr lang="pt-BR" sz="1800" b="1" dirty="0" err="1">
                <a:solidFill>
                  <a:srgbClr val="FF0000"/>
                </a:solidFill>
              </a:rPr>
              <a:t>squid.conf</a:t>
            </a:r>
            <a:endParaRPr lang="pt-BR" sz="1800" b="1" dirty="0">
              <a:solidFill>
                <a:srgbClr val="FF0000"/>
              </a:solidFill>
            </a:endParaRPr>
          </a:p>
          <a:p>
            <a:pPr lvl="1"/>
            <a:endParaRPr lang="pt-BR" sz="1500" dirty="0"/>
          </a:p>
          <a:p>
            <a:r>
              <a:rPr lang="pt-BR" sz="1800" dirty="0"/>
              <a:t>Arquivos de Log:</a:t>
            </a:r>
          </a:p>
          <a:p>
            <a:pPr lvl="1"/>
            <a:r>
              <a:rPr lang="pt-BR" sz="1800" b="1" dirty="0">
                <a:solidFill>
                  <a:srgbClr val="FF0000"/>
                </a:solidFill>
              </a:rPr>
              <a:t>/var/log/</a:t>
            </a:r>
            <a:r>
              <a:rPr lang="pt-BR" sz="1800" b="1" dirty="0" err="1">
                <a:solidFill>
                  <a:srgbClr val="FF0000"/>
                </a:solidFill>
              </a:rPr>
              <a:t>squid</a:t>
            </a:r>
            <a:r>
              <a:rPr lang="pt-BR" sz="1800" b="1" dirty="0">
                <a:solidFill>
                  <a:srgbClr val="FF0000"/>
                </a:solidFill>
              </a:rPr>
              <a:t>/...</a:t>
            </a:r>
          </a:p>
          <a:p>
            <a:pPr lvl="2"/>
            <a:r>
              <a:rPr lang="pt-BR" sz="1600" b="1" dirty="0">
                <a:solidFill>
                  <a:srgbClr val="FF0000"/>
                </a:solidFill>
              </a:rPr>
              <a:t>access.log</a:t>
            </a:r>
          </a:p>
          <a:p>
            <a:pPr lvl="2"/>
            <a:r>
              <a:rPr lang="pt-BR" sz="1600" b="1" dirty="0">
                <a:solidFill>
                  <a:srgbClr val="FF0000"/>
                </a:solidFill>
              </a:rPr>
              <a:t>cache.log</a:t>
            </a:r>
          </a:p>
          <a:p>
            <a:pPr lvl="2"/>
            <a:r>
              <a:rPr lang="pt-BR" sz="1600" b="1" dirty="0" err="1">
                <a:solidFill>
                  <a:srgbClr val="FF0000"/>
                </a:solidFill>
              </a:rPr>
              <a:t>squid.out</a:t>
            </a:r>
            <a:endParaRPr lang="pt-BR" sz="1600" b="1" dirty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E8B743E2-A0BF-C6EC-35F4-4A060DD11073}"/>
              </a:ext>
            </a:extLst>
          </p:cNvPr>
          <p:cNvSpPr txBox="1">
            <a:spLocks/>
          </p:cNvSpPr>
          <p:nvPr/>
        </p:nvSpPr>
        <p:spPr bwMode="auto">
          <a:xfrm>
            <a:off x="520539" y="4797152"/>
            <a:ext cx="8166261" cy="1681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90500" marR="0" lvl="0" indent="-190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Em relação aos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a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rquivos de LOG,</a:t>
            </a:r>
            <a:r>
              <a:rPr kumimoji="0" lang="pt-BR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temos o seguinte conteúdo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:</a:t>
            </a:r>
          </a:p>
          <a:p>
            <a:pPr marL="381000" marR="0" lvl="1" indent="-1889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-"/>
              <a:tabLst/>
              <a:defRPr/>
            </a:pP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access.log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 Logs de acesso à Internet (solicitações dos clientes do PROXY);</a:t>
            </a:r>
            <a:endParaRPr kumimoji="0" lang="pt-BR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81000" marR="0" lvl="1" indent="-1889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-"/>
              <a:tabLst/>
              <a:defRPr/>
            </a:pPr>
            <a:r>
              <a:rPr kumimoji="0" lang="pt-B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cache</a:t>
            </a: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r>
              <a:rPr kumimoji="0" lang="pt-B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log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kumimoji="0" lang="pt-BR" sz="16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Logs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do Serviço SQUID (mensagens de WARNING ou ERROR;</a:t>
            </a:r>
            <a:endParaRPr kumimoji="0" lang="pt-BR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381000" marR="0" lvl="1" indent="-1889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-"/>
              <a:tabLst/>
              <a:defRPr/>
            </a:pPr>
            <a:r>
              <a:rPr kumimoji="0" lang="pt-B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store</a:t>
            </a:r>
            <a:r>
              <a:rPr kumimoji="0" lang="pt-BR" sz="16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</a:t>
            </a:r>
            <a:r>
              <a:rPr kumimoji="0" lang="pt-BR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log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kumimoji="0" lang="pt-BR" sz="16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Logs</a:t>
            </a:r>
            <a:r>
              <a:rPr kumimoji="0" lang="pt-BR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de</a:t>
            </a:r>
            <a:r>
              <a:rPr kumimoji="0" lang="pt-BR" sz="16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cs typeface="Calibri" pitchFamily="34" charset="0"/>
                <a:sym typeface="Wingdings" pitchFamily="2" charset="2"/>
              </a:rPr>
              <a:t> CACHE (das páginas armazenadas);</a:t>
            </a:r>
            <a:endParaRPr kumimoji="0" lang="pt-BR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marL="381000" lvl="1" indent="-188913" eaLnBrk="1" hangingPunct="1">
              <a:spcBef>
                <a:spcPct val="20000"/>
              </a:spcBef>
              <a:buClr>
                <a:schemeClr val="accent1"/>
              </a:buClr>
              <a:buFontTx/>
              <a:buChar char="-"/>
            </a:pPr>
            <a:r>
              <a:rPr lang="pt-BR" sz="1600" b="1" kern="0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squid</a:t>
            </a:r>
            <a:r>
              <a:rPr lang="pt-BR" sz="1600" b="1" kern="0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.out</a:t>
            </a:r>
            <a:r>
              <a:rPr lang="pt-BR" sz="1600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600" kern="0" dirty="0">
                <a:latin typeface="Calibri" pitchFamily="34" charset="0"/>
                <a:cs typeface="Calibri" pitchFamily="34" charset="0"/>
                <a:sym typeface="Wingdings" pitchFamily="2" charset="2"/>
              </a:rPr>
              <a:t> Disponível no </a:t>
            </a:r>
            <a:r>
              <a:rPr lang="pt-BR" sz="1600" b="1" kern="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CentOS</a:t>
            </a:r>
            <a:r>
              <a:rPr lang="pt-BR" sz="1600" kern="0" dirty="0">
                <a:latin typeface="Calibri" pitchFamily="34" charset="0"/>
                <a:cs typeface="Calibri" pitchFamily="34" charset="0"/>
                <a:sym typeface="Wingdings" pitchFamily="2" charset="2"/>
              </a:rPr>
              <a:t>, exibe apenas as mensagens de erro do Serviço SQUID.</a:t>
            </a:r>
            <a:endParaRPr lang="pt-BR" sz="1600" kern="0" dirty="0">
              <a:latin typeface="Calibri" pitchFamily="34" charset="0"/>
              <a:cs typeface="Calibri" pitchFamily="34" charset="0"/>
            </a:endParaRPr>
          </a:p>
          <a:p>
            <a:pPr marL="381000" marR="0" lvl="1" indent="-1889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-"/>
              <a:tabLst/>
              <a:defRPr/>
            </a:pPr>
            <a:endParaRPr kumimoji="0" lang="pt-BR" sz="1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16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38AB-D5E1-F632-D079-C6A9B422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Importantes de administração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657A-018D-49B8-3BE0-29190E13B7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Além dos comandos convencionais {</a:t>
            </a:r>
            <a:r>
              <a:rPr lang="pt-BR" sz="2400" b="1" dirty="0" err="1">
                <a:solidFill>
                  <a:srgbClr val="00B050"/>
                </a:solidFill>
              </a:rPr>
              <a:t>start</a:t>
            </a:r>
            <a:r>
              <a:rPr lang="pt-BR" sz="2400" dirty="0" err="1"/>
              <a:t>|</a:t>
            </a:r>
            <a:r>
              <a:rPr lang="pt-BR" sz="2400" b="1" dirty="0" err="1">
                <a:solidFill>
                  <a:srgbClr val="C00000"/>
                </a:solidFill>
              </a:rPr>
              <a:t>stop</a:t>
            </a:r>
            <a:r>
              <a:rPr lang="pt-BR" sz="2400" dirty="0" err="1"/>
              <a:t>|</a:t>
            </a:r>
            <a:r>
              <a:rPr lang="pt-BR" sz="2400" b="1" dirty="0" err="1">
                <a:solidFill>
                  <a:srgbClr val="7030A0"/>
                </a:solidFill>
              </a:rPr>
              <a:t>restart</a:t>
            </a:r>
            <a:r>
              <a:rPr lang="pt-BR" sz="2400" dirty="0"/>
              <a:t>...}, temos algumas opções particulares do SQUID através dos seguintes comandos:</a:t>
            </a:r>
          </a:p>
          <a:p>
            <a:pPr lvl="1"/>
            <a:r>
              <a:rPr lang="pt-BR" sz="2000" b="1" dirty="0" err="1">
                <a:solidFill>
                  <a:srgbClr val="00B050"/>
                </a:solidFill>
              </a:rPr>
              <a:t>squid</a:t>
            </a:r>
            <a:r>
              <a:rPr lang="pt-BR" sz="2000" b="1" dirty="0">
                <a:solidFill>
                  <a:srgbClr val="00B050"/>
                </a:solidFill>
              </a:rPr>
              <a:t>  -z </a:t>
            </a:r>
            <a:r>
              <a:rPr lang="pt-BR" sz="2000" dirty="0">
                <a:sym typeface="Wingdings" panose="05000000000000000000" pitchFamily="2" charset="2"/>
              </a:rPr>
              <a:t> </a:t>
            </a:r>
            <a:r>
              <a:rPr lang="pt-BR" sz="2000" dirty="0"/>
              <a:t>Cria a área (estrutura de diretórios) que será utilizada para o cache do PROXY;</a:t>
            </a:r>
          </a:p>
          <a:p>
            <a:pPr lvl="2"/>
            <a:r>
              <a:rPr lang="pt-BR" sz="1800" b="1" dirty="0">
                <a:solidFill>
                  <a:srgbClr val="C00000"/>
                </a:solidFill>
              </a:rPr>
              <a:t>OBS.: Geralmente precisa ser executado em todas as distribuições LINUX, antes de iniciar o serviço (o </a:t>
            </a:r>
            <a:r>
              <a:rPr lang="pt-BR" sz="1800" b="1" dirty="0">
                <a:solidFill>
                  <a:srgbClr val="0070C0"/>
                </a:solidFill>
              </a:rPr>
              <a:t>DEBIAN</a:t>
            </a:r>
            <a:r>
              <a:rPr lang="pt-BR" sz="1800" b="1" dirty="0">
                <a:solidFill>
                  <a:srgbClr val="C00000"/>
                </a:solidFill>
              </a:rPr>
              <a:t> é uma exceção, pois ao instalar o pacote esta etapa é realizada);</a:t>
            </a:r>
          </a:p>
          <a:p>
            <a:pPr lvl="1"/>
            <a:endParaRPr lang="pt-BR" sz="2000" dirty="0"/>
          </a:p>
          <a:p>
            <a:pPr lvl="1"/>
            <a:r>
              <a:rPr lang="pt-BR" sz="2000" b="1" dirty="0" err="1">
                <a:solidFill>
                  <a:srgbClr val="00B050"/>
                </a:solidFill>
              </a:rPr>
              <a:t>squid</a:t>
            </a:r>
            <a:r>
              <a:rPr lang="pt-BR" sz="2000" b="1" dirty="0">
                <a:solidFill>
                  <a:srgbClr val="00B050"/>
                </a:solidFill>
              </a:rPr>
              <a:t>  -k  reconfigure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Recarrega as configurações do SQUID;</a:t>
            </a:r>
          </a:p>
          <a:p>
            <a:pPr lvl="1"/>
            <a:r>
              <a:rPr lang="pt-BR" sz="2000" b="1" dirty="0" err="1">
                <a:solidFill>
                  <a:srgbClr val="00B050"/>
                </a:solidFill>
              </a:rPr>
              <a:t>squid</a:t>
            </a:r>
            <a:r>
              <a:rPr lang="pt-BR" sz="2000" b="1" dirty="0">
                <a:solidFill>
                  <a:srgbClr val="00B050"/>
                </a:solidFill>
              </a:rPr>
              <a:t>  -k  </a:t>
            </a:r>
            <a:r>
              <a:rPr lang="pt-BR" sz="2000" b="1" dirty="0" err="1">
                <a:solidFill>
                  <a:srgbClr val="00B050"/>
                </a:solidFill>
              </a:rPr>
              <a:t>rotate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Executa o “</a:t>
            </a:r>
            <a:r>
              <a:rPr lang="pt-BR" sz="2000" dirty="0" err="1"/>
              <a:t>rotating</a:t>
            </a:r>
            <a:r>
              <a:rPr lang="pt-BR" sz="2000" dirty="0"/>
              <a:t>” dos LOGS do SQUID;</a:t>
            </a:r>
          </a:p>
          <a:p>
            <a:pPr lvl="1"/>
            <a:r>
              <a:rPr lang="pt-BR" sz="2000" b="1" dirty="0" err="1">
                <a:solidFill>
                  <a:srgbClr val="00B050"/>
                </a:solidFill>
              </a:rPr>
              <a:t>squid</a:t>
            </a:r>
            <a:r>
              <a:rPr lang="pt-BR" sz="2000" b="1" dirty="0">
                <a:solidFill>
                  <a:srgbClr val="00B050"/>
                </a:solidFill>
              </a:rPr>
              <a:t>  -f  /</a:t>
            </a:r>
            <a:r>
              <a:rPr lang="pt-BR" sz="2000" b="1" dirty="0" err="1">
                <a:solidFill>
                  <a:srgbClr val="00B050"/>
                </a:solidFill>
              </a:rPr>
              <a:t>etc</a:t>
            </a:r>
            <a:r>
              <a:rPr lang="pt-BR" sz="2000" b="1" dirty="0">
                <a:solidFill>
                  <a:srgbClr val="00B050"/>
                </a:solidFill>
              </a:rPr>
              <a:t>/</a:t>
            </a:r>
            <a:r>
              <a:rPr lang="pt-BR" sz="2000" b="1" dirty="0" err="1">
                <a:solidFill>
                  <a:srgbClr val="00B050"/>
                </a:solidFill>
              </a:rPr>
              <a:t>squid</a:t>
            </a:r>
            <a:r>
              <a:rPr lang="pt-BR" sz="2000" b="1" dirty="0">
                <a:solidFill>
                  <a:srgbClr val="00B050"/>
                </a:solidFill>
              </a:rPr>
              <a:t>/</a:t>
            </a:r>
            <a:r>
              <a:rPr lang="pt-BR" sz="2000" b="1" dirty="0" err="1">
                <a:solidFill>
                  <a:srgbClr val="00B050"/>
                </a:solidFill>
              </a:rPr>
              <a:t>novo_arquivo_de_config.conf</a:t>
            </a:r>
            <a:r>
              <a:rPr lang="pt-BR" sz="2000" b="1" dirty="0">
                <a:solidFill>
                  <a:srgbClr val="00B050"/>
                </a:solidFill>
              </a:rPr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Define um novo arquivo de configuração a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957479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2A1C7-DA89-517F-F5CC-08E4832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administração do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0DBA-2D44-56A3-BA12-A7578545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35720-D28D-EC87-749A-B0D2737B1424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>
                <a:solidFill>
                  <a:srgbClr val="FF0000"/>
                </a:solidFill>
              </a:rPr>
              <a:t> e derivados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271F-8A75-4911-E36F-3FBF9113021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start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stop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restart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status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reload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enable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disable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squid</a:t>
            </a:r>
            <a:endParaRPr lang="pt-BR" b="1" dirty="0">
              <a:solidFill>
                <a:srgbClr val="0070C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4C6A9-C0C3-AB5D-880B-6956ED431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start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stop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restart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status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enable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disable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squid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BB607-9622-A9E6-866D-487EED5326BB}"/>
              </a:ext>
            </a:extLst>
          </p:cNvPr>
          <p:cNvSpPr>
            <a:spLocks noChangeAspect="1"/>
          </p:cNvSpPr>
          <p:nvPr/>
        </p:nvSpPr>
        <p:spPr>
          <a:xfrm>
            <a:off x="304801" y="4931594"/>
            <a:ext cx="8528625" cy="12170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69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68A2-F1AE-DE35-116D-3FC3D2F5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SQUID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4BBD-5680-7B92-F1C2-B52BEEA02A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As seções do arquivo de configuração do </a:t>
            </a:r>
            <a:r>
              <a:rPr lang="pt-BR" sz="2000" b="1" dirty="0">
                <a:solidFill>
                  <a:srgbClr val="0070C0"/>
                </a:solidFill>
              </a:rPr>
              <a:t>SQUID</a:t>
            </a:r>
            <a:r>
              <a:rPr lang="pt-BR" sz="2000" dirty="0"/>
              <a:t> consistem em:</a:t>
            </a:r>
          </a:p>
          <a:p>
            <a:pPr lvl="1"/>
            <a:r>
              <a:rPr lang="pt-BR" sz="2000" b="1" dirty="0">
                <a:solidFill>
                  <a:srgbClr val="0070C0"/>
                </a:solidFill>
              </a:rPr>
              <a:t>Configurações globais </a:t>
            </a:r>
            <a:r>
              <a:rPr lang="pt-BR" sz="2000" dirty="0"/>
              <a:t>(porta TCP, tamanho do CACHE, modo transparente, etc...);</a:t>
            </a:r>
          </a:p>
          <a:p>
            <a:pPr lvl="1"/>
            <a:r>
              <a:rPr lang="pt-BR" sz="2000" b="1" dirty="0" err="1">
                <a:solidFill>
                  <a:srgbClr val="0070C0"/>
                </a:solidFill>
              </a:rPr>
              <a:t>ACL’s</a:t>
            </a:r>
            <a:r>
              <a:rPr lang="pt-BR" sz="2000" dirty="0"/>
              <a:t> (Listas de usuários, sites, </a:t>
            </a:r>
            <a:r>
              <a:rPr lang="pt-BR" sz="2000" dirty="0" err="1"/>
              <a:t>IP’s</a:t>
            </a:r>
            <a:r>
              <a:rPr lang="pt-BR" sz="2000" dirty="0"/>
              <a:t>, MAC </a:t>
            </a:r>
            <a:r>
              <a:rPr lang="pt-BR" sz="2000" dirty="0" err="1"/>
              <a:t>Address</a:t>
            </a:r>
            <a:r>
              <a:rPr lang="pt-BR" sz="2000" dirty="0"/>
              <a:t>, horário, expressão regular, etc...);</a:t>
            </a:r>
          </a:p>
          <a:p>
            <a:pPr lvl="1"/>
            <a:r>
              <a:rPr lang="pt-BR" sz="2000" b="1" dirty="0">
                <a:solidFill>
                  <a:srgbClr val="0070C0"/>
                </a:solidFill>
              </a:rPr>
              <a:t>Regras de Acesso </a:t>
            </a:r>
            <a:r>
              <a:rPr lang="pt-BR" sz="2000" dirty="0"/>
              <a:t>(com base nas </a:t>
            </a:r>
            <a:r>
              <a:rPr lang="pt-BR" sz="2000" dirty="0" err="1"/>
              <a:t>ACL’s</a:t>
            </a:r>
            <a:r>
              <a:rPr lang="pt-BR" sz="2000" dirty="0"/>
              <a:t> previamente definidas).</a:t>
            </a:r>
          </a:p>
          <a:p>
            <a:endParaRPr lang="pt-BR" sz="2000" dirty="0"/>
          </a:p>
          <a:p>
            <a:r>
              <a:rPr lang="pt-BR" sz="2000" dirty="0"/>
              <a:t>As “</a:t>
            </a:r>
            <a:r>
              <a:rPr lang="pt-BR" sz="2000" b="1" dirty="0">
                <a:solidFill>
                  <a:srgbClr val="0070C0"/>
                </a:solidFill>
              </a:rPr>
              <a:t>Regras de Acesso</a:t>
            </a:r>
            <a:r>
              <a:rPr lang="pt-BR" sz="2000" dirty="0"/>
              <a:t>” são aplicadas no contexto “TOP-DOWN”, ou seja, na ordem em que forem inseridas no arquivo de configurações;</a:t>
            </a:r>
          </a:p>
          <a:p>
            <a:endParaRPr lang="pt-BR" sz="2000" dirty="0"/>
          </a:p>
          <a:p>
            <a:r>
              <a:rPr lang="pt-BR" sz="2000" dirty="0"/>
              <a:t>Primeiramente, devemos definir as </a:t>
            </a:r>
            <a:r>
              <a:rPr lang="pt-BR" sz="2000" b="1" dirty="0" err="1">
                <a:solidFill>
                  <a:srgbClr val="0070C0"/>
                </a:solidFill>
              </a:rPr>
              <a:t>ACL’s</a:t>
            </a:r>
            <a:r>
              <a:rPr lang="pt-BR" sz="2000" dirty="0"/>
              <a:t> e posteriormente criar as “</a:t>
            </a:r>
            <a:r>
              <a:rPr lang="pt-BR" sz="2000" b="1" dirty="0">
                <a:solidFill>
                  <a:srgbClr val="0070C0"/>
                </a:solidFill>
              </a:rPr>
              <a:t>Regras de Acesso</a:t>
            </a:r>
            <a:r>
              <a:rPr lang="pt-BR" sz="2000" dirty="0"/>
              <a:t>”, com base nas </a:t>
            </a:r>
            <a:r>
              <a:rPr lang="pt-BR" sz="2000" b="1" dirty="0" err="1">
                <a:solidFill>
                  <a:srgbClr val="0070C0"/>
                </a:solidFill>
              </a:rPr>
              <a:t>ACL’s</a:t>
            </a:r>
            <a:r>
              <a:rPr lang="pt-BR" sz="2000" dirty="0"/>
              <a:t> previamente definidas;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0992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7482-AD3A-36E0-9A53-3F8EE489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Globais – Arquivo “</a:t>
            </a:r>
            <a:r>
              <a:rPr lang="pt-BR" dirty="0" err="1">
                <a:solidFill>
                  <a:srgbClr val="00B050"/>
                </a:solidFill>
              </a:rPr>
              <a:t>squid.conf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67BC-B550-9CED-CCAB-EA20A921A9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pt-BR" sz="1800" dirty="0"/>
              <a:t>Dentre as principais opções/diretivas utilizadas, temos: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http_port</a:t>
            </a:r>
            <a:r>
              <a:rPr lang="pt-BR" sz="1600" b="1" dirty="0">
                <a:solidFill>
                  <a:srgbClr val="0070C0"/>
                </a:solidFill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3128 </a:t>
            </a:r>
            <a:r>
              <a:rPr lang="pt-BR" sz="1600" dirty="0">
                <a:sym typeface="Wingdings" pitchFamily="2" charset="2"/>
              </a:rPr>
              <a:t> Define a porta de operação do Serviço PROXY </a:t>
            </a:r>
            <a:r>
              <a:rPr lang="pt-BR" sz="1600" b="1" dirty="0">
                <a:solidFill>
                  <a:srgbClr val="00B050"/>
                </a:solidFill>
                <a:sym typeface="Wingdings" pitchFamily="2" charset="2"/>
              </a:rPr>
              <a:t>SQUID</a:t>
            </a:r>
            <a:r>
              <a:rPr lang="pt-BR" sz="1600" dirty="0">
                <a:sym typeface="Wingdings" pitchFamily="2" charset="2"/>
              </a:rPr>
              <a:t>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visible_hostname</a:t>
            </a:r>
            <a:r>
              <a:rPr lang="pt-BR" sz="1600" b="1" dirty="0">
                <a:solidFill>
                  <a:srgbClr val="0070C0"/>
                </a:solidFill>
              </a:rPr>
              <a:t>  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proxy.domain.local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 </a:t>
            </a:r>
            <a:r>
              <a:rPr lang="pt-BR" sz="1600" dirty="0" err="1">
                <a:sym typeface="Wingdings" pitchFamily="2" charset="2"/>
              </a:rPr>
              <a:t>Hostname</a:t>
            </a:r>
            <a:r>
              <a:rPr lang="pt-BR" sz="1600" dirty="0">
                <a:sym typeface="Wingdings" pitchFamily="2" charset="2"/>
              </a:rPr>
              <a:t> do Servidor PROXY;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cache_mgr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email@admin.com.br </a:t>
            </a:r>
            <a:r>
              <a:rPr lang="pt-BR" sz="1600" dirty="0">
                <a:sym typeface="Wingdings" pitchFamily="2" charset="2"/>
              </a:rPr>
              <a:t> E-mail do administrador do Serviço (será exibido ao usuário caso alguma página seja bloqueada ou em casos de erro);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cache_mem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dirty="0"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100 MB</a:t>
            </a:r>
            <a:r>
              <a:rPr lang="pt-BR" sz="1600" dirty="0">
                <a:sym typeface="Wingdings" pitchFamily="2" charset="2"/>
              </a:rPr>
              <a:t>  Define o tamanho do </a:t>
            </a:r>
            <a:r>
              <a:rPr lang="pt-BR" sz="1600" b="1" dirty="0">
                <a:solidFill>
                  <a:srgbClr val="00B050"/>
                </a:solidFill>
                <a:sym typeface="Wingdings" pitchFamily="2" charset="2"/>
              </a:rPr>
              <a:t>cache</a:t>
            </a:r>
            <a:r>
              <a:rPr lang="pt-BR" sz="1600" dirty="0">
                <a:sym typeface="Wingdings" pitchFamily="2" charset="2"/>
              </a:rPr>
              <a:t>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cache_dir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ufs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00B050"/>
                </a:solidFill>
                <a:sym typeface="Wingdings" pitchFamily="2" charset="2"/>
              </a:rPr>
              <a:t>/var/</a:t>
            </a:r>
            <a:r>
              <a:rPr lang="pt-BR" sz="1600" b="1" dirty="0" err="1">
                <a:solidFill>
                  <a:srgbClr val="00B050"/>
                </a:solidFill>
                <a:sym typeface="Wingdings" pitchFamily="2" charset="2"/>
              </a:rPr>
              <a:t>spool</a:t>
            </a:r>
            <a:r>
              <a:rPr lang="pt-BR" sz="1600" b="1" dirty="0">
                <a:solidFill>
                  <a:srgbClr val="00B050"/>
                </a:solidFill>
                <a:sym typeface="Wingdings" pitchFamily="2" charset="2"/>
              </a:rPr>
              <a:t>/</a:t>
            </a:r>
            <a:r>
              <a:rPr lang="pt-BR" sz="1600" b="1" dirty="0" err="1">
                <a:solidFill>
                  <a:srgbClr val="00B050"/>
                </a:solidFill>
                <a:sym typeface="Wingdings" pitchFamily="2" charset="2"/>
              </a:rPr>
              <a:t>squid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7030A0"/>
                </a:solidFill>
                <a:sym typeface="Wingdings" pitchFamily="2" charset="2"/>
              </a:rPr>
              <a:t>100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600" b="1" dirty="0">
                <a:solidFill>
                  <a:srgbClr val="006699"/>
                </a:solidFill>
                <a:sym typeface="Wingdings" pitchFamily="2" charset="2"/>
              </a:rPr>
              <a:t>16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9900"/>
                </a:solidFill>
                <a:sym typeface="Wingdings" pitchFamily="2" charset="2"/>
              </a:rPr>
              <a:t>256</a:t>
            </a:r>
            <a:r>
              <a:rPr lang="pt-BR" sz="1600" dirty="0">
                <a:sym typeface="Wingdings" pitchFamily="2" charset="2"/>
              </a:rPr>
              <a:t>  Diretório onde serão armazenadas as páginas em cache, sendo:</a:t>
            </a:r>
          </a:p>
          <a:p>
            <a:pPr lvl="2"/>
            <a:r>
              <a:rPr lang="pt-BR" sz="1500" b="1" dirty="0" err="1">
                <a:solidFill>
                  <a:srgbClr val="FF0000"/>
                </a:solidFill>
                <a:sym typeface="Wingdings" pitchFamily="2" charset="2"/>
              </a:rPr>
              <a:t>ufs</a:t>
            </a:r>
            <a:r>
              <a:rPr lang="pt-BR" sz="1500" dirty="0">
                <a:sym typeface="Wingdings" pitchFamily="2" charset="2"/>
              </a:rPr>
              <a:t>  Tipo de sistema de armazenamento de LOGS (o “</a:t>
            </a:r>
            <a:r>
              <a:rPr lang="pt-BR" sz="1500" dirty="0" err="1">
                <a:sym typeface="Wingdings" pitchFamily="2" charset="2"/>
              </a:rPr>
              <a:t>ufs</a:t>
            </a:r>
            <a:r>
              <a:rPr lang="pt-BR" sz="1500" dirty="0">
                <a:sym typeface="Wingdings" pitchFamily="2" charset="2"/>
              </a:rPr>
              <a:t>” é padrão/nativo);</a:t>
            </a:r>
          </a:p>
          <a:p>
            <a:pPr lvl="2"/>
            <a:r>
              <a:rPr lang="pt-BR" sz="1500" b="1" dirty="0">
                <a:solidFill>
                  <a:srgbClr val="00B050"/>
                </a:solidFill>
                <a:sym typeface="Wingdings" pitchFamily="2" charset="2"/>
              </a:rPr>
              <a:t>/var/</a:t>
            </a:r>
            <a:r>
              <a:rPr lang="pt-BR" sz="1500" b="1" dirty="0" err="1">
                <a:solidFill>
                  <a:srgbClr val="00B050"/>
                </a:solidFill>
                <a:sym typeface="Wingdings" pitchFamily="2" charset="2"/>
              </a:rPr>
              <a:t>spool</a:t>
            </a:r>
            <a:r>
              <a:rPr lang="pt-BR" sz="1500" b="1" dirty="0">
                <a:solidFill>
                  <a:srgbClr val="00B050"/>
                </a:solidFill>
                <a:sym typeface="Wingdings" pitchFamily="2" charset="2"/>
              </a:rPr>
              <a:t>/</a:t>
            </a:r>
            <a:r>
              <a:rPr lang="pt-BR" sz="1500" b="1" dirty="0" err="1">
                <a:solidFill>
                  <a:srgbClr val="00B050"/>
                </a:solidFill>
                <a:sym typeface="Wingdings" pitchFamily="2" charset="2"/>
              </a:rPr>
              <a:t>squid</a:t>
            </a:r>
            <a:r>
              <a:rPr lang="pt-BR" sz="1500" dirty="0">
                <a:sym typeface="Wingdings" pitchFamily="2" charset="2"/>
              </a:rPr>
              <a:t>  Caminho onde será criada a estrutura de diretórios;</a:t>
            </a:r>
          </a:p>
          <a:p>
            <a:pPr lvl="2"/>
            <a:r>
              <a:rPr lang="pt-BR" sz="1500" b="1" dirty="0">
                <a:solidFill>
                  <a:srgbClr val="7030A0"/>
                </a:solidFill>
                <a:sym typeface="Wingdings" pitchFamily="2" charset="2"/>
              </a:rPr>
              <a:t>100</a:t>
            </a:r>
            <a:r>
              <a:rPr lang="pt-BR" sz="15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sz="1500" dirty="0">
                <a:sym typeface="Wingdings" pitchFamily="2" charset="2"/>
              </a:rPr>
              <a:t> Tamanho do cache;</a:t>
            </a:r>
          </a:p>
          <a:p>
            <a:pPr lvl="2"/>
            <a:r>
              <a:rPr lang="pt-BR" sz="1500" b="1" dirty="0">
                <a:solidFill>
                  <a:srgbClr val="006699"/>
                </a:solidFill>
                <a:sym typeface="Wingdings" pitchFamily="2" charset="2"/>
              </a:rPr>
              <a:t>16</a:t>
            </a:r>
            <a:r>
              <a:rPr lang="pt-BR" sz="15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pt-BR" sz="1500" dirty="0">
                <a:sym typeface="Wingdings" pitchFamily="2" charset="2"/>
              </a:rPr>
              <a:t> Quantidade de diretórios que serão criados no local especificado;</a:t>
            </a:r>
          </a:p>
          <a:p>
            <a:pPr lvl="2"/>
            <a:r>
              <a:rPr lang="pt-BR" sz="1500" b="1" dirty="0">
                <a:solidFill>
                  <a:srgbClr val="FF9900"/>
                </a:solidFill>
                <a:sym typeface="Wingdings" pitchFamily="2" charset="2"/>
              </a:rPr>
              <a:t>256</a:t>
            </a:r>
            <a:r>
              <a:rPr lang="pt-BR" sz="1500" dirty="0">
                <a:sym typeface="Wingdings" pitchFamily="2" charset="2"/>
              </a:rPr>
              <a:t>  Quantidade de subdiretórios que serão criados dentro de cada diretório;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access_log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/var/log/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squid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/access.log </a:t>
            </a:r>
            <a:r>
              <a:rPr lang="pt-BR" sz="1600" dirty="0">
                <a:sym typeface="Wingdings" pitchFamily="2" charset="2"/>
              </a:rPr>
              <a:t> Arquivo contendo os LOGS de acesso;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cache_log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/var/log/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squid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/cache.log </a:t>
            </a:r>
            <a:r>
              <a:rPr lang="pt-BR" sz="1600" dirty="0">
                <a:sym typeface="Wingdings" pitchFamily="2" charset="2"/>
              </a:rPr>
              <a:t> LOGS do serviço SQUID;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  <a:sym typeface="Wingdings" pitchFamily="2" charset="2"/>
              </a:rPr>
              <a:t>cache_store_log</a:t>
            </a:r>
            <a:r>
              <a:rPr lang="pt-BR" sz="1600" b="1" dirty="0">
                <a:solidFill>
                  <a:srgbClr val="0070C0"/>
                </a:solidFill>
                <a:sym typeface="Wingdings" pitchFamily="2" charset="2"/>
              </a:rPr>
              <a:t>  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/var/log/</a:t>
            </a:r>
            <a:r>
              <a:rPr lang="pt-BR" sz="1600" b="1" dirty="0" err="1">
                <a:solidFill>
                  <a:srgbClr val="FF0000"/>
                </a:solidFill>
                <a:sym typeface="Wingdings" pitchFamily="2" charset="2"/>
              </a:rPr>
              <a:t>squid</a:t>
            </a:r>
            <a:r>
              <a:rPr lang="pt-BR" sz="1600" b="1" dirty="0">
                <a:solidFill>
                  <a:srgbClr val="FF0000"/>
                </a:solidFill>
                <a:sym typeface="Wingdings" pitchFamily="2" charset="2"/>
              </a:rPr>
              <a:t>/store.log </a:t>
            </a:r>
            <a:r>
              <a:rPr lang="pt-BR" sz="1600" dirty="0">
                <a:sym typeface="Wingdings" pitchFamily="2" charset="2"/>
              </a:rPr>
              <a:t> LOGS das atividades do “</a:t>
            </a:r>
            <a:r>
              <a:rPr lang="pt-BR" sz="1600" dirty="0" err="1">
                <a:sym typeface="Wingdings" pitchFamily="2" charset="2"/>
              </a:rPr>
              <a:t>storage</a:t>
            </a:r>
            <a:r>
              <a:rPr lang="pt-BR" sz="1600" dirty="0">
                <a:sym typeface="Wingdings" pitchFamily="2" charset="2"/>
              </a:rPr>
              <a:t> manager”, responsável pelo armazenamento de cache;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17870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A56-1D94-F6A3-2ACC-2CB99F85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</a:t>
            </a:r>
            <a:r>
              <a:rPr lang="pt-BR" dirty="0" err="1">
                <a:solidFill>
                  <a:srgbClr val="0070C0"/>
                </a:solidFill>
              </a:rPr>
              <a:t>ACL’s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7BE5-3FFB-A02D-E005-56DDCC63AC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Da mesma forma que em outros equipamentos como um Switch ou Roteador, devemos primeiramente criar as </a:t>
            </a:r>
            <a:r>
              <a:rPr lang="pt-BR" sz="1800" b="1" dirty="0" err="1">
                <a:solidFill>
                  <a:srgbClr val="0070C0"/>
                </a:solidFill>
              </a:rPr>
              <a:t>ACL’s</a:t>
            </a:r>
            <a:r>
              <a:rPr lang="pt-BR" sz="1800" dirty="0"/>
              <a:t> antes de aplicá-las em uma regra.</a:t>
            </a:r>
          </a:p>
          <a:p>
            <a:endParaRPr lang="pt-BR" sz="700" dirty="0"/>
          </a:p>
          <a:p>
            <a:r>
              <a:rPr lang="pt-BR" sz="1800" dirty="0"/>
              <a:t>Uma </a:t>
            </a:r>
            <a:r>
              <a:rPr lang="pt-BR" sz="1800" b="1" dirty="0">
                <a:solidFill>
                  <a:srgbClr val="0070C0"/>
                </a:solidFill>
              </a:rPr>
              <a:t>ACL</a:t>
            </a:r>
            <a:r>
              <a:rPr lang="pt-BR" sz="1800" dirty="0"/>
              <a:t> no SQUID possui a seguinte sintaxe (</a:t>
            </a:r>
            <a:r>
              <a:rPr lang="pt-BR" sz="1800" dirty="0" err="1"/>
              <a:t>Obs</a:t>
            </a:r>
            <a:r>
              <a:rPr lang="pt-BR" sz="1800" dirty="0"/>
              <a:t>: </a:t>
            </a:r>
            <a:r>
              <a:rPr lang="pt-BR" sz="1800" b="1" dirty="0">
                <a:solidFill>
                  <a:srgbClr val="7030A0"/>
                </a:solidFill>
              </a:rPr>
              <a:t>-i</a:t>
            </a:r>
            <a:r>
              <a:rPr lang="pt-BR" sz="1800" dirty="0"/>
              <a:t> = ignorar case </a:t>
            </a:r>
            <a:r>
              <a:rPr lang="pt-BR" sz="1800" dirty="0" err="1"/>
              <a:t>sensitive</a:t>
            </a:r>
            <a:r>
              <a:rPr lang="pt-BR" sz="1800" dirty="0"/>
              <a:t>):</a:t>
            </a:r>
          </a:p>
          <a:p>
            <a:pPr lvl="1"/>
            <a:r>
              <a:rPr lang="pt-BR" sz="1600" b="1" dirty="0" err="1">
                <a:solidFill>
                  <a:srgbClr val="0070C0"/>
                </a:solidFill>
              </a:rPr>
              <a:t>acl</a:t>
            </a:r>
            <a:r>
              <a:rPr lang="pt-BR" sz="1600" b="1" dirty="0"/>
              <a:t>  </a:t>
            </a:r>
            <a:r>
              <a:rPr lang="pt-BR" sz="1600" b="1" dirty="0" err="1">
                <a:solidFill>
                  <a:srgbClr val="00B050"/>
                </a:solidFill>
              </a:rPr>
              <a:t>nome_da_acl</a:t>
            </a:r>
            <a:r>
              <a:rPr lang="pt-BR" sz="1600" b="1" dirty="0"/>
              <a:t>  </a:t>
            </a:r>
            <a:r>
              <a:rPr lang="pt-BR" sz="1600" b="1" dirty="0" err="1">
                <a:solidFill>
                  <a:srgbClr val="7030A0"/>
                </a:solidFill>
              </a:rPr>
              <a:t>tipo_de_acl</a:t>
            </a:r>
            <a:r>
              <a:rPr lang="pt-BR" sz="1600" b="1" dirty="0"/>
              <a:t>  </a:t>
            </a:r>
            <a:r>
              <a:rPr lang="pt-BR" sz="1600" b="1" dirty="0" err="1">
                <a:solidFill>
                  <a:srgbClr val="FF0000"/>
                </a:solidFill>
              </a:rPr>
              <a:t>endereço_ou_domínio_de_origem_ou_destino_etc</a:t>
            </a:r>
            <a:endParaRPr lang="pt-BR" sz="1600" b="1" dirty="0"/>
          </a:p>
          <a:p>
            <a:pPr lvl="2"/>
            <a:r>
              <a:rPr lang="pt-BR" sz="1400" dirty="0"/>
              <a:t>Ex.1: </a:t>
            </a:r>
            <a:r>
              <a:rPr lang="pt-BR" sz="1400" b="1" dirty="0" err="1">
                <a:solidFill>
                  <a:srgbClr val="0070C0"/>
                </a:solidFill>
              </a:rPr>
              <a:t>acl</a:t>
            </a:r>
            <a:r>
              <a:rPr lang="pt-BR" sz="1400" b="1" dirty="0"/>
              <a:t>  </a:t>
            </a:r>
            <a:r>
              <a:rPr lang="pt-BR" sz="1400" b="1" dirty="0">
                <a:solidFill>
                  <a:srgbClr val="00B050"/>
                </a:solidFill>
              </a:rPr>
              <a:t>URL_BLOQ</a:t>
            </a:r>
            <a:r>
              <a:rPr lang="pt-BR" sz="1400" b="1" dirty="0"/>
              <a:t>  </a:t>
            </a:r>
            <a:r>
              <a:rPr lang="pt-BR" sz="1400" b="1" dirty="0" err="1">
                <a:solidFill>
                  <a:srgbClr val="7030A0"/>
                </a:solidFill>
              </a:rPr>
              <a:t>url_regex</a:t>
            </a:r>
            <a:r>
              <a:rPr lang="pt-BR" sz="1400" b="1" dirty="0">
                <a:solidFill>
                  <a:srgbClr val="7030A0"/>
                </a:solidFill>
              </a:rPr>
              <a:t>  -i</a:t>
            </a:r>
            <a:r>
              <a:rPr lang="pt-BR" sz="1400" b="1" dirty="0"/>
              <a:t>  </a:t>
            </a:r>
            <a:r>
              <a:rPr lang="pt-BR" sz="1400" b="1" dirty="0" err="1">
                <a:solidFill>
                  <a:srgbClr val="FF0000"/>
                </a:solidFill>
              </a:rPr>
              <a:t>xxx</a:t>
            </a:r>
            <a:r>
              <a:rPr lang="pt-BR" sz="1400" b="1" dirty="0">
                <a:solidFill>
                  <a:srgbClr val="FF0000"/>
                </a:solidFill>
              </a:rPr>
              <a:t>  games  porn  flagrante</a:t>
            </a:r>
          </a:p>
          <a:p>
            <a:pPr lvl="2"/>
            <a:r>
              <a:rPr lang="pt-BR" sz="1400" dirty="0"/>
              <a:t>Ex.2: </a:t>
            </a:r>
            <a:r>
              <a:rPr lang="pt-BR" sz="1400" b="1" dirty="0" err="1">
                <a:solidFill>
                  <a:srgbClr val="0070C0"/>
                </a:solidFill>
              </a:rPr>
              <a:t>acl</a:t>
            </a:r>
            <a:r>
              <a:rPr lang="pt-BR" sz="1400" b="1" dirty="0"/>
              <a:t>  </a:t>
            </a:r>
            <a:r>
              <a:rPr lang="pt-BR" sz="1400" b="1" dirty="0">
                <a:solidFill>
                  <a:srgbClr val="00B050"/>
                </a:solidFill>
              </a:rPr>
              <a:t>URL_BLOQ</a:t>
            </a:r>
            <a:r>
              <a:rPr lang="pt-BR" sz="1400" b="1" dirty="0"/>
              <a:t>  </a:t>
            </a:r>
            <a:r>
              <a:rPr lang="pt-BR" sz="1400" b="1" dirty="0" err="1">
                <a:solidFill>
                  <a:srgbClr val="7030A0"/>
                </a:solidFill>
              </a:rPr>
              <a:t>url_regex</a:t>
            </a:r>
            <a:r>
              <a:rPr lang="pt-BR" sz="1400" b="1" dirty="0">
                <a:solidFill>
                  <a:srgbClr val="7030A0"/>
                </a:solidFill>
              </a:rPr>
              <a:t>  -i</a:t>
            </a:r>
            <a:r>
              <a:rPr lang="pt-BR" sz="1400" b="1" dirty="0"/>
              <a:t>  </a:t>
            </a:r>
            <a:r>
              <a:rPr lang="pt-BR" sz="1400" b="1" dirty="0">
                <a:solidFill>
                  <a:srgbClr val="FF0000"/>
                </a:solidFill>
              </a:rPr>
              <a:t>“/</a:t>
            </a:r>
            <a:r>
              <a:rPr lang="pt-BR" sz="1400" b="1" dirty="0" err="1">
                <a:solidFill>
                  <a:srgbClr val="FF0000"/>
                </a:solidFill>
              </a:rPr>
              <a:t>etc</a:t>
            </a:r>
            <a:r>
              <a:rPr lang="pt-BR" sz="1400" b="1" dirty="0">
                <a:solidFill>
                  <a:srgbClr val="FF0000"/>
                </a:solidFill>
              </a:rPr>
              <a:t>/</a:t>
            </a:r>
            <a:r>
              <a:rPr lang="pt-BR" sz="1400" b="1" dirty="0" err="1">
                <a:solidFill>
                  <a:srgbClr val="FF0000"/>
                </a:solidFill>
              </a:rPr>
              <a:t>squid</a:t>
            </a:r>
            <a:r>
              <a:rPr lang="pt-BR" sz="1400" b="1" dirty="0">
                <a:solidFill>
                  <a:srgbClr val="FF0000"/>
                </a:solidFill>
              </a:rPr>
              <a:t>/</a:t>
            </a:r>
            <a:r>
              <a:rPr lang="pt-BR" sz="1400" b="1" dirty="0" err="1">
                <a:solidFill>
                  <a:srgbClr val="FF0000"/>
                </a:solidFill>
              </a:rPr>
              <a:t>acls</a:t>
            </a:r>
            <a:r>
              <a:rPr lang="pt-BR" sz="1400" b="1" dirty="0">
                <a:solidFill>
                  <a:srgbClr val="FF0000"/>
                </a:solidFill>
              </a:rPr>
              <a:t>/URL_BLOQ.txt”</a:t>
            </a:r>
            <a:endParaRPr lang="pt-BR" sz="1400" dirty="0"/>
          </a:p>
          <a:p>
            <a:endParaRPr lang="pt-BR" sz="1800" dirty="0"/>
          </a:p>
          <a:p>
            <a:r>
              <a:rPr lang="pt-BR" sz="1800" dirty="0"/>
              <a:t>Primeiramente, vamos citar os principais “</a:t>
            </a:r>
            <a:r>
              <a:rPr lang="pt-BR" sz="1800" b="1" dirty="0" err="1">
                <a:solidFill>
                  <a:srgbClr val="7030A0"/>
                </a:solidFill>
              </a:rPr>
              <a:t>tipos_de_acl</a:t>
            </a:r>
            <a:r>
              <a:rPr lang="pt-BR" sz="1800" b="1" dirty="0"/>
              <a:t>”</a:t>
            </a:r>
            <a:r>
              <a:rPr lang="pt-BR" sz="1800" dirty="0"/>
              <a:t>:</a:t>
            </a:r>
          </a:p>
          <a:p>
            <a:pPr lvl="1"/>
            <a:r>
              <a:rPr lang="pt-BR" sz="1600" b="1" dirty="0" err="1">
                <a:solidFill>
                  <a:srgbClr val="7030A0"/>
                </a:solidFill>
              </a:rPr>
              <a:t>src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 Define um ou vários endereços IP de computadores CLIENTES (SRC = </a:t>
            </a:r>
            <a:r>
              <a:rPr lang="pt-BR" sz="1600" dirty="0" err="1">
                <a:sym typeface="Wingdings" pitchFamily="2" charset="2"/>
              </a:rPr>
              <a:t>Source</a:t>
            </a:r>
            <a:r>
              <a:rPr lang="pt-BR" sz="1600" dirty="0">
                <a:sym typeface="Wingdings" pitchFamily="2" charset="2"/>
              </a:rPr>
              <a:t>);</a:t>
            </a:r>
          </a:p>
          <a:p>
            <a:pPr lvl="1"/>
            <a:r>
              <a:rPr lang="pt-BR" sz="1600" b="1" dirty="0" err="1">
                <a:solidFill>
                  <a:srgbClr val="7030A0"/>
                </a:solidFill>
              </a:rPr>
              <a:t>dst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 Define um ou vários endereços IP de DESTINO na Internet (DST = Destination);</a:t>
            </a:r>
          </a:p>
          <a:p>
            <a:pPr lvl="1"/>
            <a:r>
              <a:rPr lang="pt-BR" sz="1600" b="1" dirty="0" err="1">
                <a:solidFill>
                  <a:srgbClr val="7030A0"/>
                </a:solidFill>
              </a:rPr>
              <a:t>dstdomain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 Define domínios ou </a:t>
            </a:r>
            <a:r>
              <a:rPr lang="pt-BR" sz="1600" dirty="0" err="1">
                <a:sym typeface="Wingdings" pitchFamily="2" charset="2"/>
              </a:rPr>
              <a:t>FQDN’s</a:t>
            </a:r>
            <a:r>
              <a:rPr lang="pt-BR" sz="1600" dirty="0">
                <a:sym typeface="Wingdings" pitchFamily="2" charset="2"/>
              </a:rPr>
              <a:t> que podem ou não ser acessados;</a:t>
            </a:r>
            <a:endParaRPr lang="pt-BR" sz="1600" dirty="0"/>
          </a:p>
          <a:p>
            <a:pPr lvl="1"/>
            <a:r>
              <a:rPr lang="pt-BR" sz="1600" b="1" dirty="0" err="1">
                <a:solidFill>
                  <a:srgbClr val="7030A0"/>
                </a:solidFill>
              </a:rPr>
              <a:t>urlpath_regex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 Define extensões de arquivos solicitados em uma URL;</a:t>
            </a:r>
            <a:endParaRPr lang="pt-BR" sz="1600" dirty="0"/>
          </a:p>
          <a:p>
            <a:pPr lvl="1"/>
            <a:r>
              <a:rPr lang="pt-BR" sz="1600" b="1" dirty="0" err="1">
                <a:solidFill>
                  <a:srgbClr val="7030A0"/>
                </a:solidFill>
              </a:rPr>
              <a:t>url_regex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 Define uma sequência de caracteres a ser pesquisada em uma URL;</a:t>
            </a:r>
            <a:endParaRPr lang="pt-BR" sz="1600" dirty="0"/>
          </a:p>
          <a:p>
            <a:pPr lvl="1"/>
            <a:r>
              <a:rPr lang="pt-BR" sz="1600" b="1" dirty="0" err="1">
                <a:solidFill>
                  <a:srgbClr val="7030A0"/>
                </a:solidFill>
              </a:rPr>
              <a:t>port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 Especificar portas TCP;</a:t>
            </a:r>
            <a:endParaRPr lang="pt-BR" sz="1600" dirty="0"/>
          </a:p>
          <a:p>
            <a:pPr lvl="1"/>
            <a:r>
              <a:rPr lang="pt-BR" sz="1600" b="1" dirty="0">
                <a:solidFill>
                  <a:srgbClr val="7030A0"/>
                </a:solidFill>
              </a:rPr>
              <a:t>time</a:t>
            </a:r>
            <a:r>
              <a:rPr lang="pt-BR" sz="1600" dirty="0"/>
              <a:t> </a:t>
            </a:r>
            <a:r>
              <a:rPr lang="pt-BR" sz="1600" dirty="0">
                <a:sym typeface="Wingdings" pitchFamily="2" charset="2"/>
              </a:rPr>
              <a:t> Define dias da semana e horários para permitir ou negar acesso;</a:t>
            </a:r>
            <a:endParaRPr lang="pt-BR" sz="1600" dirty="0"/>
          </a:p>
          <a:p>
            <a:endParaRPr lang="pt-BR" sz="1800" dirty="0"/>
          </a:p>
        </p:txBody>
      </p:sp>
      <p:sp>
        <p:nvSpPr>
          <p:cNvPr id="4" name="Retângulo 6">
            <a:extLst>
              <a:ext uri="{FF2B5EF4-FFF2-40B4-BE49-F238E27FC236}">
                <a16:creationId xmlns:a16="http://schemas.microsoft.com/office/drawing/2014/main" id="{F926F13E-32BA-08C5-85CA-5B491272D66A}"/>
              </a:ext>
            </a:extLst>
          </p:cNvPr>
          <p:cNvSpPr/>
          <p:nvPr/>
        </p:nvSpPr>
        <p:spPr bwMode="auto">
          <a:xfrm>
            <a:off x="7020272" y="2906528"/>
            <a:ext cx="1104414" cy="8668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xxx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games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porn</a:t>
            </a:r>
            <a:endParaRPr kumimoji="0" lang="pt-BR" sz="13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flagrante</a:t>
            </a:r>
          </a:p>
        </p:txBody>
      </p:sp>
      <p:cxnSp>
        <p:nvCxnSpPr>
          <p:cNvPr id="5" name="Conector angulado 11">
            <a:extLst>
              <a:ext uri="{FF2B5EF4-FFF2-40B4-BE49-F238E27FC236}">
                <a16:creationId xmlns:a16="http://schemas.microsoft.com/office/drawing/2014/main" id="{6EACB61C-11FB-7E2D-54EA-4516C8C20A95}"/>
              </a:ext>
            </a:extLst>
          </p:cNvPr>
          <p:cNvCxnSpPr>
            <a:cxnSpLocks/>
          </p:cNvCxnSpPr>
          <p:nvPr/>
        </p:nvCxnSpPr>
        <p:spPr bwMode="auto">
          <a:xfrm>
            <a:off x="5796136" y="3212976"/>
            <a:ext cx="1149350" cy="254000"/>
          </a:xfrm>
          <a:prstGeom prst="bentConnector3">
            <a:avLst>
              <a:gd name="adj1" fmla="val 110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2295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046-F84D-AF84-719D-A585BA720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</a:t>
            </a:r>
            <a:r>
              <a:rPr lang="pt-BR" dirty="0" err="1">
                <a:solidFill>
                  <a:srgbClr val="0070C0"/>
                </a:solidFill>
              </a:rPr>
              <a:t>ACL’s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69DD-8E17-9637-185E-5369E950E7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b="1" dirty="0">
                <a:solidFill>
                  <a:srgbClr val="0070C0"/>
                </a:solidFill>
              </a:rPr>
              <a:t>ACL</a:t>
            </a:r>
            <a:r>
              <a:rPr lang="pt-BR" dirty="0"/>
              <a:t> poderá ter seus valores definidos no próprio “</a:t>
            </a:r>
            <a:r>
              <a:rPr lang="pt-BR" b="1" dirty="0" err="1">
                <a:solidFill>
                  <a:srgbClr val="00B050"/>
                </a:solidFill>
              </a:rPr>
              <a:t>squid.conf</a:t>
            </a:r>
            <a:r>
              <a:rPr lang="pt-BR" dirty="0"/>
              <a:t>”, ou estarem presentes em outro arquivo (porém, se for definido em um arquivo, o mesmo deverá conter um item por linha).</a:t>
            </a:r>
          </a:p>
          <a:p>
            <a:endParaRPr lang="pt-BR" dirty="0"/>
          </a:p>
          <a:p>
            <a:r>
              <a:rPr lang="pt-BR" dirty="0"/>
              <a:t>Abaixo temos um exemplo documentado no próprio arquivo “</a:t>
            </a:r>
            <a:r>
              <a:rPr lang="pt-BR" b="1" dirty="0" err="1">
                <a:solidFill>
                  <a:srgbClr val="00B050"/>
                </a:solidFill>
              </a:rPr>
              <a:t>squid.conf</a:t>
            </a:r>
            <a:r>
              <a:rPr lang="pt-BR" dirty="0"/>
              <a:t>”: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C8BFD8-38D4-E087-2AC0-9F17DBFB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437112"/>
            <a:ext cx="8302597" cy="1531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268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5F823-E3E4-4DC3-3719-1062EBB9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</a:t>
            </a:r>
            <a:r>
              <a:rPr lang="pt-BR" dirty="0" err="1">
                <a:solidFill>
                  <a:srgbClr val="0070C0"/>
                </a:solidFill>
              </a:rPr>
              <a:t>ACL’s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051F5-D947-A7F2-5F4C-0E455B4E87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Segue abaixo exemplos de </a:t>
            </a:r>
            <a:r>
              <a:rPr lang="pt-BR" sz="2000" b="1" dirty="0" err="1">
                <a:solidFill>
                  <a:srgbClr val="0070C0"/>
                </a:solidFill>
              </a:rPr>
              <a:t>ACL’s</a:t>
            </a:r>
            <a:r>
              <a:rPr lang="pt-BR" sz="2000" dirty="0"/>
              <a:t> comuns: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00B050"/>
                </a:solidFill>
              </a:rPr>
              <a:t>all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7030A0"/>
                </a:solidFill>
              </a:rPr>
              <a:t>src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0.0.0.0/0.0.0.0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00B050"/>
                </a:solidFill>
              </a:rPr>
              <a:t>REDE_INTERNA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7030A0"/>
                </a:solidFill>
              </a:rPr>
              <a:t>src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192.168.0.0/255.255.255.0</a:t>
            </a:r>
            <a:endParaRPr lang="pt-BR" sz="1800" b="1" dirty="0"/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00B050"/>
                </a:solidFill>
              </a:rPr>
              <a:t>SITES_LIBERADOS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7030A0"/>
                </a:solidFill>
              </a:rPr>
              <a:t>dstdomain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.google.com  .fiap.com.br  www.uol.com.br</a:t>
            </a:r>
            <a:endParaRPr lang="pt-BR" sz="1800" b="1" dirty="0"/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00B050"/>
                </a:solidFill>
              </a:rPr>
              <a:t>LISTA_DIRETORIA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7030A0"/>
                </a:solidFill>
              </a:rPr>
              <a:t>dstdomain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.redtube.com  .naosalvo.com  .xxx.com</a:t>
            </a:r>
            <a:endParaRPr lang="pt-BR" sz="1800" b="1" dirty="0"/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00B050"/>
                </a:solidFill>
              </a:rPr>
              <a:t>SITES_BLOQ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7030A0"/>
                </a:solidFill>
              </a:rPr>
              <a:t>dstdomain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“/</a:t>
            </a:r>
            <a:r>
              <a:rPr lang="pt-BR" sz="1800" b="1" dirty="0" err="1">
                <a:solidFill>
                  <a:srgbClr val="FF0000"/>
                </a:solidFill>
              </a:rPr>
              <a:t>etc</a:t>
            </a:r>
            <a:r>
              <a:rPr lang="pt-BR" sz="1800" b="1" dirty="0">
                <a:solidFill>
                  <a:srgbClr val="FF0000"/>
                </a:solidFill>
              </a:rPr>
              <a:t>/</a:t>
            </a:r>
            <a:r>
              <a:rPr lang="pt-BR" sz="1800" b="1" dirty="0" err="1">
                <a:solidFill>
                  <a:srgbClr val="FF0000"/>
                </a:solidFill>
              </a:rPr>
              <a:t>squid</a:t>
            </a:r>
            <a:r>
              <a:rPr lang="pt-BR" sz="1800" b="1" dirty="0">
                <a:solidFill>
                  <a:srgbClr val="FF0000"/>
                </a:solidFill>
              </a:rPr>
              <a:t>/SITES_BLOQ.txt”</a:t>
            </a:r>
            <a:endParaRPr lang="pt-BR" sz="1800" b="1" dirty="0"/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00B050"/>
                </a:solidFill>
              </a:rPr>
              <a:t>BLOQ_URL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7030A0"/>
                </a:solidFill>
              </a:rPr>
              <a:t>url_regex</a:t>
            </a:r>
            <a:r>
              <a:rPr lang="pt-BR" sz="1800" b="1" dirty="0">
                <a:solidFill>
                  <a:srgbClr val="7030A0"/>
                </a:solidFill>
              </a:rPr>
              <a:t>  -i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games  mail  tube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00B050"/>
                </a:solidFill>
              </a:rPr>
              <a:t>BLOQ_EXTENSAO</a:t>
            </a:r>
            <a:r>
              <a:rPr lang="pt-BR" sz="1800" b="1" dirty="0"/>
              <a:t>  </a:t>
            </a:r>
            <a:r>
              <a:rPr lang="pt-BR" sz="1800" b="1" dirty="0" err="1">
                <a:solidFill>
                  <a:srgbClr val="7030A0"/>
                </a:solidFill>
              </a:rPr>
              <a:t>urlpath_regex</a:t>
            </a:r>
            <a:r>
              <a:rPr lang="pt-BR" sz="1800" b="1" dirty="0">
                <a:solidFill>
                  <a:srgbClr val="7030A0"/>
                </a:solidFill>
              </a:rPr>
              <a:t>  -i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\.mp3$  \.</a:t>
            </a:r>
            <a:r>
              <a:rPr lang="pt-BR" sz="1800" b="1" dirty="0" err="1">
                <a:solidFill>
                  <a:srgbClr val="FF0000"/>
                </a:solidFill>
              </a:rPr>
              <a:t>exe</a:t>
            </a:r>
            <a:r>
              <a:rPr lang="pt-BR" sz="1800" b="1" dirty="0">
                <a:solidFill>
                  <a:srgbClr val="FF0000"/>
                </a:solidFill>
              </a:rPr>
              <a:t>$  \.</a:t>
            </a:r>
            <a:r>
              <a:rPr lang="pt-BR" sz="1800" b="1" dirty="0" err="1">
                <a:solidFill>
                  <a:srgbClr val="FF0000"/>
                </a:solidFill>
              </a:rPr>
              <a:t>wav</a:t>
            </a:r>
            <a:r>
              <a:rPr lang="pt-BR" sz="1800" b="1" dirty="0">
                <a:solidFill>
                  <a:srgbClr val="FF0000"/>
                </a:solidFill>
              </a:rPr>
              <a:t>$  </a:t>
            </a:r>
            <a:endParaRPr lang="pt-BR" sz="1800" b="1" dirty="0"/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acl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00B050"/>
                </a:solidFill>
              </a:rPr>
              <a:t>HORA_LANCHE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7030A0"/>
                </a:solidFill>
              </a:rPr>
              <a:t>time</a:t>
            </a:r>
            <a:r>
              <a:rPr lang="pt-BR" sz="1800" b="1" dirty="0"/>
              <a:t>  </a:t>
            </a:r>
            <a:r>
              <a:rPr lang="pt-BR" sz="1800" b="1" dirty="0">
                <a:solidFill>
                  <a:srgbClr val="FF0000"/>
                </a:solidFill>
              </a:rPr>
              <a:t>MTWHF  11:30–13:30 </a:t>
            </a:r>
          </a:p>
          <a:p>
            <a:endParaRPr lang="pt-BR" sz="2000" dirty="0"/>
          </a:p>
          <a:p>
            <a:r>
              <a:rPr lang="pt-BR" sz="2000" dirty="0"/>
              <a:t>Observe que até o momento não definimos se o acesso será </a:t>
            </a:r>
            <a:r>
              <a:rPr lang="pt-BR" sz="2000" b="1" dirty="0">
                <a:solidFill>
                  <a:srgbClr val="00B050"/>
                </a:solidFill>
              </a:rPr>
              <a:t>permitido</a:t>
            </a:r>
            <a:r>
              <a:rPr lang="pt-BR" sz="2000" dirty="0"/>
              <a:t> ou </a:t>
            </a:r>
            <a:r>
              <a:rPr lang="pt-BR" sz="2000" b="1" dirty="0">
                <a:solidFill>
                  <a:srgbClr val="FF0000"/>
                </a:solidFill>
              </a:rPr>
              <a:t>negado</a:t>
            </a:r>
            <a:r>
              <a:rPr lang="pt-BR" sz="2000" dirty="0"/>
              <a:t>;</a:t>
            </a:r>
          </a:p>
          <a:p>
            <a:r>
              <a:rPr lang="pt-BR" sz="2000" dirty="0"/>
              <a:t>Apenas os nomes de algumas </a:t>
            </a:r>
            <a:r>
              <a:rPr lang="pt-BR" sz="2000" b="1" dirty="0" err="1">
                <a:solidFill>
                  <a:srgbClr val="0070C0"/>
                </a:solidFill>
              </a:rPr>
              <a:t>ACL’s</a:t>
            </a:r>
            <a:r>
              <a:rPr lang="pt-BR" sz="2000" dirty="0"/>
              <a:t> remetem qual regra que será aplicada, simplesmente para facilitar a administração do Servidor </a:t>
            </a:r>
            <a:r>
              <a:rPr lang="pt-BR" sz="2000" b="1" dirty="0">
                <a:solidFill>
                  <a:srgbClr val="0070C0"/>
                </a:solidFill>
              </a:rPr>
              <a:t>PROXY</a:t>
            </a:r>
            <a:r>
              <a:rPr lang="pt-BR" sz="2000" dirty="0"/>
              <a:t>.</a:t>
            </a:r>
          </a:p>
          <a:p>
            <a:endParaRPr lang="pt-BR" sz="2000" dirty="0"/>
          </a:p>
        </p:txBody>
      </p:sp>
      <p:sp>
        <p:nvSpPr>
          <p:cNvPr id="4" name="Retângulo 6">
            <a:extLst>
              <a:ext uri="{FF2B5EF4-FFF2-40B4-BE49-F238E27FC236}">
                <a16:creationId xmlns:a16="http://schemas.microsoft.com/office/drawing/2014/main" id="{9AE5CAB4-2180-315E-4ADE-7B05444DA884}"/>
              </a:ext>
            </a:extLst>
          </p:cNvPr>
          <p:cNvSpPr/>
          <p:nvPr/>
        </p:nvSpPr>
        <p:spPr bwMode="auto">
          <a:xfrm>
            <a:off x="7162509" y="2996952"/>
            <a:ext cx="1580417" cy="6651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.</a:t>
            </a:r>
            <a:r>
              <a:rPr lang="pt-BR" sz="1300" dirty="0">
                <a:solidFill>
                  <a:schemeClr val="bg1"/>
                </a:solidFill>
                <a:latin typeface="Lucida Console" pitchFamily="49" charset="0"/>
              </a:rPr>
              <a:t>instagram</a:t>
            </a: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.com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solidFill>
                  <a:schemeClr val="bg1"/>
                </a:solidFill>
                <a:latin typeface="Lucida Console" pitchFamily="49" charset="0"/>
              </a:rPr>
              <a:t>.youtube.com</a:t>
            </a:r>
          </a:p>
          <a:p>
            <a:r>
              <a:rPr lang="pt-BR" sz="1300" dirty="0">
                <a:solidFill>
                  <a:schemeClr val="bg1"/>
                </a:solidFill>
                <a:latin typeface="Lucida Console" pitchFamily="49" charset="0"/>
              </a:rPr>
              <a:t>.facebook.com</a:t>
            </a:r>
          </a:p>
        </p:txBody>
      </p:sp>
      <p:cxnSp>
        <p:nvCxnSpPr>
          <p:cNvPr id="5" name="Conector angulado 11">
            <a:extLst>
              <a:ext uri="{FF2B5EF4-FFF2-40B4-BE49-F238E27FC236}">
                <a16:creationId xmlns:a16="http://schemas.microsoft.com/office/drawing/2014/main" id="{31D2218C-01F7-4EA3-F717-95020974D135}"/>
              </a:ext>
            </a:extLst>
          </p:cNvPr>
          <p:cNvCxnSpPr/>
          <p:nvPr/>
        </p:nvCxnSpPr>
        <p:spPr bwMode="auto">
          <a:xfrm>
            <a:off x="5908676" y="3231306"/>
            <a:ext cx="1149350" cy="254000"/>
          </a:xfrm>
          <a:prstGeom prst="bentConnector3">
            <a:avLst>
              <a:gd name="adj1" fmla="val 1105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04866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9963-FDF6-FAF5-5FA8-484C3CD9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“</a:t>
            </a:r>
            <a:r>
              <a:rPr lang="pt-BR" dirty="0">
                <a:solidFill>
                  <a:srgbClr val="0070C0"/>
                </a:solidFill>
              </a:rPr>
              <a:t>Regras de Acesso</a:t>
            </a:r>
            <a:r>
              <a:rPr lang="pt-BR" dirty="0"/>
              <a:t>” para aplicar as </a:t>
            </a:r>
            <a:r>
              <a:rPr lang="pt-BR" dirty="0" err="1">
                <a:solidFill>
                  <a:srgbClr val="0070C0"/>
                </a:solidFill>
              </a:rPr>
              <a:t>ACL’s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7B54-21DE-F2DC-5BA9-FD19E888E6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Após criar as </a:t>
            </a:r>
            <a:r>
              <a:rPr lang="pt-BR" b="1" dirty="0" err="1">
                <a:solidFill>
                  <a:srgbClr val="0070C0"/>
                </a:solidFill>
              </a:rPr>
              <a:t>ACL’s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/>
              <a:t>podemos definir as “</a:t>
            </a:r>
            <a:r>
              <a:rPr lang="pt-BR" b="1" dirty="0">
                <a:solidFill>
                  <a:srgbClr val="0070C0"/>
                </a:solidFill>
              </a:rPr>
              <a:t>Regras de Acesso</a:t>
            </a:r>
            <a:r>
              <a:rPr lang="pt-BR" dirty="0"/>
              <a:t>”, lembrando que o pacote é analisado regra a regra até a requisição do cliente “</a:t>
            </a:r>
            <a:r>
              <a:rPr lang="pt-BR" b="1" dirty="0">
                <a:solidFill>
                  <a:srgbClr val="00B050"/>
                </a:solidFill>
              </a:rPr>
              <a:t>corresponder</a:t>
            </a:r>
            <a:r>
              <a:rPr lang="pt-BR" dirty="0"/>
              <a:t>” com uma das regras, respeitando a ordem que foram definidas (</a:t>
            </a:r>
            <a:r>
              <a:rPr lang="pt-BR" dirty="0">
                <a:solidFill>
                  <a:srgbClr val="FF0000"/>
                </a:solidFill>
              </a:rPr>
              <a:t>TOP</a:t>
            </a:r>
            <a:r>
              <a:rPr lang="pt-BR" dirty="0">
                <a:solidFill>
                  <a:srgbClr val="FF0000"/>
                </a:solidFill>
                <a:sym typeface="Wingdings" pitchFamily="2" charset="2"/>
              </a:rPr>
              <a:t>DOWN</a:t>
            </a:r>
            <a:r>
              <a:rPr lang="pt-BR" dirty="0">
                <a:sym typeface="Wingdings" pitchFamily="2" charset="2"/>
              </a:rPr>
              <a:t>).</a:t>
            </a:r>
          </a:p>
          <a:p>
            <a:pPr lvl="2"/>
            <a:endParaRPr lang="pt-BR" dirty="0"/>
          </a:p>
          <a:p>
            <a:r>
              <a:rPr lang="pt-BR" dirty="0"/>
              <a:t>Uma “</a:t>
            </a:r>
            <a:r>
              <a:rPr lang="pt-BR" b="1" dirty="0">
                <a:solidFill>
                  <a:srgbClr val="0070C0"/>
                </a:solidFill>
              </a:rPr>
              <a:t>Regra de Acesso</a:t>
            </a:r>
            <a:r>
              <a:rPr lang="pt-BR" dirty="0"/>
              <a:t>” no SQUID possui a seguinte sintaxe: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http_access</a:t>
            </a:r>
            <a:r>
              <a:rPr lang="pt-BR" b="1" dirty="0"/>
              <a:t>  </a:t>
            </a:r>
            <a:r>
              <a:rPr lang="pt-BR" b="1" dirty="0" err="1">
                <a:solidFill>
                  <a:srgbClr val="00B050"/>
                </a:solidFill>
              </a:rPr>
              <a:t>permite_ou_nega</a:t>
            </a:r>
            <a:r>
              <a:rPr lang="pt-BR" b="1" dirty="0"/>
              <a:t>  </a:t>
            </a:r>
            <a:r>
              <a:rPr lang="pt-BR" b="1" dirty="0" err="1">
                <a:solidFill>
                  <a:srgbClr val="FF0000"/>
                </a:solidFill>
              </a:rPr>
              <a:t>nome_da_acl</a:t>
            </a:r>
            <a:endParaRPr lang="pt-BR" b="1" dirty="0"/>
          </a:p>
          <a:p>
            <a:pPr lvl="3"/>
            <a:r>
              <a:rPr lang="pt-BR" dirty="0"/>
              <a:t>Ex.1: </a:t>
            </a:r>
            <a:r>
              <a:rPr lang="pt-BR" b="1" dirty="0" err="1">
                <a:solidFill>
                  <a:srgbClr val="0070C0"/>
                </a:solidFill>
              </a:rPr>
              <a:t>http_access</a:t>
            </a:r>
            <a:r>
              <a:rPr lang="pt-BR" b="1" dirty="0"/>
              <a:t>  </a:t>
            </a:r>
            <a:r>
              <a:rPr lang="pt-BR" b="1" dirty="0" err="1">
                <a:solidFill>
                  <a:srgbClr val="00B050"/>
                </a:solidFill>
              </a:rPr>
              <a:t>allow</a:t>
            </a:r>
            <a:r>
              <a:rPr lang="pt-BR" b="1" dirty="0"/>
              <a:t>  </a:t>
            </a:r>
            <a:r>
              <a:rPr lang="pt-BR" b="1" dirty="0">
                <a:solidFill>
                  <a:srgbClr val="FF0000"/>
                </a:solidFill>
              </a:rPr>
              <a:t>SITES_LIBERADOS</a:t>
            </a:r>
            <a:endParaRPr lang="pt-BR" b="1" dirty="0"/>
          </a:p>
          <a:p>
            <a:pPr lvl="3"/>
            <a:r>
              <a:rPr lang="pt-BR" dirty="0"/>
              <a:t>Ex.2: </a:t>
            </a:r>
            <a:r>
              <a:rPr lang="pt-BR" b="1" dirty="0" err="1">
                <a:solidFill>
                  <a:srgbClr val="0070C0"/>
                </a:solidFill>
              </a:rPr>
              <a:t>http_access</a:t>
            </a:r>
            <a:r>
              <a:rPr lang="pt-BR" b="1" dirty="0"/>
              <a:t>  </a:t>
            </a:r>
            <a:r>
              <a:rPr lang="pt-BR" b="1" dirty="0" err="1">
                <a:solidFill>
                  <a:srgbClr val="00B050"/>
                </a:solidFill>
              </a:rPr>
              <a:t>deny</a:t>
            </a:r>
            <a:r>
              <a:rPr lang="pt-BR" b="1" dirty="0"/>
              <a:t>  </a:t>
            </a:r>
            <a:r>
              <a:rPr lang="pt-BR" b="1" dirty="0">
                <a:solidFill>
                  <a:srgbClr val="FF0000"/>
                </a:solidFill>
              </a:rPr>
              <a:t>SITES_BLOQ</a:t>
            </a:r>
            <a:endParaRPr lang="pt-BR" dirty="0"/>
          </a:p>
          <a:p>
            <a:pPr lvl="2"/>
            <a:endParaRPr lang="pt-BR" dirty="0"/>
          </a:p>
          <a:p>
            <a:r>
              <a:rPr lang="pt-BR" dirty="0"/>
              <a:t>Também podemos “combinar” </a:t>
            </a:r>
            <a:r>
              <a:rPr lang="pt-BR" b="1" dirty="0" err="1">
                <a:solidFill>
                  <a:srgbClr val="0070C0"/>
                </a:solidFill>
              </a:rPr>
              <a:t>ACL’s</a:t>
            </a:r>
            <a:r>
              <a:rPr lang="pt-BR" dirty="0"/>
              <a:t> na mesma linha, criando um operador lógico do tipo “</a:t>
            </a:r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dirty="0"/>
              <a:t>”, ou seja, aplica a regra se a requisição atender ambas as condições (OBS.: O sinal de “</a:t>
            </a:r>
            <a:r>
              <a:rPr lang="pt-BR" b="1" dirty="0"/>
              <a:t>!</a:t>
            </a:r>
            <a:r>
              <a:rPr lang="pt-BR" dirty="0"/>
              <a:t>” = negação/exceto):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http_access</a:t>
            </a:r>
            <a:r>
              <a:rPr lang="pt-BR" b="1" dirty="0"/>
              <a:t>  </a:t>
            </a:r>
            <a:r>
              <a:rPr lang="pt-BR" b="1" dirty="0" err="1">
                <a:solidFill>
                  <a:srgbClr val="00B050"/>
                </a:solidFill>
              </a:rPr>
              <a:t>permite_ou_nega</a:t>
            </a:r>
            <a:r>
              <a:rPr lang="pt-BR" b="1" dirty="0"/>
              <a:t>  </a:t>
            </a:r>
            <a:r>
              <a:rPr lang="pt-BR" b="1" dirty="0">
                <a:solidFill>
                  <a:srgbClr val="FF0000"/>
                </a:solidFill>
              </a:rPr>
              <a:t>nome_da_acl_1  nome_da_acl_2</a:t>
            </a:r>
            <a:endParaRPr lang="pt-BR" b="1" dirty="0"/>
          </a:p>
          <a:p>
            <a:pPr lvl="3"/>
            <a:r>
              <a:rPr lang="pt-BR" dirty="0"/>
              <a:t>Ex.1: </a:t>
            </a:r>
            <a:r>
              <a:rPr lang="pt-BR" b="1" dirty="0" err="1">
                <a:solidFill>
                  <a:srgbClr val="0070C0"/>
                </a:solidFill>
              </a:rPr>
              <a:t>http_access</a:t>
            </a:r>
            <a:r>
              <a:rPr lang="pt-BR" b="1" dirty="0"/>
              <a:t>  </a:t>
            </a:r>
            <a:r>
              <a:rPr lang="pt-BR" b="1" dirty="0" err="1">
                <a:solidFill>
                  <a:srgbClr val="00B050"/>
                </a:solidFill>
              </a:rPr>
              <a:t>allow</a:t>
            </a:r>
            <a:r>
              <a:rPr lang="pt-BR" b="1" dirty="0"/>
              <a:t>  </a:t>
            </a:r>
            <a:r>
              <a:rPr lang="pt-BR" b="1" dirty="0">
                <a:solidFill>
                  <a:srgbClr val="FF0000"/>
                </a:solidFill>
              </a:rPr>
              <a:t>HORA_LANCHE  SITES_BLOQ</a:t>
            </a:r>
            <a:endParaRPr lang="pt-BR" b="1" dirty="0"/>
          </a:p>
          <a:p>
            <a:pPr lvl="3"/>
            <a:r>
              <a:rPr lang="pt-BR" dirty="0"/>
              <a:t>Ex.2: </a:t>
            </a:r>
            <a:r>
              <a:rPr lang="pt-BR" b="1" dirty="0" err="1">
                <a:solidFill>
                  <a:srgbClr val="0070C0"/>
                </a:solidFill>
              </a:rPr>
              <a:t>http_access</a:t>
            </a:r>
            <a:r>
              <a:rPr lang="pt-BR" b="1" dirty="0"/>
              <a:t>  </a:t>
            </a:r>
            <a:r>
              <a:rPr lang="pt-BR" b="1" dirty="0" err="1">
                <a:solidFill>
                  <a:srgbClr val="00B050"/>
                </a:solidFill>
              </a:rPr>
              <a:t>deny</a:t>
            </a:r>
            <a:r>
              <a:rPr lang="pt-BR" b="1" dirty="0"/>
              <a:t>  </a:t>
            </a:r>
            <a:r>
              <a:rPr lang="pt-BR" b="1" dirty="0">
                <a:solidFill>
                  <a:srgbClr val="FF0000"/>
                </a:solidFill>
              </a:rPr>
              <a:t>BLOQ_URL  </a:t>
            </a:r>
            <a:r>
              <a:rPr lang="pt-BR" b="1" dirty="0">
                <a:solidFill>
                  <a:srgbClr val="7030A0"/>
                </a:solidFill>
              </a:rPr>
              <a:t>!</a:t>
            </a:r>
            <a:r>
              <a:rPr lang="pt-BR" b="1" dirty="0">
                <a:solidFill>
                  <a:srgbClr val="FF0000"/>
                </a:solidFill>
              </a:rPr>
              <a:t>HORA_LANCHE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185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Cache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Proxy Cache e Proxy Reverso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0DB7-A72B-316A-6330-1409DDC5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de Exemplo do “</a:t>
            </a:r>
            <a:r>
              <a:rPr lang="pt-BR" dirty="0" err="1">
                <a:solidFill>
                  <a:srgbClr val="00B050"/>
                </a:solidFill>
              </a:rPr>
              <a:t>squid.conf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F7C9-134F-96A2-C8C8-8C2D08E7C0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84164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OBS.: Existem algumas </a:t>
            </a:r>
            <a:r>
              <a:rPr lang="pt-BR" b="1" dirty="0" err="1">
                <a:solidFill>
                  <a:srgbClr val="0070C0"/>
                </a:solidFill>
              </a:rPr>
              <a:t>ACL’s</a:t>
            </a:r>
            <a:r>
              <a:rPr lang="pt-BR" dirty="0"/>
              <a:t> pré-definidas no </a:t>
            </a:r>
            <a:r>
              <a:rPr lang="pt-BR" b="1" dirty="0">
                <a:solidFill>
                  <a:srgbClr val="0070C0"/>
                </a:solidFill>
              </a:rPr>
              <a:t>SQUID</a:t>
            </a:r>
            <a:r>
              <a:rPr lang="pt-BR" dirty="0"/>
              <a:t>, portanto, utilize o conteúdo abaixo </a:t>
            </a:r>
            <a:r>
              <a:rPr lang="pt-BR" b="1" dirty="0"/>
              <a:t>apenas</a:t>
            </a:r>
            <a:r>
              <a:rPr lang="pt-BR" dirty="0"/>
              <a:t> como referência e pesquisa.</a:t>
            </a:r>
          </a:p>
          <a:p>
            <a:endParaRPr lang="pt-BR" dirty="0"/>
          </a:p>
        </p:txBody>
      </p:sp>
      <p:sp>
        <p:nvSpPr>
          <p:cNvPr id="4" name="CaixaDeTexto 4">
            <a:extLst>
              <a:ext uri="{FF2B5EF4-FFF2-40B4-BE49-F238E27FC236}">
                <a16:creationId xmlns:a16="http://schemas.microsoft.com/office/drawing/2014/main" id="{9D0621BC-ACAD-02DA-A153-60686D25FAAA}"/>
              </a:ext>
            </a:extLst>
          </p:cNvPr>
          <p:cNvSpPr txBox="1"/>
          <p:nvPr/>
        </p:nvSpPr>
        <p:spPr>
          <a:xfrm>
            <a:off x="234424" y="1988840"/>
            <a:ext cx="86751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15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 Definindo as </a:t>
            </a:r>
            <a:r>
              <a:rPr lang="pt-BR" sz="1500" b="1" dirty="0" err="1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ACL’s</a:t>
            </a:r>
            <a:endParaRPr lang="pt-BR" sz="1500" b="1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0.0.0.0/0.0.0.0</a:t>
            </a: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REDE_INTERNA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src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192.168.0.0/255.255.255.0</a:t>
            </a: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SITES_LIBERADOS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dstdomain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.google.com  .fiap.com.br  www.guitux.com.br</a:t>
            </a: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LISTA_DIRETORIA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dstdomain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.redtube.com  .naosalvo.com  .xxx.com</a:t>
            </a: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PCs_DIRETORIA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arp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A1:B2:C3:D4:E5:F6  AA:BB:CC:DD:EE:FF</a:t>
            </a: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SITES_BLOQ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dstdomain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“/</a:t>
            </a:r>
            <a:r>
              <a:rPr lang="pt-BR" sz="15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etc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</a:t>
            </a:r>
            <a:r>
              <a:rPr lang="pt-BR" sz="15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squid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/SITES_BLOQ.txt”</a:t>
            </a: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BLOQ_URL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url_regex</a:t>
            </a:r>
            <a:r>
              <a:rPr lang="pt-BR" sz="15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 -i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games  mail  tube</a:t>
            </a: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BLOQ_EXTENSAO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urlpath_regex</a:t>
            </a:r>
            <a:r>
              <a:rPr lang="pt-BR" sz="15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 -i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\.mp3$  \.</a:t>
            </a:r>
            <a:r>
              <a:rPr lang="pt-BR" sz="15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exe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  \.</a:t>
            </a:r>
            <a:r>
              <a:rPr lang="pt-BR" sz="15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wav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 </a:t>
            </a: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acl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HORA_LANCHE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time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MTWHF  11:30–13:30 </a:t>
            </a:r>
          </a:p>
          <a:p>
            <a:pPr lvl="1"/>
            <a:endParaRPr lang="pt-BR" sz="1500" b="1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# Definindo as Regras de Acesso</a:t>
            </a: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http_access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allow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REDE_INTERNA  SITES_LIBERADOS</a:t>
            </a: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http_access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allow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LISTA_DIRETORIA  </a:t>
            </a:r>
            <a:r>
              <a:rPr lang="pt-BR" sz="15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PCs_DIRETORIA</a:t>
            </a: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http_access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allow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HORA_LANCHE  SITES_BLOQ</a:t>
            </a:r>
            <a:endParaRPr lang="pt-BR" sz="1500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http_access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deny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BLOQ_URL  !HORA_LANCHE</a:t>
            </a:r>
            <a:endParaRPr lang="pt-BR" sz="15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http_access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deny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BLOQ_EXTENSAO</a:t>
            </a:r>
            <a:endParaRPr lang="pt-BR" sz="1500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pt-BR" sz="1500" b="1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http_access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deny</a:t>
            </a:r>
            <a:r>
              <a:rPr lang="pt-BR" sz="1500" b="1" dirty="0">
                <a:latin typeface="Calibri" pitchFamily="34" charset="0"/>
                <a:cs typeface="Calibri" pitchFamily="34" charset="0"/>
              </a:rPr>
              <a:t>  </a:t>
            </a:r>
            <a:r>
              <a:rPr lang="pt-BR" sz="15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</a:t>
            </a:r>
            <a:endParaRPr lang="pt-BR" sz="1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tângulo 5">
            <a:extLst>
              <a:ext uri="{FF2B5EF4-FFF2-40B4-BE49-F238E27FC236}">
                <a16:creationId xmlns:a16="http://schemas.microsoft.com/office/drawing/2014/main" id="{C40A2EA4-9120-2C3C-0098-181D83A32025}"/>
              </a:ext>
            </a:extLst>
          </p:cNvPr>
          <p:cNvSpPr/>
          <p:nvPr/>
        </p:nvSpPr>
        <p:spPr bwMode="auto">
          <a:xfrm>
            <a:off x="6348580" y="3347958"/>
            <a:ext cx="1580417" cy="6651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.</a:t>
            </a:r>
            <a:r>
              <a:rPr lang="pt-BR" sz="1300" dirty="0">
                <a:solidFill>
                  <a:schemeClr val="bg1"/>
                </a:solidFill>
                <a:latin typeface="Lucida Console" pitchFamily="49" charset="0"/>
              </a:rPr>
              <a:t>instagram</a:t>
            </a:r>
            <a:r>
              <a:rPr kumimoji="0" lang="pt-BR" sz="1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.com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300" dirty="0">
                <a:solidFill>
                  <a:schemeClr val="bg1"/>
                </a:solidFill>
                <a:latin typeface="Lucida Console" pitchFamily="49" charset="0"/>
              </a:rPr>
              <a:t>.youtube.com</a:t>
            </a:r>
          </a:p>
          <a:p>
            <a:r>
              <a:rPr lang="pt-BR" sz="1300" dirty="0">
                <a:solidFill>
                  <a:schemeClr val="bg1"/>
                </a:solidFill>
                <a:latin typeface="Lucida Console" pitchFamily="49" charset="0"/>
              </a:rPr>
              <a:t>.facebook.com</a:t>
            </a:r>
          </a:p>
        </p:txBody>
      </p:sp>
      <p:cxnSp>
        <p:nvCxnSpPr>
          <p:cNvPr id="6" name="Conector angulado 6">
            <a:extLst>
              <a:ext uri="{FF2B5EF4-FFF2-40B4-BE49-F238E27FC236}">
                <a16:creationId xmlns:a16="http://schemas.microsoft.com/office/drawing/2014/main" id="{EFFC644C-1A96-A68E-8419-E349903AD64D}"/>
              </a:ext>
            </a:extLst>
          </p:cNvPr>
          <p:cNvCxnSpPr/>
          <p:nvPr/>
        </p:nvCxnSpPr>
        <p:spPr bwMode="auto">
          <a:xfrm>
            <a:off x="4951688" y="3620949"/>
            <a:ext cx="1360738" cy="119157"/>
          </a:xfrm>
          <a:prstGeom prst="bentConnector3">
            <a:avLst>
              <a:gd name="adj1" fmla="val 134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56387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2884-A106-23E4-FD34-38CA6AA3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Verificando os LOGS de acesso do SQUID</a:t>
            </a:r>
            <a:br>
              <a:rPr lang="pt-BR" dirty="0"/>
            </a:br>
            <a:r>
              <a:rPr lang="pt-BR" dirty="0"/>
              <a:t>(Arquivo “</a:t>
            </a:r>
            <a:r>
              <a:rPr lang="pt-BR" dirty="0">
                <a:solidFill>
                  <a:srgbClr val="00B050"/>
                </a:solidFill>
              </a:rPr>
              <a:t>access.log</a:t>
            </a:r>
            <a:r>
              <a:rPr lang="pt-BR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893E7-972A-32AB-3D0B-E4F5312B4F4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769640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ym typeface="Wingdings" pitchFamily="2" charset="2"/>
              </a:rPr>
              <a:t>Observe que o </a:t>
            </a:r>
            <a:r>
              <a:rPr lang="pt-BR" b="1" dirty="0">
                <a:solidFill>
                  <a:srgbClr val="0070C0"/>
                </a:solidFill>
                <a:sym typeface="Wingdings" pitchFamily="2" charset="2"/>
              </a:rPr>
              <a:t>DEBIAN</a:t>
            </a:r>
            <a:r>
              <a:rPr lang="pt-BR" dirty="0">
                <a:sym typeface="Wingdings" pitchFamily="2" charset="2"/>
              </a:rPr>
              <a:t> bloqueia todos os acessos por padrão (</a:t>
            </a:r>
            <a:r>
              <a:rPr lang="pt-BR" b="1" dirty="0">
                <a:solidFill>
                  <a:srgbClr val="7030A0"/>
                </a:solidFill>
                <a:sym typeface="Wingdings" pitchFamily="2" charset="2"/>
              </a:rPr>
              <a:t>TCP_DENIED</a:t>
            </a:r>
            <a:r>
              <a:rPr lang="pt-BR" dirty="0">
                <a:sym typeface="Wingdings" pitchFamily="2" charset="2"/>
              </a:rPr>
              <a:t>), enquanto que o </a:t>
            </a:r>
            <a:r>
              <a:rPr lang="pt-BR" b="1" dirty="0" err="1">
                <a:solidFill>
                  <a:srgbClr val="FF0000"/>
                </a:solidFill>
                <a:sym typeface="Wingdings" pitchFamily="2" charset="2"/>
              </a:rPr>
              <a:t>Red</a:t>
            </a:r>
            <a:r>
              <a:rPr lang="pt-BR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pt-BR" b="1" dirty="0" err="1">
                <a:solidFill>
                  <a:srgbClr val="FF0000"/>
                </a:solidFill>
                <a:sym typeface="Wingdings" pitchFamily="2" charset="2"/>
              </a:rPr>
              <a:t>Hat</a:t>
            </a:r>
            <a:r>
              <a:rPr lang="pt-BR" dirty="0">
                <a:sym typeface="Wingdings" pitchFamily="2" charset="2"/>
              </a:rPr>
              <a:t> permite o acesso por padrão (</a:t>
            </a:r>
            <a:r>
              <a:rPr lang="pt-BR" b="1" dirty="0">
                <a:solidFill>
                  <a:srgbClr val="00B050"/>
                </a:solidFill>
                <a:sym typeface="Wingdings" pitchFamily="2" charset="2"/>
              </a:rPr>
              <a:t>TCP_MISS</a:t>
            </a:r>
            <a:r>
              <a:rPr lang="pt-BR" dirty="0">
                <a:sym typeface="Wingdings" pitchFamily="2" charset="2"/>
              </a:rPr>
              <a:t>):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Texto 4">
            <a:extLst>
              <a:ext uri="{FF2B5EF4-FFF2-40B4-BE49-F238E27FC236}">
                <a16:creationId xmlns:a16="http://schemas.microsoft.com/office/drawing/2014/main" id="{E9F9D7FB-CF85-9C48-1C8B-AA638B7F9A40}"/>
              </a:ext>
            </a:extLst>
          </p:cNvPr>
          <p:cNvSpPr txBox="1">
            <a:spLocks/>
          </p:cNvSpPr>
          <p:nvPr/>
        </p:nvSpPr>
        <p:spPr>
          <a:xfrm>
            <a:off x="417689" y="1996054"/>
            <a:ext cx="2663326" cy="6397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b="1">
                <a:solidFill>
                  <a:srgbClr val="0070C0"/>
                </a:solidFill>
              </a:rPr>
              <a:t>Debian</a:t>
            </a:r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5" name="Espaço Reservado para Texto 6">
            <a:extLst>
              <a:ext uri="{FF2B5EF4-FFF2-40B4-BE49-F238E27FC236}">
                <a16:creationId xmlns:a16="http://schemas.microsoft.com/office/drawing/2014/main" id="{0E694C84-A570-54D6-7EA9-11B8452416FD}"/>
              </a:ext>
            </a:extLst>
          </p:cNvPr>
          <p:cNvSpPr txBox="1">
            <a:spLocks/>
          </p:cNvSpPr>
          <p:nvPr/>
        </p:nvSpPr>
        <p:spPr>
          <a:xfrm>
            <a:off x="417517" y="3293293"/>
            <a:ext cx="2664372" cy="6397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Arial" panose="020B0604020202020204" pitchFamily="34" charset="0"/>
              <a:buChar char="•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anose="020B0604020202020204" pitchFamily="34" charset="0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Arial" panose="020B0604020202020204" pitchFamily="34" charset="0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pt-BR" b="1" dirty="0" err="1">
                <a:solidFill>
                  <a:srgbClr val="FF0000"/>
                </a:solidFill>
              </a:rPr>
              <a:t>Red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Hat</a:t>
            </a:r>
            <a:r>
              <a:rPr lang="pt-BR" b="1" dirty="0">
                <a:solidFill>
                  <a:srgbClr val="FF0000"/>
                </a:solidFill>
              </a:rPr>
              <a:t> / Cent OS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7CE879-BEE8-48DC-C3C5-EC9332C88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853" y="3811980"/>
            <a:ext cx="8409820" cy="2441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3951B-2ED9-AC19-3F10-B68B1C556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742" y="2521946"/>
            <a:ext cx="8398134" cy="5489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150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1364-305B-E005-0E16-F19A17BB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Opções do Arquivo de configurações do SQUID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A88D-A586-72E4-822D-10111345F3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ym typeface="Wingdings" pitchFamily="2" charset="2"/>
              </a:rPr>
              <a:t>OBS.: Diferente do APACHE e de outros serviços, os parâmetros do arquivo “</a:t>
            </a:r>
            <a:r>
              <a:rPr lang="pt-BR" sz="1800" dirty="0" err="1">
                <a:solidFill>
                  <a:srgbClr val="0070C0"/>
                </a:solidFill>
                <a:sym typeface="Wingdings" pitchFamily="2" charset="2"/>
              </a:rPr>
              <a:t>squid.conf</a:t>
            </a:r>
            <a:r>
              <a:rPr lang="pt-BR" sz="1800" dirty="0">
                <a:sym typeface="Wingdings" pitchFamily="2" charset="2"/>
              </a:rPr>
              <a:t>” não necessitam de maiores cuidados...:</a:t>
            </a:r>
          </a:p>
          <a:p>
            <a:pPr lvl="1"/>
            <a:r>
              <a:rPr lang="pt-PT" sz="1800" dirty="0"/>
              <a:t>As Diretivas de configuração são “case-sensitive” (</a:t>
            </a:r>
            <a:r>
              <a:rPr lang="pt-PT" sz="1800" dirty="0">
                <a:solidFill>
                  <a:srgbClr val="FF0000"/>
                </a:solidFill>
              </a:rPr>
              <a:t>apenas caracteres minúsculos</a:t>
            </a:r>
            <a:r>
              <a:rPr lang="pt-PT" sz="1800" dirty="0"/>
              <a:t>). </a:t>
            </a:r>
          </a:p>
          <a:p>
            <a:pPr lvl="1"/>
            <a:r>
              <a:rPr lang="pt-PT" sz="1800" dirty="0"/>
              <a:t>As linhas que começam com </a:t>
            </a:r>
            <a:r>
              <a:rPr lang="pt-PT" sz="1800" b="1" dirty="0"/>
              <a:t>"#"</a:t>
            </a:r>
            <a:r>
              <a:rPr lang="pt-PT" sz="1800" dirty="0"/>
              <a:t> são consideradas comentários e são ignoradas. </a:t>
            </a:r>
          </a:p>
          <a:p>
            <a:pPr lvl="1"/>
            <a:r>
              <a:rPr lang="pt-PT" sz="1800" dirty="0"/>
              <a:t>Comentários podem ser incluídos em uma linha após uma diretiva de configuração. </a:t>
            </a:r>
          </a:p>
          <a:p>
            <a:pPr lvl="1"/>
            <a:r>
              <a:rPr lang="pt-PT" sz="1800" dirty="0"/>
              <a:t>As linhas e espaços em branco entre as diretivas são ignorados, então você pode documentá-las através dos comentários para facilitar a administração.</a:t>
            </a:r>
            <a:endParaRPr lang="pt-BR" sz="1800" dirty="0"/>
          </a:p>
          <a:p>
            <a:pPr lvl="2"/>
            <a:endParaRPr lang="pt-BR" sz="1500" dirty="0"/>
          </a:p>
          <a:p>
            <a:r>
              <a:rPr lang="pt-BR" sz="1800" dirty="0"/>
              <a:t>Exemplos de “</a:t>
            </a:r>
            <a:r>
              <a:rPr lang="pt-BR" sz="1800" dirty="0">
                <a:solidFill>
                  <a:srgbClr val="0070C0"/>
                </a:solidFill>
              </a:rPr>
              <a:t># comentário</a:t>
            </a:r>
            <a:r>
              <a:rPr lang="pt-BR" sz="1800" dirty="0"/>
              <a:t>”					           no arquivo de configuração:</a:t>
            </a:r>
          </a:p>
          <a:p>
            <a:endParaRPr lang="pt-BR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3A2DC5-14B8-97BA-7174-88FA881B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462908"/>
            <a:ext cx="5378220" cy="22152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3159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A40B7-0939-24DF-4643-6CCCDAA48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95F0B-CD5D-9172-C196-A125F677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Distribuições GNU/Linux que atuam como UTM (Firewall de Perímetro)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8BD4C-89B6-1239-4B48-61616EC53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Proxy Cache e Proxy Reverso</a:t>
            </a:r>
          </a:p>
        </p:txBody>
      </p:sp>
    </p:spTree>
    <p:extLst>
      <p:ext uri="{BB962C8B-B14F-4D97-AF65-F5344CB8AC3E}">
        <p14:creationId xmlns:p14="http://schemas.microsoft.com/office/powerpoint/2010/main" val="3127450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00F7-EF6B-8EDE-C7B5-F0DEAA22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Distribuições GNU/Linux voltadas para UTM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62680-F02E-23ED-A7F0-0AACE3C108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o intuito de proporcionar uma solução mais robusta para segurança de perímetro de forma centralizada, distribuições foram criadas contendo:</a:t>
            </a:r>
          </a:p>
          <a:p>
            <a:pPr lvl="1"/>
            <a:r>
              <a:rPr lang="pt-BR" dirty="0"/>
              <a:t>Web Filter;</a:t>
            </a:r>
          </a:p>
          <a:p>
            <a:pPr lvl="1"/>
            <a:r>
              <a:rPr lang="pt-BR" dirty="0"/>
              <a:t>Firewall;</a:t>
            </a:r>
          </a:p>
          <a:p>
            <a:pPr lvl="1"/>
            <a:r>
              <a:rPr lang="pt-BR" dirty="0"/>
              <a:t>IDS/IPS;</a:t>
            </a:r>
          </a:p>
          <a:p>
            <a:pPr lvl="1"/>
            <a:r>
              <a:rPr lang="pt-BR" dirty="0"/>
              <a:t>Redundância entre links de Internet;</a:t>
            </a:r>
          </a:p>
          <a:p>
            <a:pPr lvl="1"/>
            <a:r>
              <a:rPr lang="pt-BR" dirty="0"/>
              <a:t>DHCP;</a:t>
            </a:r>
          </a:p>
          <a:p>
            <a:pPr lvl="1"/>
            <a:r>
              <a:rPr lang="pt-BR" dirty="0"/>
              <a:t>VPN;</a:t>
            </a:r>
          </a:p>
          <a:p>
            <a:pPr lvl="1"/>
            <a:r>
              <a:rPr lang="pt-BR" dirty="0"/>
              <a:t>Entre outros serviços.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56AE3-D965-53BE-7F7F-5AD3B561093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Dentre as distribuições mais relevantes com esta finalidade, pode-se citar:</a:t>
            </a:r>
          </a:p>
          <a:p>
            <a:pPr lvl="1"/>
            <a:r>
              <a:rPr lang="pt-BR" dirty="0" err="1"/>
              <a:t>NethSecurity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IPFire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OPNsense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pfSense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DynFi</a:t>
            </a:r>
            <a:r>
              <a:rPr lang="pt-BR" dirty="0"/>
              <a:t> Firewall;</a:t>
            </a:r>
          </a:p>
          <a:p>
            <a:pPr lvl="1"/>
            <a:r>
              <a:rPr lang="pt-BR" dirty="0" err="1"/>
              <a:t>Endian</a:t>
            </a:r>
            <a:r>
              <a:rPr lang="pt-BR" dirty="0"/>
              <a:t> Firewall.</a:t>
            </a:r>
          </a:p>
          <a:p>
            <a:pPr lvl="1"/>
            <a:endParaRPr lang="pt-BR" dirty="0"/>
          </a:p>
          <a:p>
            <a:r>
              <a:rPr lang="pt-BR" dirty="0"/>
              <a:t>OBS.: Todas possuem interface Web para gerenciamento.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14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B79-5676-8CDA-AB86-372AA6A6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NethSecurity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938699-C5FA-8AA7-C8F2-269AB3871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3" b="30851"/>
          <a:stretch/>
        </p:blipFill>
        <p:spPr bwMode="auto">
          <a:xfrm>
            <a:off x="1" y="1214257"/>
            <a:ext cx="9163092" cy="52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35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6C60-EE82-8395-BD0A-78621401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DynFi</a:t>
            </a:r>
            <a:r>
              <a:rPr lang="pt-BR" dirty="0"/>
              <a:t> Firewall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C7F33-4692-87D7-3FB6-32C2A1FB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47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22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4088-711C-11F9-A444-2BF1DD0B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OPNsense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8C17C-0309-B4CC-EF00-70D3DA690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516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33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529F-C804-E383-CC0D-73CFBE7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OPNsense</a:t>
            </a: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8A54AB-A910-ECA3-0058-EE80243BB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407"/>
            <a:ext cx="9144000" cy="545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52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965F3-01F0-8156-453F-A2AE0A3A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2E988-61CD-AC34-9241-9520970C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Atividades Propostas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528DE-FCF0-4E1C-F93A-67C78BAE3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Proxy Cache e Proxy Reverso</a:t>
            </a:r>
          </a:p>
        </p:txBody>
      </p:sp>
    </p:spTree>
    <p:extLst>
      <p:ext uri="{BB962C8B-B14F-4D97-AF65-F5344CB8AC3E}">
        <p14:creationId xmlns:p14="http://schemas.microsoft.com/office/powerpoint/2010/main" val="310442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 palavra </a:t>
            </a:r>
            <a:r>
              <a:rPr lang="pt-BR" b="1" dirty="0">
                <a:solidFill>
                  <a:srgbClr val="0070C0"/>
                </a:solidFill>
              </a:rPr>
              <a:t>PROXY</a:t>
            </a:r>
            <a:r>
              <a:rPr lang="pt-BR" dirty="0"/>
              <a:t> (idioma inglês), significa:</a:t>
            </a:r>
          </a:p>
          <a:p>
            <a:pPr lvl="1"/>
            <a:r>
              <a:rPr lang="pt-BR" dirty="0"/>
              <a:t>Procuração, Procurador, Representante;</a:t>
            </a:r>
          </a:p>
          <a:p>
            <a:endParaRPr lang="pt-BR" dirty="0"/>
          </a:p>
          <a:p>
            <a:r>
              <a:rPr lang="pt-BR" dirty="0"/>
              <a:t>Portanto, o servidor </a:t>
            </a:r>
            <a:r>
              <a:rPr lang="pt-BR" b="1" dirty="0">
                <a:solidFill>
                  <a:srgbClr val="00B050"/>
                </a:solidFill>
              </a:rPr>
              <a:t>PROXY</a:t>
            </a:r>
            <a:r>
              <a:rPr lang="pt-BR" dirty="0"/>
              <a:t> atua como um intermediador de requisições entre um cliente e um servidor (geralmente </a:t>
            </a:r>
            <a:r>
              <a:rPr lang="pt-BR" b="1" dirty="0">
                <a:solidFill>
                  <a:srgbClr val="0070C0"/>
                </a:solidFill>
              </a:rPr>
              <a:t>HTTP</a:t>
            </a:r>
            <a:r>
              <a:rPr lang="pt-BR" dirty="0"/>
              <a:t> e </a:t>
            </a:r>
            <a:r>
              <a:rPr lang="pt-BR" b="1" dirty="0">
                <a:solidFill>
                  <a:srgbClr val="0070C0"/>
                </a:solidFill>
              </a:rPr>
              <a:t>HTTPS</a:t>
            </a:r>
            <a:r>
              <a:rPr lang="pt-BR" dirty="0"/>
              <a:t>, porém, oferece suporte ao </a:t>
            </a:r>
            <a:r>
              <a:rPr lang="pt-BR" b="1" dirty="0">
                <a:solidFill>
                  <a:srgbClr val="0070C0"/>
                </a:solidFill>
              </a:rPr>
              <a:t>FTP</a:t>
            </a:r>
            <a:r>
              <a:rPr lang="pt-BR" dirty="0"/>
              <a:t>, </a:t>
            </a:r>
            <a:r>
              <a:rPr lang="pt-BR" b="1" dirty="0">
                <a:solidFill>
                  <a:srgbClr val="0070C0"/>
                </a:solidFill>
              </a:rPr>
              <a:t>GOPHER</a:t>
            </a:r>
            <a:r>
              <a:rPr lang="pt-BR" dirty="0"/>
              <a:t> e </a:t>
            </a:r>
            <a:r>
              <a:rPr lang="pt-BR" b="1" dirty="0">
                <a:solidFill>
                  <a:srgbClr val="0070C0"/>
                </a:solidFill>
              </a:rPr>
              <a:t>SOCKS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dirty="0"/>
              <a:t>Logo, o Proxy também pode atuar como um filtro na camada 7 (Web Filter).</a:t>
            </a:r>
          </a:p>
          <a:p>
            <a:endParaRPr lang="pt-BR" dirty="0"/>
          </a:p>
          <a:p>
            <a:r>
              <a:rPr lang="pt-BR" dirty="0"/>
              <a:t>Quando um cliente navega através de um Servidor </a:t>
            </a:r>
            <a:r>
              <a:rPr lang="pt-BR" b="1" dirty="0">
                <a:solidFill>
                  <a:srgbClr val="00B050"/>
                </a:solidFill>
              </a:rPr>
              <a:t>PROXY</a:t>
            </a:r>
            <a:r>
              <a:rPr lang="pt-BR" dirty="0"/>
              <a:t>, o cliente se conecta ao </a:t>
            </a:r>
            <a:r>
              <a:rPr lang="pt-BR" b="1" dirty="0">
                <a:solidFill>
                  <a:srgbClr val="00B050"/>
                </a:solidFill>
              </a:rPr>
              <a:t>PROXY</a:t>
            </a:r>
            <a:r>
              <a:rPr lang="pt-BR" dirty="0"/>
              <a:t>, que por sua vez, conecta ao destino especificado na requisição do cliente (URL);</a:t>
            </a:r>
          </a:p>
          <a:p>
            <a:endParaRPr lang="pt-BR" dirty="0"/>
          </a:p>
          <a:p>
            <a:r>
              <a:rPr lang="pt-BR" dirty="0"/>
              <a:t>Após baixar o conteúdo, o servidor </a:t>
            </a:r>
            <a:r>
              <a:rPr lang="pt-BR" b="1" dirty="0">
                <a:solidFill>
                  <a:srgbClr val="00B050"/>
                </a:solidFill>
              </a:rPr>
              <a:t>PROXY</a:t>
            </a:r>
            <a:r>
              <a:rPr lang="pt-BR" dirty="0"/>
              <a:t> entrega estes dados ao cliente e armazena temporariamente este conteúdo (</a:t>
            </a:r>
            <a:r>
              <a:rPr lang="pt-BR" b="1" dirty="0">
                <a:solidFill>
                  <a:srgbClr val="00B050"/>
                </a:solidFill>
              </a:rPr>
              <a:t>cache</a:t>
            </a:r>
            <a:r>
              <a:rPr lang="pt-BR" dirty="0"/>
              <a:t>), com o objetivo de reduzir o consumo de banda e acelerar a navegação (entrega da página), caso outro cliente acesse o mesmo conteúdo;</a:t>
            </a:r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8F63-E460-B728-3CD6-560CA502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Atividades Propostas</a:t>
            </a:r>
            <a:br>
              <a:rPr lang="pt-BR" dirty="0"/>
            </a:br>
            <a:r>
              <a:rPr lang="pt-BR" dirty="0"/>
              <a:t>Escolha a que fizer mais sentido no seu momento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30F3-3384-4601-47DB-D0D3495200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1 – Escolha uma distribuição voltada para Firewall e crie um laboratório com duas </a:t>
            </a:r>
            <a:r>
              <a:rPr lang="pt-BR" sz="2000" dirty="0" err="1"/>
              <a:t>VMs</a:t>
            </a:r>
            <a:r>
              <a:rPr lang="pt-BR" sz="2000" dirty="0"/>
              <a:t> (uma com duas interfaces de rede para o Firewall e um cliente Windows com uma interface). Implemente regras de acesso (Firewall, Web Filter e DHCP para a LAN) simulando uma rede coorporativa.</a:t>
            </a:r>
          </a:p>
          <a:p>
            <a:pPr lvl="1"/>
            <a:endParaRPr lang="pt-BR" sz="1700" dirty="0"/>
          </a:p>
          <a:p>
            <a:r>
              <a:rPr lang="pt-BR" sz="2000" dirty="0"/>
              <a:t>2 – Instale o Proxy Cache (</a:t>
            </a:r>
            <a:r>
              <a:rPr lang="pt-BR" sz="2000" dirty="0" err="1"/>
              <a:t>Squid</a:t>
            </a:r>
            <a:r>
              <a:rPr lang="pt-BR" sz="2000" dirty="0"/>
              <a:t>) em uma VM Linux e crie diferentes regras de acesso bloqueando e liberando sites. Por fim, configure o Proxy no navegador de uma VM Windows e realize testes de acesso para validar as políticas.</a:t>
            </a:r>
          </a:p>
          <a:p>
            <a:pPr lvl="1"/>
            <a:endParaRPr lang="pt-BR" sz="1700" dirty="0"/>
          </a:p>
          <a:p>
            <a:r>
              <a:rPr lang="pt-BR" sz="2000" dirty="0"/>
              <a:t>3 – Implemente o Servidor Web NGINX e publique um site (para compreender o seu funcionamento). Posteriormente, configure-o como Proxy Reverso, para acessar outra VM (com o servidor Web Apache como </a:t>
            </a:r>
            <a:r>
              <a:rPr lang="pt-BR" sz="2000" dirty="0" err="1"/>
              <a:t>backend</a:t>
            </a:r>
            <a:r>
              <a:rPr lang="pt-BR" sz="2000" dirty="0"/>
              <a:t>). Consulte a documentação do NGINX para a implementação de políticas de acesso (configurando-o como se fosse um WAF).</a:t>
            </a:r>
          </a:p>
        </p:txBody>
      </p:sp>
    </p:spTree>
    <p:extLst>
      <p:ext uri="{BB962C8B-B14F-4D97-AF65-F5344CB8AC3E}">
        <p14:creationId xmlns:p14="http://schemas.microsoft.com/office/powerpoint/2010/main" val="823838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Distrowatch</a:t>
            </a:r>
            <a:r>
              <a:rPr lang="en-US" dirty="0"/>
              <a:t> – Put the fun back into computing. Use Linux, BSD</a:t>
            </a:r>
          </a:p>
          <a:p>
            <a:pPr lvl="1"/>
            <a:r>
              <a:rPr lang="en-US" dirty="0">
                <a:hlinkClick r:id="rId2"/>
              </a:rPr>
              <a:t>https://distrowatch.com/</a:t>
            </a:r>
            <a:r>
              <a:rPr lang="en-US" dirty="0"/>
              <a:t> </a:t>
            </a:r>
          </a:p>
          <a:p>
            <a:endParaRPr lang="pt-BR" dirty="0"/>
          </a:p>
          <a:p>
            <a:r>
              <a:rPr lang="pt-BR" dirty="0"/>
              <a:t>NGINX </a:t>
            </a:r>
            <a:r>
              <a:rPr lang="pt-BR" dirty="0" err="1"/>
              <a:t>Documentation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3"/>
              </a:rPr>
              <a:t>https://nginx.org/en/docs/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PEREIRA, Guilherme. Slides para aula expositiva. </a:t>
            </a:r>
            <a:r>
              <a:rPr lang="pt-BR" dirty="0" err="1"/>
              <a:t>Udemy</a:t>
            </a:r>
            <a:r>
              <a:rPr lang="pt-BR" dirty="0"/>
              <a:t>.</a:t>
            </a:r>
          </a:p>
          <a:p>
            <a:pPr lvl="1"/>
            <a:r>
              <a:rPr lang="pt-BR" dirty="0">
                <a:hlinkClick r:id="rId4"/>
              </a:rPr>
              <a:t>https://www.udemy.com/course/adm-srv-redes/?referralCode=F8A04CDA5E954DCD518B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/>
              <a:t>Squid</a:t>
            </a:r>
            <a:r>
              <a:rPr lang="pt-BR" dirty="0"/>
              <a:t> </a:t>
            </a:r>
            <a:r>
              <a:rPr lang="pt-BR" dirty="0" err="1"/>
              <a:t>Documentation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5"/>
              </a:rPr>
              <a:t>https://www.squid-cache.org/Doc/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83A2-8E4D-6156-121D-409B3DB7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Proxy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E696-A52B-E413-D602-AFAC6AEE3B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Como o Servidor </a:t>
            </a:r>
            <a:r>
              <a:rPr lang="pt-BR" b="1" dirty="0">
                <a:solidFill>
                  <a:srgbClr val="0070C0"/>
                </a:solidFill>
              </a:rPr>
              <a:t>PROXY</a:t>
            </a:r>
            <a:r>
              <a:rPr lang="pt-BR" dirty="0"/>
              <a:t> atua como um “intermediador”, temos alguns passos desde a requisição do usuário até a entrega da página solicitada ao cliente: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 descr="D:\Mestrado\Redes\Relatorio\proxy6.gif">
            <a:extLst>
              <a:ext uri="{FF2B5EF4-FFF2-40B4-BE49-F238E27FC236}">
                <a16:creationId xmlns:a16="http://schemas.microsoft.com/office/drawing/2014/main" id="{A4EC495F-649F-D522-9B13-2AF4EB7C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329" y="2780928"/>
            <a:ext cx="7595342" cy="35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6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CAD6-2BA6-E938-B159-34B3AF6F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404CC-D2A6-4C82-877B-0F5F22DA15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Segundo TANENBAUM (pág. 427), o CACHE é:</a:t>
            </a:r>
          </a:p>
          <a:p>
            <a:pPr lvl="1"/>
            <a:r>
              <a:rPr lang="pt-BR" dirty="0"/>
              <a:t>Um modo bastante simples de melhorar o desempenho e gravar páginas que foram solicitadas, caso elas tenham de ser usadas novamente. Essa técnica é especialmente efetiva com páginas muito visitadas (...).</a:t>
            </a:r>
          </a:p>
          <a:p>
            <a:pPr lvl="1"/>
            <a:r>
              <a:rPr lang="pt-BR" dirty="0"/>
              <a:t>Se o PROXY tiver a página, ele a retornará imediatamente. Se não tiver, ele buscara a página no servidor, guardando-a no </a:t>
            </a:r>
            <a:r>
              <a:rPr lang="pt-BR" b="1" dirty="0">
                <a:solidFill>
                  <a:srgbClr val="FF0000"/>
                </a:solidFill>
              </a:rPr>
              <a:t>cache</a:t>
            </a:r>
            <a:r>
              <a:rPr lang="pt-BR" dirty="0"/>
              <a:t> para uso futuro e retornando a página para o cliente que a solicitou.</a:t>
            </a:r>
          </a:p>
          <a:p>
            <a:endParaRPr lang="pt-BR" dirty="0"/>
          </a:p>
          <a:p>
            <a:r>
              <a:rPr lang="pt-BR" dirty="0"/>
              <a:t>O tamanho do </a:t>
            </a:r>
            <a:r>
              <a:rPr lang="pt-BR" dirty="0">
                <a:solidFill>
                  <a:srgbClr val="FF0000"/>
                </a:solidFill>
              </a:rPr>
              <a:t>CACHE</a:t>
            </a:r>
            <a:r>
              <a:rPr lang="pt-BR" dirty="0"/>
              <a:t> pode ser definido pelo administrador;</a:t>
            </a:r>
          </a:p>
          <a:p>
            <a:endParaRPr lang="pt-BR" dirty="0"/>
          </a:p>
          <a:p>
            <a:r>
              <a:rPr lang="pt-BR" dirty="0"/>
              <a:t>Caso o tamanho reservado para o </a:t>
            </a:r>
            <a:r>
              <a:rPr lang="pt-BR" dirty="0">
                <a:solidFill>
                  <a:srgbClr val="FF0000"/>
                </a:solidFill>
              </a:rPr>
              <a:t>CACHE</a:t>
            </a:r>
            <a:r>
              <a:rPr lang="pt-BR" dirty="0"/>
              <a:t> chegue ao fim, o Servidor exclui as páginas armazenadas a mais tempo e/ou as que foram pouco acessadas.</a:t>
            </a:r>
          </a:p>
        </p:txBody>
      </p:sp>
    </p:spTree>
    <p:extLst>
      <p:ext uri="{BB962C8B-B14F-4D97-AF65-F5344CB8AC3E}">
        <p14:creationId xmlns:p14="http://schemas.microsoft.com/office/powerpoint/2010/main" val="73013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C0E8-06BB-6EB0-996B-422CCFCE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Tipos de Implementação</a:t>
            </a:r>
            <a:br>
              <a:rPr lang="pt-BR" dirty="0"/>
            </a:br>
            <a:r>
              <a:rPr lang="pt-BR" dirty="0">
                <a:solidFill>
                  <a:srgbClr val="0070C0"/>
                </a:solidFill>
              </a:rPr>
              <a:t>Convencional</a:t>
            </a:r>
            <a:r>
              <a:rPr lang="pt-BR" dirty="0"/>
              <a:t>  X  </a:t>
            </a:r>
            <a:r>
              <a:rPr lang="pt-BR" dirty="0">
                <a:solidFill>
                  <a:srgbClr val="00B050"/>
                </a:solidFill>
              </a:rPr>
              <a:t>Transparente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3F77-7EC9-3821-1098-5C3EEE7D9D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Convencional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Serviço PROXY é inicializado na porta previamente definida (3128 por padrão);</a:t>
            </a:r>
          </a:p>
          <a:p>
            <a:pPr lvl="1"/>
            <a:r>
              <a:rPr lang="pt-BR" dirty="0"/>
              <a:t>Os clientes devem ser configurados manualmente ou através de diretivas de grupo (GPO) caso seja um ambiente Microsoft;</a:t>
            </a:r>
          </a:p>
          <a:p>
            <a:pPr lvl="1"/>
            <a:r>
              <a:rPr lang="pt-BR" dirty="0"/>
              <a:t>Suporta autenticação e registro de LOGS de acesso com as credenciais do usuário;</a:t>
            </a:r>
          </a:p>
          <a:p>
            <a:pPr lvl="1"/>
            <a:r>
              <a:rPr lang="pt-BR" dirty="0">
                <a:solidFill>
                  <a:srgbClr val="C00000"/>
                </a:solidFill>
              </a:rPr>
              <a:t>Para evitar que usuários consigam burlar esta proteção, devemos bloquear no Firewall a saída através das portas 80 e 443, além de bloquear o acesso as configurações de PROXY via GPO.</a:t>
            </a:r>
          </a:p>
          <a:p>
            <a:pPr lvl="1"/>
            <a:endParaRPr lang="pt-BR" dirty="0"/>
          </a:p>
          <a:p>
            <a:r>
              <a:rPr lang="pt-BR" b="1" dirty="0">
                <a:solidFill>
                  <a:srgbClr val="00B050"/>
                </a:solidFill>
              </a:rPr>
              <a:t>Transparente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Serviço PROXY é iniciado na porta previamente definida e obrigatoriamente deve ser instalado no Gateway da rede.</a:t>
            </a:r>
          </a:p>
          <a:p>
            <a:pPr lvl="1"/>
            <a:r>
              <a:rPr lang="pt-BR" dirty="0"/>
              <a:t>Os clientes não são configurados, porém, devemos criar uma regra no Firewall para redirecionar todo o tráfego com destino as portas 80 e 443 para o PROXY (3128).</a:t>
            </a:r>
          </a:p>
          <a:p>
            <a:pPr lvl="1"/>
            <a:r>
              <a:rPr lang="pt-BR" dirty="0"/>
              <a:t>Por padrão, não suporta autenticação (apenas aplicações proprietárias ou pacotes complementares). Por padrão é possível visualizar apenas o IP do cliente nos LOGS;</a:t>
            </a:r>
          </a:p>
        </p:txBody>
      </p:sp>
    </p:spTree>
    <p:extLst>
      <p:ext uri="{BB962C8B-B14F-4D97-AF65-F5344CB8AC3E}">
        <p14:creationId xmlns:p14="http://schemas.microsoft.com/office/powerpoint/2010/main" val="280521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A89F-8FAA-9D80-6D44-0F895788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Firewall</a:t>
            </a:r>
            <a:r>
              <a:rPr lang="pt-BR" dirty="0"/>
              <a:t>  x  </a:t>
            </a:r>
            <a:r>
              <a:rPr lang="pt-BR" dirty="0">
                <a:solidFill>
                  <a:srgbClr val="0070C0"/>
                </a:solidFill>
              </a:rPr>
              <a:t>Proxy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7DD4-8E93-BFF6-E0DE-339F185015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Firewall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Filtro de pacotes (Camadas de rede “</a:t>
            </a:r>
            <a:r>
              <a:rPr lang="pt-BR" sz="2000" b="1" dirty="0">
                <a:solidFill>
                  <a:srgbClr val="0070C0"/>
                </a:solidFill>
              </a:rPr>
              <a:t>IP</a:t>
            </a:r>
            <a:r>
              <a:rPr lang="pt-BR" sz="2000" dirty="0"/>
              <a:t>” e Transporte “portas” </a:t>
            </a:r>
            <a:r>
              <a:rPr lang="pt-BR" sz="2000" b="1" dirty="0">
                <a:solidFill>
                  <a:srgbClr val="0070C0"/>
                </a:solidFill>
              </a:rPr>
              <a:t>TCP</a:t>
            </a:r>
            <a:r>
              <a:rPr lang="pt-BR" sz="2000" dirty="0"/>
              <a:t> ou </a:t>
            </a:r>
            <a:r>
              <a:rPr lang="pt-BR" sz="2000" b="1" dirty="0">
                <a:solidFill>
                  <a:srgbClr val="0070C0"/>
                </a:solidFill>
              </a:rPr>
              <a:t>UDP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Bloqueia ou permite o fluxo de tráfego;</a:t>
            </a:r>
          </a:p>
          <a:p>
            <a:pPr lvl="1"/>
            <a:r>
              <a:rPr lang="pt-BR" sz="2000" dirty="0"/>
              <a:t>Maior desempenho;</a:t>
            </a:r>
          </a:p>
          <a:p>
            <a:pPr lvl="1"/>
            <a:r>
              <a:rPr lang="pt-BR" sz="2000" dirty="0"/>
              <a:t>Apenas filtra o tráfego, não possui </a:t>
            </a:r>
            <a:r>
              <a:rPr lang="pt-BR" sz="2000" dirty="0">
                <a:solidFill>
                  <a:srgbClr val="FF0000"/>
                </a:solidFill>
              </a:rPr>
              <a:t>CACHE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Apenas gera </a:t>
            </a:r>
            <a:r>
              <a:rPr lang="pt-BR" sz="2000" b="1" dirty="0">
                <a:solidFill>
                  <a:srgbClr val="00B050"/>
                </a:solidFill>
              </a:rPr>
              <a:t>LOGS</a:t>
            </a:r>
            <a:r>
              <a:rPr lang="pt-BR" sz="2000" dirty="0"/>
              <a:t> </a:t>
            </a:r>
            <a:r>
              <a:rPr lang="pt-BR" sz="2000" b="1" dirty="0"/>
              <a:t>por cada regra</a:t>
            </a:r>
            <a:r>
              <a:rPr lang="pt-BR" sz="2000" dirty="0"/>
              <a:t> caso seja solicitado/configurado;</a:t>
            </a:r>
          </a:p>
          <a:p>
            <a:pPr lvl="1"/>
            <a:r>
              <a:rPr lang="pt-BR" sz="2000" dirty="0"/>
              <a:t>Toma decisões através das regras com base no cabeçalho do pacote;</a:t>
            </a:r>
          </a:p>
          <a:p>
            <a:pPr lvl="1"/>
            <a:endParaRPr lang="pt-BR" sz="2000" dirty="0"/>
          </a:p>
          <a:p>
            <a:r>
              <a:rPr lang="pt-BR" sz="2000" b="1" dirty="0">
                <a:solidFill>
                  <a:srgbClr val="0070C0"/>
                </a:solidFill>
              </a:rPr>
              <a:t>Proxy</a:t>
            </a:r>
            <a:r>
              <a:rPr lang="pt-BR" sz="2000" dirty="0"/>
              <a:t>:</a:t>
            </a:r>
          </a:p>
          <a:p>
            <a:pPr lvl="1"/>
            <a:r>
              <a:rPr lang="pt-BR" sz="2000" dirty="0"/>
              <a:t>Filtro de aplicativo (camada de aplicação);</a:t>
            </a:r>
          </a:p>
          <a:p>
            <a:pPr lvl="1"/>
            <a:r>
              <a:rPr lang="pt-BR" sz="2000" dirty="0"/>
              <a:t>Atua como um intermediador “quebrando” a conexão;</a:t>
            </a:r>
          </a:p>
          <a:p>
            <a:pPr lvl="1"/>
            <a:r>
              <a:rPr lang="pt-BR" sz="2000" dirty="0"/>
              <a:t>Consome mais processamento;</a:t>
            </a:r>
          </a:p>
          <a:p>
            <a:pPr lvl="1"/>
            <a:r>
              <a:rPr lang="pt-BR" sz="2000" dirty="0"/>
              <a:t>Pode proporcionar a função de </a:t>
            </a:r>
            <a:r>
              <a:rPr lang="pt-BR" sz="2000" dirty="0">
                <a:solidFill>
                  <a:srgbClr val="FF0000"/>
                </a:solidFill>
              </a:rPr>
              <a:t>CACHE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Por ser um serviço de rede, proporciona melhor auditoria (</a:t>
            </a:r>
            <a:r>
              <a:rPr lang="pt-BR" sz="2000" b="1" dirty="0">
                <a:solidFill>
                  <a:srgbClr val="00B050"/>
                </a:solidFill>
              </a:rPr>
              <a:t>LOGS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Toma decisões através das regras com base nos dados da aplicação;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96548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9KnBgefcZ0ub6tgdEtwp1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n3DWGpOAUyngdq1hQLE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kn3DWGpOAUyngdq1hQLEwQ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2672</TotalTime>
  <Words>4204</Words>
  <Application>Microsoft Office PowerPoint</Application>
  <PresentationFormat>On-screen Show (4:3)</PresentationFormat>
  <Paragraphs>445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Lucida Console</vt:lpstr>
      <vt:lpstr>Wingdings</vt:lpstr>
      <vt:lpstr>Wingdings 3</vt:lpstr>
      <vt:lpstr>Origem</vt:lpstr>
      <vt:lpstr>Proxy Cache e Proxy Reverso</vt:lpstr>
      <vt:lpstr>Tópico do Slide</vt:lpstr>
      <vt:lpstr>Proxy Cache</vt:lpstr>
      <vt:lpstr>Proxy Cache</vt:lpstr>
      <vt:lpstr>Proxy Cache</vt:lpstr>
      <vt:lpstr>Proxy Cache</vt:lpstr>
      <vt:lpstr>Armazenamento em Cache</vt:lpstr>
      <vt:lpstr>Tipos de Implementação Convencional  X  Transparente</vt:lpstr>
      <vt:lpstr>Firewall  x  Proxy</vt:lpstr>
      <vt:lpstr>PROXY Possibilidades  X  Outras fontes de ameaças</vt:lpstr>
      <vt:lpstr>Políticas de implementação</vt:lpstr>
      <vt:lpstr>UTM/NGFW – Web Filter</vt:lpstr>
      <vt:lpstr>UTM/NGFW – Web Filter</vt:lpstr>
      <vt:lpstr>UTM/NGFW – Application Filter</vt:lpstr>
      <vt:lpstr>Topologias de Firewall</vt:lpstr>
      <vt:lpstr>Topologias de Firewall “Onde devo instalar o PROXY?”</vt:lpstr>
      <vt:lpstr>Topologias de Firewall “Onde devo instalar o PROXY?”</vt:lpstr>
      <vt:lpstr>Topologias de Firewall “Onde devo instalar o PROXY?”</vt:lpstr>
      <vt:lpstr>Analisando a requisição de um cliente PROXY</vt:lpstr>
      <vt:lpstr>Analisando a requisição de um cliente PROXY</vt:lpstr>
      <vt:lpstr>Proxy Reverso</vt:lpstr>
      <vt:lpstr>Proxy Reverso – Introdução</vt:lpstr>
      <vt:lpstr>Proxy Cache x Proxy Reverso</vt:lpstr>
      <vt:lpstr>Proxy Reverso – Principais Recursos</vt:lpstr>
      <vt:lpstr>Proxy Reverso – Casos de Uso</vt:lpstr>
      <vt:lpstr>Proxy Reverso – Considerações Importantes</vt:lpstr>
      <vt:lpstr>Proxy Reverso – Soluções </vt:lpstr>
      <vt:lpstr>Implantando o Proxy Cache Squid</vt:lpstr>
      <vt:lpstr>Implementação do Servidor Proxy Cache – Squid</vt:lpstr>
      <vt:lpstr>Instalando o SQUID no GNU/LINUX</vt:lpstr>
      <vt:lpstr>Arquivos de configuração e Logs</vt:lpstr>
      <vt:lpstr>Comandos Importantes de administração</vt:lpstr>
      <vt:lpstr>Comandos de administração do serviço</vt:lpstr>
      <vt:lpstr>Funcionamento do SQUID</vt:lpstr>
      <vt:lpstr>Opções Globais – Arquivo “squid.conf”</vt:lpstr>
      <vt:lpstr>Definindo ACL’s</vt:lpstr>
      <vt:lpstr>Definindo ACL’s</vt:lpstr>
      <vt:lpstr>Definindo ACL’s</vt:lpstr>
      <vt:lpstr>Criando “Regras de Acesso” para aplicar as ACL’s</vt:lpstr>
      <vt:lpstr>Configuração de Exemplo do “squid.conf”</vt:lpstr>
      <vt:lpstr>Verificando os LOGS de acesso do SQUID (Arquivo “access.log”)</vt:lpstr>
      <vt:lpstr>Opções do Arquivo de configurações do SQUID</vt:lpstr>
      <vt:lpstr>Distribuições GNU/Linux que atuam como UTM (Firewall de Perímetro)</vt:lpstr>
      <vt:lpstr>Distribuições GNU/Linux voltadas para UTM</vt:lpstr>
      <vt:lpstr>NethSecurity</vt:lpstr>
      <vt:lpstr>DynFi Firewall</vt:lpstr>
      <vt:lpstr>OPNsense</vt:lpstr>
      <vt:lpstr>OPNsense</vt:lpstr>
      <vt:lpstr>Atividades Propostas</vt:lpstr>
      <vt:lpstr>Atividades Propostas Escolha a que fizer mais sentido no seu momento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17</cp:revision>
  <dcterms:created xsi:type="dcterms:W3CDTF">2012-01-22T15:35:55Z</dcterms:created>
  <dcterms:modified xsi:type="dcterms:W3CDTF">2025-09-24T18:17:18Z</dcterms:modified>
</cp:coreProperties>
</file>