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0" r:id="rId23"/>
    <p:sldId id="306" r:id="rId24"/>
    <p:sldId id="307" r:id="rId25"/>
    <p:sldId id="308" r:id="rId26"/>
    <p:sldId id="324" r:id="rId27"/>
    <p:sldId id="309" r:id="rId28"/>
    <p:sldId id="283" r:id="rId29"/>
    <p:sldId id="284" r:id="rId30"/>
    <p:sldId id="311" r:id="rId31"/>
    <p:sldId id="312" r:id="rId32"/>
    <p:sldId id="313" r:id="rId33"/>
    <p:sldId id="314" r:id="rId34"/>
    <p:sldId id="315" r:id="rId35"/>
    <p:sldId id="316" r:id="rId36"/>
    <p:sldId id="321" r:id="rId37"/>
    <p:sldId id="322" r:id="rId38"/>
    <p:sldId id="323" r:id="rId39"/>
    <p:sldId id="285" r:id="rId40"/>
    <p:sldId id="286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.org/software/dhcp" TargetMode="External"/><Relationship Id="rId2" Type="http://schemas.openxmlformats.org/officeDocument/2006/relationships/hyperlink" Target="https://www.udemy.com/course/adm-srv-redes/?referralCode=F8A04CDA5E954DCD518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rfc/rfc3046.txt" TargetMode="External"/><Relationship Id="rId4" Type="http://schemas.openxmlformats.org/officeDocument/2006/relationships/hyperlink" Target="http://www.ietf.org/rfc/rfc2131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 fontScale="90000"/>
          </a:bodyPr>
          <a:lstStyle/>
          <a:p>
            <a:r>
              <a:rPr lang="pt-BR" dirty="0"/>
              <a:t>DHCP - Dynamic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3690-FE1D-0C74-BC17-72FA6205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DHCP solicitando um Endereço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DD75-5C54-26D0-DC1E-86741023B5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Uma aplicação qualquer pode utilizar o endereço de </a:t>
            </a:r>
            <a:r>
              <a:rPr lang="pt-BR" b="1" dirty="0">
                <a:solidFill>
                  <a:srgbClr val="006666"/>
                </a:solidFill>
              </a:rPr>
              <a:t>difusão limitada</a:t>
            </a:r>
            <a:r>
              <a:rPr lang="pt-BR" dirty="0"/>
              <a:t> (Broadcast) para permitir que um dispositivo envie um </a:t>
            </a:r>
            <a:r>
              <a:rPr lang="pt-BR" b="1" dirty="0">
                <a:solidFill>
                  <a:srgbClr val="006666"/>
                </a:solidFill>
              </a:rPr>
              <a:t>DATAGRAMA</a:t>
            </a:r>
            <a:r>
              <a:rPr lang="pt-BR" dirty="0"/>
              <a:t> na rede.</a:t>
            </a:r>
          </a:p>
          <a:p>
            <a:pPr lvl="1"/>
            <a:r>
              <a:rPr lang="pt-BR" dirty="0"/>
              <a:t>Difusão Limitada = </a:t>
            </a:r>
            <a:r>
              <a:rPr lang="pt-BR" dirty="0">
                <a:solidFill>
                  <a:srgbClr val="FF0000"/>
                </a:solidFill>
              </a:rPr>
              <a:t>11111111.11111111.11111111.11111111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255.255.255.255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Datagrama = UDP;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b="1" dirty="0">
                <a:solidFill>
                  <a:srgbClr val="0070C0"/>
                </a:solidFill>
              </a:rPr>
              <a:t>cliente DHCP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é responsável pela “comunicação segura” e </a:t>
            </a:r>
            <a:r>
              <a:rPr lang="pt-BR" b="1" dirty="0">
                <a:solidFill>
                  <a:srgbClr val="0070C0"/>
                </a:solidFill>
              </a:rPr>
              <a:t>retransmissão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Além do IP e UDP não oferecerem confiabilidade, o “datagrama” pode ser perdido, porém, o cliente (aplicação) utiliza uma técnica de Timeout com retransmissão.</a:t>
            </a:r>
          </a:p>
          <a:p>
            <a:pPr lvl="1"/>
            <a:r>
              <a:rPr lang="pt-BR" dirty="0"/>
              <a:t>Ao solicitar um IP, o cliente aciona um temporizador aleatório (0” a 4”);</a:t>
            </a:r>
          </a:p>
          <a:p>
            <a:pPr lvl="1"/>
            <a:r>
              <a:rPr lang="pt-BR" dirty="0"/>
              <a:t>Caso a reposta não chegue antes do temporizador expirar (TIMEOUT), o cliente retransmite a solicitação e aciona o temporizador com o dobro do tempo (e assim sucessivamente, até 60”);</a:t>
            </a:r>
          </a:p>
          <a:p>
            <a:pPr lvl="1"/>
            <a:r>
              <a:rPr lang="pt-BR" dirty="0"/>
              <a:t>Esta técnica </a:t>
            </a:r>
            <a:r>
              <a:rPr lang="pt-BR" b="1" dirty="0"/>
              <a:t>ajuda</a:t>
            </a:r>
            <a:r>
              <a:rPr lang="pt-BR" dirty="0"/>
              <a:t> a evitar transmissões simultâneas.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3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61C-F252-512E-FEED-96A1607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DHCP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CABE64-9283-A444-821B-4F7D5CCA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6988"/>
          <a:stretch>
            <a:fillRect/>
          </a:stretch>
        </p:blipFill>
        <p:spPr bwMode="auto">
          <a:xfrm>
            <a:off x="695206" y="1340768"/>
            <a:ext cx="7753587" cy="4889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65C08-2CEF-56F0-26EC-76C861029898}"/>
              </a:ext>
            </a:extLst>
          </p:cNvPr>
          <p:cNvSpPr txBox="1"/>
          <p:nvPr/>
        </p:nvSpPr>
        <p:spPr>
          <a:xfrm>
            <a:off x="711246" y="5975702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Cisco </a:t>
            </a:r>
            <a:r>
              <a:rPr lang="pt-BR" sz="1100" dirty="0" err="1"/>
              <a:t>Exploration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4374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6AA3-7217-BD63-1FBE-D0273470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3F26-E1DE-919E-44C8-F5DCE343DA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O Cliente realiza uma solicitação de IP através de um Broadcast, com destino a porta </a:t>
            </a:r>
            <a:r>
              <a:rPr lang="pt-BR" sz="2000" b="1" dirty="0">
                <a:solidFill>
                  <a:srgbClr val="00B050"/>
                </a:solidFill>
              </a:rPr>
              <a:t>UDP 67</a:t>
            </a:r>
            <a:r>
              <a:rPr lang="pt-BR" sz="2000" dirty="0"/>
              <a:t> (</a:t>
            </a:r>
            <a:r>
              <a:rPr lang="pt-BR" sz="2000" b="1" dirty="0">
                <a:solidFill>
                  <a:srgbClr val="0070C0"/>
                </a:solidFill>
              </a:rPr>
              <a:t>DHCPDISCOVER</a:t>
            </a:r>
            <a:r>
              <a:rPr lang="pt-BR" sz="2000" dirty="0"/>
              <a:t>).</a:t>
            </a:r>
          </a:p>
          <a:p>
            <a:r>
              <a:rPr lang="pt-BR" sz="2000" dirty="0"/>
              <a:t>Ao receber a solicitação, o servidor DHCP verifica se há uma atribuição manual (estática) para este cliente (MAC </a:t>
            </a:r>
            <a:r>
              <a:rPr lang="pt-BR" sz="2000" dirty="0" err="1"/>
              <a:t>Address</a:t>
            </a:r>
            <a:r>
              <a:rPr lang="pt-BR" sz="2000" dirty="0"/>
              <a:t>). Se não houver, o servidor retorna uma configuração dinâmica (</a:t>
            </a:r>
            <a:r>
              <a:rPr lang="pt-BR" sz="2000" b="1" dirty="0">
                <a:solidFill>
                  <a:srgbClr val="0070C0"/>
                </a:solidFill>
              </a:rPr>
              <a:t>DHCPOFFER</a:t>
            </a:r>
            <a:r>
              <a:rPr lang="pt-BR" sz="2000" dirty="0"/>
              <a:t>), com destino a porta </a:t>
            </a:r>
            <a:r>
              <a:rPr lang="pt-BR" sz="2000" b="1" dirty="0">
                <a:solidFill>
                  <a:srgbClr val="00B050"/>
                </a:solidFill>
              </a:rPr>
              <a:t>UDP 68</a:t>
            </a:r>
            <a:r>
              <a:rPr lang="pt-BR" sz="2000" dirty="0"/>
              <a:t>.</a:t>
            </a:r>
          </a:p>
          <a:p>
            <a:pPr lvl="1"/>
            <a:r>
              <a:rPr lang="pt-BR" sz="1800" dirty="0"/>
              <a:t>O cliente verifica a </a:t>
            </a:r>
            <a:r>
              <a:rPr lang="pt-BR" sz="1800" b="1" dirty="0">
                <a:solidFill>
                  <a:srgbClr val="006666"/>
                </a:solidFill>
              </a:rPr>
              <a:t>integridade</a:t>
            </a:r>
            <a:r>
              <a:rPr lang="pt-BR" sz="1800" b="1" dirty="0"/>
              <a:t> </a:t>
            </a:r>
            <a:r>
              <a:rPr lang="pt-BR" sz="1800" dirty="0"/>
              <a:t>através do campo “</a:t>
            </a:r>
            <a:r>
              <a:rPr lang="pt-BR" sz="1800" b="1" dirty="0">
                <a:solidFill>
                  <a:srgbClr val="006666"/>
                </a:solidFill>
              </a:rPr>
              <a:t>CHECKSUM</a:t>
            </a:r>
            <a:r>
              <a:rPr lang="pt-BR" sz="1800" dirty="0"/>
              <a:t>” (UDP).</a:t>
            </a:r>
          </a:p>
          <a:p>
            <a:pPr lvl="1"/>
            <a:r>
              <a:rPr lang="pt-BR" sz="1800" dirty="0"/>
              <a:t>Com a atribuição dinâmica, devemos configurar por quanto tempo a concessão/empréstimo deste IP (</a:t>
            </a:r>
            <a:r>
              <a:rPr lang="pt-BR" sz="1800" dirty="0" err="1">
                <a:solidFill>
                  <a:srgbClr val="FF0000"/>
                </a:solidFill>
              </a:rPr>
              <a:t>Lease</a:t>
            </a:r>
            <a:r>
              <a:rPr lang="pt-BR" sz="1800" dirty="0">
                <a:solidFill>
                  <a:srgbClr val="FF0000"/>
                </a:solidFill>
              </a:rPr>
              <a:t> time</a:t>
            </a:r>
            <a:r>
              <a:rPr lang="pt-BR" sz="1800" dirty="0"/>
              <a:t>) será concedida ao cliente.</a:t>
            </a:r>
          </a:p>
          <a:p>
            <a:r>
              <a:rPr lang="pt-BR" sz="2000" dirty="0"/>
              <a:t>Ao receber a oferta, o cliente deve solicitar o uso do endereço (</a:t>
            </a:r>
            <a:r>
              <a:rPr lang="pt-BR" sz="2000" b="1" dirty="0">
                <a:solidFill>
                  <a:srgbClr val="0070C0"/>
                </a:solidFill>
              </a:rPr>
              <a:t>DHCPREQUEST</a:t>
            </a:r>
            <a:r>
              <a:rPr lang="pt-BR" sz="2000" dirty="0"/>
              <a:t>).</a:t>
            </a:r>
          </a:p>
          <a:p>
            <a:pPr lvl="1"/>
            <a:r>
              <a:rPr lang="pt-BR" sz="1800" dirty="0"/>
              <a:t>O cliente também solicita a renovação do tempo de empréstimo do endereço, antes do término do tempo de concessão.</a:t>
            </a:r>
          </a:p>
          <a:p>
            <a:r>
              <a:rPr lang="pt-BR" sz="2000" dirty="0"/>
              <a:t>O Servidor DHCP pode aceitar o pedido (</a:t>
            </a:r>
            <a:r>
              <a:rPr lang="pt-BR" sz="2000" b="1" dirty="0">
                <a:solidFill>
                  <a:srgbClr val="0070C0"/>
                </a:solidFill>
              </a:rPr>
              <a:t>DHCPACK</a:t>
            </a:r>
            <a:r>
              <a:rPr lang="pt-BR" sz="2000" dirty="0"/>
              <a:t>), ou rejeitá-lo (</a:t>
            </a:r>
            <a:r>
              <a:rPr lang="pt-BR" sz="2000" b="1" dirty="0">
                <a:solidFill>
                  <a:srgbClr val="0070C0"/>
                </a:solidFill>
              </a:rPr>
              <a:t>DHCPNACK</a:t>
            </a:r>
            <a:r>
              <a:rPr lang="pt-BR" sz="2000" dirty="0"/>
              <a:t>).</a:t>
            </a:r>
          </a:p>
          <a:p>
            <a:pPr lvl="1"/>
            <a:r>
              <a:rPr lang="pt-BR" sz="1800" dirty="0"/>
              <a:t>Caso um </a:t>
            </a:r>
            <a:r>
              <a:rPr lang="pt-BR" sz="1800" b="1" dirty="0">
                <a:solidFill>
                  <a:srgbClr val="0070C0"/>
                </a:solidFill>
              </a:rPr>
              <a:t>DHCPREQUEST</a:t>
            </a:r>
            <a:r>
              <a:rPr lang="pt-BR" sz="1800" dirty="0"/>
              <a:t> seja rejeitado, o cliente entra novamente no estado de inicialização, solicitando um novo IP (</a:t>
            </a:r>
            <a:r>
              <a:rPr lang="pt-BR" sz="1800" b="1" dirty="0">
                <a:solidFill>
                  <a:srgbClr val="FF0000"/>
                </a:solidFill>
              </a:rPr>
              <a:t>DHCPDISCOVER</a:t>
            </a:r>
            <a:r>
              <a:rPr lang="pt-BR" sz="1800" dirty="0"/>
              <a:t>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325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C744-3AED-3EFA-0016-07B42B5D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CC65-B336-D4FF-B667-FBCD2D0C0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Todo o processo de um </a:t>
            </a:r>
            <a:r>
              <a:rPr lang="pt-BR" sz="2400" b="1" dirty="0">
                <a:solidFill>
                  <a:srgbClr val="0070C0"/>
                </a:solidFill>
              </a:rPr>
              <a:t>cliente DHCP</a:t>
            </a:r>
            <a:r>
              <a:rPr lang="pt-BR" sz="2400" dirty="0"/>
              <a:t>, abrange </a:t>
            </a:r>
            <a:r>
              <a:rPr lang="pt-BR" sz="2400" b="1" dirty="0">
                <a:solidFill>
                  <a:srgbClr val="0070C0"/>
                </a:solidFill>
              </a:rPr>
              <a:t>6 estados</a:t>
            </a:r>
            <a:r>
              <a:rPr lang="pt-BR" sz="2400" dirty="0"/>
              <a:t>, sendo:</a:t>
            </a:r>
          </a:p>
          <a:p>
            <a:pPr lvl="1"/>
            <a:r>
              <a:rPr lang="pt-BR" sz="2000" dirty="0"/>
              <a:t>INICIALIZA;</a:t>
            </a:r>
          </a:p>
          <a:p>
            <a:pPr lvl="1"/>
            <a:r>
              <a:rPr lang="pt-BR" sz="2000" dirty="0"/>
              <a:t>SELECIONA;</a:t>
            </a:r>
          </a:p>
          <a:p>
            <a:pPr lvl="1"/>
            <a:r>
              <a:rPr lang="pt-BR" sz="2000" dirty="0"/>
              <a:t>SOLICITA;</a:t>
            </a:r>
          </a:p>
          <a:p>
            <a:pPr lvl="1"/>
            <a:r>
              <a:rPr lang="pt-BR" sz="2000" dirty="0"/>
              <a:t>LIMITE;</a:t>
            </a:r>
          </a:p>
          <a:p>
            <a:pPr lvl="1"/>
            <a:r>
              <a:rPr lang="pt-BR" sz="2000" dirty="0"/>
              <a:t>VINCULA NOVAMENTE;</a:t>
            </a:r>
          </a:p>
          <a:p>
            <a:pPr lvl="1"/>
            <a:r>
              <a:rPr lang="pt-BR" sz="2000" dirty="0"/>
              <a:t>RENOVA;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60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06ED-1DD9-156A-793D-5A6B2FD6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DHCP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960A9-1805-EF39-6912-79F06798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2" y="5805264"/>
            <a:ext cx="8524875" cy="440266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OBS.: Provedores de link residenciais utilizam o DHCPNACK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E86850-4A5E-1731-1146-44DBEA23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150790"/>
            <a:ext cx="2615499" cy="2155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6">
            <a:extLst>
              <a:ext uri="{FF2B5EF4-FFF2-40B4-BE49-F238E27FC236}">
                <a16:creationId xmlns:a16="http://schemas.microsoft.com/office/drawing/2014/main" id="{4B3429AC-F576-3B82-1D68-02EF27D7E4EE}"/>
              </a:ext>
            </a:extLst>
          </p:cNvPr>
          <p:cNvSpPr txBox="1"/>
          <p:nvPr/>
        </p:nvSpPr>
        <p:spPr>
          <a:xfrm>
            <a:off x="6372200" y="4351424"/>
            <a:ext cx="2516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Microsoft:</a:t>
            </a:r>
          </a:p>
          <a:p>
            <a:r>
              <a:rPr lang="pt-BR" sz="1000" u="sng" dirty="0">
                <a:solidFill>
                  <a:srgbClr val="0070C0"/>
                </a:solidFill>
              </a:rPr>
              <a:t>http://technet.microsoft.com/pt-br/library/dd183602%28WS.10%29.</a:t>
            </a:r>
            <a:r>
              <a:rPr lang="pt-BR" sz="1000" u="sng" dirty="0" err="1">
                <a:solidFill>
                  <a:srgbClr val="0070C0"/>
                </a:solidFill>
              </a:rPr>
              <a:t>aspx</a:t>
            </a:r>
            <a:r>
              <a:rPr lang="pt-BR" sz="1000" u="sng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Imagem 7" descr="dhcp.jpg">
            <a:extLst>
              <a:ext uri="{FF2B5EF4-FFF2-40B4-BE49-F238E27FC236}">
                <a16:creationId xmlns:a16="http://schemas.microsoft.com/office/drawing/2014/main" id="{6B07847C-3685-D5C6-CC70-E76A1709A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938" y="1322610"/>
            <a:ext cx="5742024" cy="4338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34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4B6-13EC-FA4F-48E6-5331E988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A659-1622-C307-38F0-514E6BB3B6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Quando o tempo da concessão chega a </a:t>
            </a:r>
            <a:r>
              <a:rPr lang="pt-BR" b="1" dirty="0">
                <a:solidFill>
                  <a:srgbClr val="006666"/>
                </a:solidFill>
              </a:rPr>
              <a:t>50%</a:t>
            </a:r>
            <a:r>
              <a:rPr lang="pt-BR" dirty="0"/>
              <a:t>, o cliente solicita a renovação do empréstimo;</a:t>
            </a:r>
          </a:p>
          <a:p>
            <a:endParaRPr lang="pt-BR" dirty="0"/>
          </a:p>
          <a:p>
            <a:r>
              <a:rPr lang="pt-BR" dirty="0"/>
              <a:t>Se o servidor não responder, o cliente aguarda por mais um período de tempo para solicitar novamente a renovação (</a:t>
            </a:r>
            <a:r>
              <a:rPr lang="pt-BR" b="1" dirty="0">
                <a:solidFill>
                  <a:srgbClr val="006666"/>
                </a:solidFill>
              </a:rPr>
              <a:t>87,5%</a:t>
            </a:r>
            <a:r>
              <a:rPr lang="pt-BR" dirty="0"/>
              <a:t> do tempo de concessão).</a:t>
            </a:r>
          </a:p>
          <a:p>
            <a:endParaRPr lang="pt-BR" dirty="0"/>
          </a:p>
          <a:p>
            <a:r>
              <a:rPr lang="pt-BR" dirty="0"/>
              <a:t>O empréstimo pode ser cancelado pelo cliente antes do término do tempo de empréstimo (</a:t>
            </a:r>
            <a:r>
              <a:rPr lang="pt-BR" b="1" dirty="0">
                <a:solidFill>
                  <a:srgbClr val="0070C0"/>
                </a:solidFill>
              </a:rPr>
              <a:t>DHCP RELEASE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21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4CFF-D188-32F4-65DC-18D769B2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DHCP – Comandos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28B2-7D61-1D89-E4B1-8A70C85D67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solicitar um IP no cliente Windows:</a:t>
            </a:r>
          </a:p>
          <a:p>
            <a:pPr lvl="1"/>
            <a:r>
              <a:rPr lang="pt-BR" sz="2000" b="1" dirty="0" err="1">
                <a:solidFill>
                  <a:srgbClr val="0070C0"/>
                </a:solidFill>
              </a:rPr>
              <a:t>ipconfig</a:t>
            </a:r>
            <a:r>
              <a:rPr lang="pt-BR" sz="2000" b="1" dirty="0">
                <a:solidFill>
                  <a:srgbClr val="0070C0"/>
                </a:solidFill>
              </a:rPr>
              <a:t>  /</a:t>
            </a:r>
            <a:r>
              <a:rPr lang="pt-BR" sz="2000" b="1" dirty="0" err="1">
                <a:solidFill>
                  <a:srgbClr val="0070C0"/>
                </a:solidFill>
              </a:rPr>
              <a:t>renew</a:t>
            </a:r>
            <a:endParaRPr lang="pt-BR" sz="2000" b="1" dirty="0">
              <a:solidFill>
                <a:srgbClr val="0070C0"/>
              </a:solidFill>
            </a:endParaRPr>
          </a:p>
          <a:p>
            <a:pPr lvl="1"/>
            <a:endParaRPr lang="pt-BR" sz="2000" dirty="0"/>
          </a:p>
          <a:p>
            <a:r>
              <a:rPr lang="pt-BR" sz="2400" dirty="0"/>
              <a:t>Para solicitar um IP no cliente GNU/Linux:</a:t>
            </a:r>
          </a:p>
          <a:p>
            <a:pPr lvl="1"/>
            <a:r>
              <a:rPr lang="pt-BR" sz="2000" b="1" dirty="0" err="1">
                <a:solidFill>
                  <a:srgbClr val="0070C0"/>
                </a:solidFill>
              </a:rPr>
              <a:t>dhclient</a:t>
            </a:r>
            <a:r>
              <a:rPr lang="pt-BR" sz="2000" b="1" dirty="0">
                <a:solidFill>
                  <a:srgbClr val="0070C0"/>
                </a:solidFill>
              </a:rPr>
              <a:t>  </a:t>
            </a:r>
            <a:r>
              <a:rPr lang="pt-BR" sz="2000" b="1" dirty="0" err="1">
                <a:solidFill>
                  <a:srgbClr val="0070C0"/>
                </a:solidFill>
              </a:rPr>
              <a:t>eth</a:t>
            </a:r>
            <a:r>
              <a:rPr lang="pt-BR" sz="2000" b="1" dirty="0" err="1">
                <a:solidFill>
                  <a:srgbClr val="FF0000"/>
                </a:solidFill>
              </a:rPr>
              <a:t>X</a:t>
            </a:r>
            <a:endParaRPr lang="pt-BR" sz="2000" b="1" dirty="0">
              <a:solidFill>
                <a:srgbClr val="FF0000"/>
              </a:solidFill>
            </a:endParaRPr>
          </a:p>
          <a:p>
            <a:endParaRPr 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4C3DE4-7051-07AB-EC0A-8D7ECEDD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04862"/>
            <a:ext cx="5873469" cy="300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704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00C-E6C0-C46F-99F1-AFC9FD99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o cabeçalho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2F98-5A77-9A88-E8D4-3D15DD8062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DHCP DISCOVER</a:t>
            </a:r>
            <a:r>
              <a:rPr lang="pt-BR" sz="2000" dirty="0"/>
              <a:t>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dirty="0"/>
              <a:t>Requisição de um cliente (Estado </a:t>
            </a:r>
            <a:r>
              <a:rPr lang="pt-BR" sz="2000" b="1" dirty="0">
                <a:solidFill>
                  <a:srgbClr val="00B050"/>
                </a:solidFill>
              </a:rPr>
              <a:t>INICIALIZA</a:t>
            </a:r>
            <a:r>
              <a:rPr lang="pt-BR" sz="2000" dirty="0"/>
              <a:t>):</a:t>
            </a:r>
          </a:p>
          <a:p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42698A-3EB7-F2C7-8D38-0C6ED680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05" y="1767407"/>
            <a:ext cx="8822695" cy="4469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215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B9A-A6D6-25E6-53C2-59600EAA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o cabeçalho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1DAD-21DF-AA1A-86DB-1696C80BD8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DHCP OFFER</a:t>
            </a:r>
            <a:r>
              <a:rPr lang="pt-BR" sz="2000" dirty="0"/>
              <a:t>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dirty="0"/>
              <a:t>Resposta do Servidor (Cliente entra no estado </a:t>
            </a:r>
            <a:r>
              <a:rPr lang="pt-BR" sz="2000" b="1" dirty="0">
                <a:solidFill>
                  <a:srgbClr val="00B050"/>
                </a:solidFill>
              </a:rPr>
              <a:t>SELECIONA</a:t>
            </a:r>
            <a:r>
              <a:rPr lang="pt-BR" sz="2000" dirty="0"/>
              <a:t>):</a:t>
            </a:r>
          </a:p>
          <a:p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7A3A9-B2CF-C219-3695-8A12C9BE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" y="1628800"/>
            <a:ext cx="8780498" cy="5190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29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10F5-DA68-2710-0DFF-6BA512B3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o cabeçalho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A5C-AD12-4D21-3651-5AF602DBA7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DHCP REQUEST</a:t>
            </a:r>
            <a:r>
              <a:rPr lang="pt-BR" sz="2000" dirty="0"/>
              <a:t> </a:t>
            </a:r>
            <a:r>
              <a:rPr lang="pt-BR" sz="2000" dirty="0">
                <a:sym typeface="Wingdings" pitchFamily="2" charset="2"/>
              </a:rPr>
              <a:t> Cliente solicita a oferta enviada pelo Server (</a:t>
            </a:r>
            <a:r>
              <a:rPr lang="pt-BR" sz="2000" b="1" dirty="0">
                <a:solidFill>
                  <a:srgbClr val="00B050"/>
                </a:solidFill>
                <a:sym typeface="Wingdings" pitchFamily="2" charset="2"/>
              </a:rPr>
              <a:t>SOLICITA</a:t>
            </a:r>
            <a:r>
              <a:rPr lang="pt-BR" sz="2000" dirty="0">
                <a:sym typeface="Wingdings" pitchFamily="2" charset="2"/>
              </a:rPr>
              <a:t>)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4514F7-1FE2-CF93-2019-BD88A6C1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" y="1700808"/>
            <a:ext cx="8882063" cy="464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9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Servidor DHCP:</a:t>
            </a:r>
          </a:p>
          <a:p>
            <a:pPr lvl="1"/>
            <a:r>
              <a:rPr lang="de-DE" dirty="0"/>
              <a:t>História, como surgiu o DHCP;</a:t>
            </a:r>
          </a:p>
          <a:p>
            <a:pPr lvl="1"/>
            <a:r>
              <a:rPr lang="de-DE" dirty="0"/>
              <a:t>Protocolos predecessores (RARP e BOOTP);</a:t>
            </a:r>
          </a:p>
          <a:p>
            <a:pPr lvl="1"/>
            <a:r>
              <a:rPr lang="de-DE" dirty="0"/>
              <a:t>Funcionamento do DHCP (Componentes: </a:t>
            </a:r>
            <a:r>
              <a:rPr lang="de-DE" dirty="0">
                <a:solidFill>
                  <a:srgbClr val="006699"/>
                </a:solidFill>
              </a:rPr>
              <a:t>Server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Client</a:t>
            </a:r>
            <a:r>
              <a:rPr lang="de-DE" dirty="0"/>
              <a:t> e </a:t>
            </a:r>
            <a:r>
              <a:rPr lang="de-DE" dirty="0">
                <a:solidFill>
                  <a:srgbClr val="00B050"/>
                </a:solidFill>
              </a:rPr>
              <a:t>Relay Agent</a:t>
            </a:r>
            <a:r>
              <a:rPr lang="de-DE" dirty="0"/>
              <a:t>);</a:t>
            </a:r>
          </a:p>
          <a:p>
            <a:pPr eaLnBrk="1" hangingPunct="1"/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Instalando e configurando o serviço DHCP no GNU/Linux (DHCPD).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Principais parâmetros de configuração;</a:t>
            </a: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09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3629-963C-C18F-1C1E-99828F16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o cabeçalho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6A64-F60B-EEC5-63B9-8D02A5985D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548687" cy="4937760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DHCP ACK</a:t>
            </a:r>
            <a:r>
              <a:rPr lang="pt-BR" sz="2000" dirty="0"/>
              <a:t> </a:t>
            </a:r>
            <a:r>
              <a:rPr lang="pt-BR" sz="2000" dirty="0">
                <a:sym typeface="Wingdings" pitchFamily="2" charset="2"/>
              </a:rPr>
              <a:t> Servidor aceita pedido do Cliente (que entra no estado </a:t>
            </a:r>
            <a:r>
              <a:rPr lang="pt-BR" sz="2000" b="1" dirty="0">
                <a:solidFill>
                  <a:srgbClr val="00B050"/>
                </a:solidFill>
                <a:sym typeface="Wingdings" pitchFamily="2" charset="2"/>
              </a:rPr>
              <a:t>VINCULA NOVAMENTE</a:t>
            </a:r>
            <a:r>
              <a:rPr lang="pt-BR" sz="2000" dirty="0">
                <a:sym typeface="Wingdings" pitchFamily="2" charset="2"/>
              </a:rPr>
              <a:t>) e aguarda o tempo (</a:t>
            </a:r>
            <a:r>
              <a:rPr lang="pt-BR" sz="2000" dirty="0" err="1">
                <a:solidFill>
                  <a:srgbClr val="FF0000"/>
                </a:solidFill>
                <a:sym typeface="Wingdings" pitchFamily="2" charset="2"/>
              </a:rPr>
              <a:t>Lease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 Time</a:t>
            </a:r>
            <a:r>
              <a:rPr lang="pt-BR" sz="2000" dirty="0">
                <a:sym typeface="Wingdings" pitchFamily="2" charset="2"/>
              </a:rPr>
              <a:t>) para solicitar renovação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1BFED0-405F-F4E5-20ED-7B79CCA4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54" y="2132856"/>
            <a:ext cx="8867775" cy="450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15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CE3-843D-3279-EECF-124977AA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o cabeçalho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1B5C-035A-A138-1477-080E033B5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DHCP RELEASE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Cliente revoga/cancela o empréstimo antes do término do tempo estipulado no 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Lease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 Time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3ED0C5-59ED-F710-A923-BB44D781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13004"/>
          <a:stretch>
            <a:fillRect/>
          </a:stretch>
        </p:blipFill>
        <p:spPr bwMode="auto">
          <a:xfrm>
            <a:off x="474097" y="5093001"/>
            <a:ext cx="5770903" cy="1072303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76C9DB4-CA80-56B7-FB45-925910609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396" y="2204864"/>
            <a:ext cx="8749208" cy="2614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C4FC6-157B-6FDB-2E76-3B2012AB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464" y="5256157"/>
            <a:ext cx="2209992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9FEF-6F07-6E52-1427-251ED346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4797B1-F0CD-372A-81B6-EF759DC3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em uma rede com VLAN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3832A-1E05-0CED-A650-EAA16D40A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Servidor DHCP</a:t>
            </a:r>
          </a:p>
        </p:txBody>
      </p:sp>
    </p:spTree>
    <p:extLst>
      <p:ext uri="{BB962C8B-B14F-4D97-AF65-F5344CB8AC3E}">
        <p14:creationId xmlns:p14="http://schemas.microsoft.com/office/powerpoint/2010/main" val="30485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3F7A-13DF-DC51-244B-A116BE33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em uma rede com </a:t>
            </a:r>
            <a:r>
              <a:rPr lang="pt-BR" dirty="0" err="1"/>
              <a:t>VLANs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DEB5-49C1-B8AA-AC6F-A14B7FC14B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uma rede hierárquica de maior complexidade, os Servidores (inclusive o DHCP) podem estar em uma VLAN diferente dos clientes DHCP, logo...</a:t>
            </a:r>
          </a:p>
          <a:p>
            <a:endParaRPr 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043DCE-DDAD-D006-D29B-0DDA5573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781" r="7563" b="3767"/>
          <a:stretch>
            <a:fillRect/>
          </a:stretch>
        </p:blipFill>
        <p:spPr bwMode="auto">
          <a:xfrm>
            <a:off x="1164875" y="2492896"/>
            <a:ext cx="6814250" cy="4168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03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A589-5EB6-F8DA-C8DA-32473283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em uma rede com </a:t>
            </a:r>
            <a:r>
              <a:rPr lang="pt-BR" dirty="0" err="1"/>
              <a:t>VLANs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4492-6D75-7B6B-BE03-324A9799C8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DHCP utiliza “mensagens” UDP, que podem ser encaminhadas entre os roteadores, através de um agente de retransmissão (</a:t>
            </a:r>
            <a:r>
              <a:rPr lang="pt-BR" sz="2400" dirty="0">
                <a:solidFill>
                  <a:srgbClr val="0070C0"/>
                </a:solidFill>
              </a:rPr>
              <a:t>DHCP Relay Agent</a:t>
            </a:r>
            <a:r>
              <a:rPr lang="pt-BR" sz="2400" dirty="0"/>
              <a:t>). </a:t>
            </a:r>
          </a:p>
          <a:p>
            <a:pPr lvl="4"/>
            <a:endParaRPr lang="pt-BR" sz="1300" dirty="0"/>
          </a:p>
          <a:p>
            <a:r>
              <a:rPr lang="pt-BR" sz="2400" dirty="0"/>
              <a:t>Ao utilizar o “</a:t>
            </a:r>
            <a:r>
              <a:rPr lang="pt-BR" sz="2400" dirty="0">
                <a:solidFill>
                  <a:srgbClr val="0070C0"/>
                </a:solidFill>
              </a:rPr>
              <a:t>Relay Agent</a:t>
            </a:r>
            <a:r>
              <a:rPr lang="pt-BR" sz="2400" dirty="0"/>
              <a:t>” a única informação que o agente precisa ter é o IP do Servidor DHCP.</a:t>
            </a:r>
          </a:p>
          <a:p>
            <a:endParaRPr lang="pt-B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FC5C7D-8B49-4438-661E-D116230A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24" y="3573016"/>
            <a:ext cx="8931551" cy="27659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8029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1B42-79A8-380C-1AAB-7EF1DB9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424-E620-9F6C-4E0F-83174E34A9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OK, tudo mundo feliz.... Nenhuma desvantagem ou vulnerabilidade?</a:t>
            </a:r>
          </a:p>
          <a:p>
            <a:pPr lvl="1"/>
            <a:r>
              <a:rPr lang="pt-BR" dirty="0"/>
              <a:t>Como todo serviço, o DHCP também está sujeito a vulnerabilidades, porém, o principal tipo de problema ou ameaça seria a inserção de um DHCP “falso” na rede, fazendo com que os clientes recebam endereços ou configurações diferentes do que é utilizado na rede local.</a:t>
            </a:r>
          </a:p>
          <a:p>
            <a:pPr lvl="1"/>
            <a:r>
              <a:rPr lang="pt-BR" dirty="0"/>
              <a:t>Fator que geralmente é explorado por pessoas mal intencionadas com o objetivo de obter informações ou prejudicar o funcionamento da rede.</a:t>
            </a:r>
          </a:p>
          <a:p>
            <a:pPr lvl="1"/>
            <a:r>
              <a:rPr lang="pt-BR" dirty="0"/>
              <a:t>Também pode ser ocasionado por configurações acidentais.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3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9FEF-6F07-6E52-1427-251ED346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4797B1-F0CD-372A-81B6-EF759DC3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Servidor DHCP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3832A-1E05-0CED-A650-EAA16D40A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Servidor DHCP</a:t>
            </a:r>
          </a:p>
        </p:txBody>
      </p:sp>
    </p:spTree>
    <p:extLst>
      <p:ext uri="{BB962C8B-B14F-4D97-AF65-F5344CB8AC3E}">
        <p14:creationId xmlns:p14="http://schemas.microsoft.com/office/powerpoint/2010/main" val="426143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FBB7-417C-A6CB-B726-73BDC1EC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um Servidor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7444-7BA4-1C6D-1883-5375BABC8C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Vamos pensar um pouco!!</a:t>
            </a:r>
          </a:p>
          <a:p>
            <a:pPr lvl="4"/>
            <a:endParaRPr lang="pt-BR" dirty="0"/>
          </a:p>
          <a:p>
            <a:r>
              <a:rPr lang="pt-BR" dirty="0"/>
              <a:t>Para implementar um Servidor DHCP, precisamos realizar os seguintes passos:</a:t>
            </a:r>
          </a:p>
          <a:p>
            <a:pPr lvl="1"/>
            <a:r>
              <a:rPr lang="pt-BR" dirty="0"/>
              <a:t>Instalar o serviço/pacote: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Linux 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70C0"/>
                </a:solidFill>
              </a:rPr>
              <a:t> DHCPD (Nome pode variar entre “</a:t>
            </a:r>
            <a:r>
              <a:rPr lang="pt-BR" dirty="0" err="1">
                <a:solidFill>
                  <a:srgbClr val="0070C0"/>
                </a:solidFill>
              </a:rPr>
              <a:t>dhcp</a:t>
            </a:r>
            <a:r>
              <a:rPr lang="pt-BR" dirty="0">
                <a:solidFill>
                  <a:srgbClr val="0070C0"/>
                </a:solidFill>
              </a:rPr>
              <a:t>”, “</a:t>
            </a:r>
            <a:r>
              <a:rPr lang="pt-BR" dirty="0" err="1">
                <a:solidFill>
                  <a:srgbClr val="0070C0"/>
                </a:solidFill>
              </a:rPr>
              <a:t>dhcpd</a:t>
            </a:r>
            <a:r>
              <a:rPr lang="pt-BR" dirty="0">
                <a:solidFill>
                  <a:srgbClr val="0070C0"/>
                </a:solidFill>
              </a:rPr>
              <a:t>”, “</a:t>
            </a:r>
            <a:r>
              <a:rPr lang="pt-BR" dirty="0" err="1">
                <a:solidFill>
                  <a:srgbClr val="0070C0"/>
                </a:solidFill>
              </a:rPr>
              <a:t>dhcp</a:t>
            </a:r>
            <a:r>
              <a:rPr lang="pt-BR" dirty="0">
                <a:solidFill>
                  <a:srgbClr val="0070C0"/>
                </a:solidFill>
              </a:rPr>
              <a:t>-server”...);</a:t>
            </a:r>
          </a:p>
          <a:p>
            <a:pPr lvl="3"/>
            <a:r>
              <a:rPr lang="pt-BR" dirty="0">
                <a:solidFill>
                  <a:srgbClr val="FF0000"/>
                </a:solidFill>
              </a:rPr>
              <a:t>Windows 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dirty="0">
                <a:solidFill>
                  <a:srgbClr val="FF0000"/>
                </a:solidFill>
              </a:rPr>
              <a:t>Microsoft DHCP Server;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Definir configurações globais e escopos de distribuição automática ou manual: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Linux 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 Arquivo “</a:t>
            </a:r>
            <a:r>
              <a:rPr lang="pt-BR" dirty="0" err="1">
                <a:solidFill>
                  <a:srgbClr val="0070C0"/>
                </a:solidFill>
                <a:sym typeface="Wingdings" pitchFamily="2" charset="2"/>
              </a:rPr>
              <a:t>dhcpd.conf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” no </a:t>
            </a:r>
            <a:r>
              <a:rPr lang="pt-BR" dirty="0" err="1">
                <a:solidFill>
                  <a:srgbClr val="0070C0"/>
                </a:solidFill>
                <a:sym typeface="Wingdings" pitchFamily="2" charset="2"/>
              </a:rPr>
              <a:t>CentOS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e no DEBIAN;</a:t>
            </a:r>
          </a:p>
          <a:p>
            <a:pPr lvl="3"/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Windows  Clique com o botão direito em algum lugar e “Properties”... “OK”.</a:t>
            </a:r>
            <a:endParaRPr lang="pt-BR" dirty="0">
              <a:solidFill>
                <a:srgbClr val="FF0000"/>
              </a:solidFill>
            </a:endParaRPr>
          </a:p>
          <a:p>
            <a:pPr lvl="3"/>
            <a:endParaRPr lang="pt-BR" dirty="0"/>
          </a:p>
          <a:p>
            <a:pPr lvl="1"/>
            <a:r>
              <a:rPr lang="pt-BR" dirty="0"/>
              <a:t>Solicitar IP através de um cliente Windows ou Linux (só conectar o cabo de rede...), ou digitar o comando abaixo: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Linux 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 “</a:t>
            </a:r>
            <a:r>
              <a:rPr lang="pt-BR" dirty="0" err="1">
                <a:solidFill>
                  <a:srgbClr val="0070C0"/>
                </a:solidFill>
                <a:sym typeface="Wingdings" pitchFamily="2" charset="2"/>
              </a:rPr>
              <a:t>dhclient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dirty="0" err="1">
                <a:solidFill>
                  <a:srgbClr val="0070C0"/>
                </a:solidFill>
                <a:sym typeface="Wingdings" pitchFamily="2" charset="2"/>
              </a:rPr>
              <a:t>eth</a:t>
            </a:r>
            <a:r>
              <a:rPr lang="pt-BR" dirty="0">
                <a:solidFill>
                  <a:srgbClr val="7030A0"/>
                </a:solidFill>
                <a:sym typeface="Wingdings" pitchFamily="2" charset="2"/>
              </a:rPr>
              <a:t>?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”;</a:t>
            </a:r>
          </a:p>
          <a:p>
            <a:pPr lvl="3"/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Windows  “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ipconfig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  /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renew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”.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999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DHCP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Assim como outros pacotes, podemos realizar a instalação através de gerenciadores de pacotes, ou código-fonte.</a:t>
            </a:r>
          </a:p>
          <a:p>
            <a:r>
              <a:rPr lang="pt-BR" dirty="0"/>
              <a:t>Código fonte disponível em: </a:t>
            </a:r>
            <a:r>
              <a:rPr lang="pt-BR" u="sng" dirty="0">
                <a:solidFill>
                  <a:srgbClr val="00B050"/>
                </a:solidFill>
              </a:rPr>
              <a:t>http://www.isc.org/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Instalando o DHCP Server no </a:t>
            </a:r>
            <a:r>
              <a:rPr lang="pt-BR" b="1" dirty="0">
                <a:solidFill>
                  <a:srgbClr val="0070C0"/>
                </a:solidFill>
              </a:rPr>
              <a:t>DEBIAN</a:t>
            </a:r>
            <a:r>
              <a:rPr lang="pt-BR" dirty="0"/>
              <a:t> (Observe as dependências – Debian 6):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apt-get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install</a:t>
            </a:r>
            <a:r>
              <a:rPr lang="pt-BR" b="1" dirty="0">
                <a:solidFill>
                  <a:srgbClr val="0070C0"/>
                </a:solidFill>
              </a:rPr>
              <a:t>  dhcp3-server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Instalando o DHCP Server no </a:t>
            </a:r>
            <a:r>
              <a:rPr lang="pt-BR" b="1" dirty="0" err="1">
                <a:solidFill>
                  <a:srgbClr val="FF0000"/>
                </a:solidFill>
              </a:rPr>
              <a:t>Red-Hat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 derivados: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yum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dhcp</a:t>
            </a:r>
            <a:r>
              <a:rPr lang="pt-BR" b="1" dirty="0">
                <a:solidFill>
                  <a:srgbClr val="FF0000"/>
                </a:solidFill>
              </a:rPr>
              <a:t>-server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BE543C-09F4-9AFD-5497-687F2381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88080"/>
            <a:ext cx="6183001" cy="134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>
                <a:solidFill>
                  <a:srgbClr val="FF0000"/>
                </a:solidFill>
              </a:rPr>
              <a:t> e derivados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start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stop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restart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status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reload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enable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disable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isc</a:t>
            </a:r>
            <a:r>
              <a:rPr lang="pt-BR" b="1" dirty="0">
                <a:solidFill>
                  <a:srgbClr val="0070C0"/>
                </a:solidFill>
              </a:rPr>
              <a:t>-</a:t>
            </a:r>
            <a:r>
              <a:rPr lang="pt-BR" b="1" dirty="0" err="1">
                <a:solidFill>
                  <a:srgbClr val="0070C0"/>
                </a:solidFill>
              </a:rPr>
              <a:t>dhcp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dhcpd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16A2-18DD-4500-1EC2-3112E2A2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455F-CC5B-41A1-FDD0-A9441D9625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i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“O DHCP permite a atribuição </a:t>
            </a:r>
            <a:r>
              <a:rPr lang="pt-BR" sz="2400" i="1" dirty="0">
                <a:solidFill>
                  <a:srgbClr val="7030A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manual</a:t>
            </a:r>
            <a:r>
              <a:rPr lang="pt-BR" sz="2400" i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 e a atribuição </a:t>
            </a:r>
            <a:r>
              <a:rPr lang="pt-BR" sz="2400" i="1" dirty="0">
                <a:solidFill>
                  <a:srgbClr val="7030A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automática</a:t>
            </a:r>
            <a:r>
              <a:rPr lang="pt-BR" sz="2400" i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 de endereços IP. Ele é descrito nas </a:t>
            </a:r>
            <a:r>
              <a:rPr lang="pt-BR" sz="2400" i="1" dirty="0" err="1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RFCs</a:t>
            </a:r>
            <a:r>
              <a:rPr lang="pt-BR" sz="2400" i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 2131 e 2132. Na maioria dos sistemas, o DHCP substituiu em grande parte o RARP e o BOOTP.”</a:t>
            </a:r>
          </a:p>
          <a:p>
            <a:endParaRPr lang="pt-BR" sz="2400" dirty="0"/>
          </a:p>
          <a:p>
            <a:pPr lvl="1"/>
            <a:r>
              <a:rPr lang="de-DE" sz="20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Andrew S. Tanenbaum (2003)</a:t>
            </a:r>
          </a:p>
          <a:p>
            <a:pPr lvl="2"/>
            <a:r>
              <a:rPr lang="pt-BR" sz="1800" dirty="0"/>
              <a:t>Redes de Computadores</a:t>
            </a:r>
          </a:p>
          <a:p>
            <a:pPr lvl="2"/>
            <a:r>
              <a:rPr lang="pt-BR" sz="1800" dirty="0"/>
              <a:t>4ª Edição – Editora Campus</a:t>
            </a:r>
          </a:p>
          <a:p>
            <a:pPr lvl="2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8151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1E6D-FA81-8478-C4B9-DC03510D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  <a:r>
              <a:rPr lang="pt-BR" dirty="0"/>
              <a:t> x </a:t>
            </a:r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 dirty="0">
                <a:solidFill>
                  <a:srgbClr val="FF0000"/>
                </a:solidFill>
              </a:rPr>
              <a:t> (</a:t>
            </a:r>
            <a:r>
              <a:rPr lang="pt-BR" dirty="0" err="1">
                <a:solidFill>
                  <a:srgbClr val="FF0000"/>
                </a:solidFill>
              </a:rPr>
              <a:t>CentOS</a:t>
            </a:r>
            <a:r>
              <a:rPr lang="pt-BR" dirty="0">
                <a:solidFill>
                  <a:srgbClr val="FF0000"/>
                </a:solidFill>
              </a:rPr>
              <a:t>)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/>
              <a:t>Diferenças no arquivo de configuração “</a:t>
            </a:r>
            <a:r>
              <a:rPr lang="pt-BR" dirty="0" err="1">
                <a:solidFill>
                  <a:srgbClr val="00B050"/>
                </a:solidFill>
              </a:rPr>
              <a:t>dhcpd.conf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2939-B4B2-9395-0207-62F28B157D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b="1" dirty="0" err="1">
                <a:solidFill>
                  <a:srgbClr val="FF0000"/>
                </a:solidFill>
              </a:rPr>
              <a:t>Red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Hat</a:t>
            </a:r>
            <a:r>
              <a:rPr lang="pt-BR" sz="2000" dirty="0"/>
              <a:t> (e derivados) o arquivo vem sem configurações ou exemplos: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r>
              <a:rPr lang="pt-BR" sz="2000" dirty="0"/>
              <a:t>No </a:t>
            </a:r>
            <a:r>
              <a:rPr lang="pt-BR" sz="2000" b="1" dirty="0">
                <a:solidFill>
                  <a:srgbClr val="0070C0"/>
                </a:solidFill>
              </a:rPr>
              <a:t>DEBIAN</a:t>
            </a:r>
            <a:r>
              <a:rPr lang="pt-BR" sz="2000" dirty="0"/>
              <a:t> temos alguns exemplos e configurações definidas:</a:t>
            </a:r>
          </a:p>
          <a:p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68CD77-9550-E07A-B752-D8835819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12561"/>
          <a:stretch>
            <a:fillRect/>
          </a:stretch>
        </p:blipFill>
        <p:spPr bwMode="auto">
          <a:xfrm>
            <a:off x="419019" y="3046113"/>
            <a:ext cx="6726064" cy="3407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15A4514-1F30-B238-C17E-5FC75C6A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3395" b="12654"/>
          <a:stretch>
            <a:fillRect/>
          </a:stretch>
        </p:blipFill>
        <p:spPr bwMode="auto">
          <a:xfrm>
            <a:off x="457200" y="1628800"/>
            <a:ext cx="4446940" cy="859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9EC33-636C-E0A8-6FFD-144CC338072B}"/>
              </a:ext>
            </a:extLst>
          </p:cNvPr>
          <p:cNvSpPr txBox="1"/>
          <p:nvPr/>
        </p:nvSpPr>
        <p:spPr>
          <a:xfrm>
            <a:off x="621904" y="6505599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OBS.: Também será necessário (</a:t>
            </a:r>
            <a:r>
              <a:rPr lang="pt-BR" sz="1400" b="1" dirty="0">
                <a:solidFill>
                  <a:srgbClr val="0070C0"/>
                </a:solidFill>
              </a:rPr>
              <a:t>Debian</a:t>
            </a:r>
            <a:r>
              <a:rPr lang="pt-BR" sz="1400" dirty="0"/>
              <a:t>) editar o arquivo </a:t>
            </a:r>
            <a:r>
              <a:rPr lang="pt-BR" sz="1400" b="1" dirty="0"/>
              <a:t>/</a:t>
            </a:r>
            <a:r>
              <a:rPr lang="pt-BR" sz="1400" b="1" dirty="0" err="1"/>
              <a:t>etc</a:t>
            </a:r>
            <a:r>
              <a:rPr lang="pt-BR" sz="1400" b="1" dirty="0"/>
              <a:t>/default/</a:t>
            </a:r>
            <a:r>
              <a:rPr lang="pt-BR" sz="1400" b="1" dirty="0" err="1"/>
              <a:t>isc</a:t>
            </a:r>
            <a:r>
              <a:rPr lang="pt-BR" sz="1400" b="1" dirty="0"/>
              <a:t>-</a:t>
            </a:r>
            <a:r>
              <a:rPr lang="pt-BR" sz="1400" b="1" dirty="0" err="1"/>
              <a:t>dhcp</a:t>
            </a:r>
            <a:r>
              <a:rPr lang="pt-BR" sz="1400" b="1" dirty="0"/>
              <a:t>-server</a:t>
            </a:r>
            <a:r>
              <a:rPr lang="pt-BR" sz="1400" dirty="0"/>
              <a:t> (definir a interface)</a:t>
            </a:r>
          </a:p>
        </p:txBody>
      </p:sp>
    </p:spTree>
    <p:extLst>
      <p:ext uri="{BB962C8B-B14F-4D97-AF65-F5344CB8AC3E}">
        <p14:creationId xmlns:p14="http://schemas.microsoft.com/office/powerpoint/2010/main" val="133127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3AF6-FFBF-DB15-DAAF-44EB2F08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de configuração – “</a:t>
            </a:r>
            <a:r>
              <a:rPr lang="pt-BR" dirty="0" err="1"/>
              <a:t>dhcpd.conf</a:t>
            </a:r>
            <a:r>
              <a:rPr lang="pt-BR" dirty="0"/>
              <a:t>”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Atribuição Automática </a:t>
            </a:r>
            <a:r>
              <a:rPr lang="pt-BR" dirty="0"/>
              <a:t>– </a:t>
            </a:r>
            <a:r>
              <a:rPr lang="pt-BR" dirty="0">
                <a:solidFill>
                  <a:srgbClr val="7030A0"/>
                </a:solidFill>
              </a:rPr>
              <a:t>Global</a:t>
            </a:r>
            <a:r>
              <a:rPr lang="pt-BR" dirty="0"/>
              <a:t> e por </a:t>
            </a:r>
            <a:r>
              <a:rPr lang="pt-BR" dirty="0">
                <a:solidFill>
                  <a:srgbClr val="006699"/>
                </a:solidFill>
              </a:rPr>
              <a:t>Escopo</a:t>
            </a:r>
            <a:r>
              <a:rPr lang="pt-B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514-E770-1B35-983F-6693E244A6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# Configurações Globais (aplicáveis a todos os escopos)</a:t>
            </a:r>
          </a:p>
          <a:p>
            <a:pPr>
              <a:buNone/>
            </a:pP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server-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identifier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server01.dominio.local;</a:t>
            </a:r>
          </a:p>
          <a:p>
            <a:pPr>
              <a:buNone/>
            </a:pP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default-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lease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-time 3600;</a:t>
            </a:r>
          </a:p>
          <a:p>
            <a:pPr>
              <a:buNone/>
            </a:pP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max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lease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-time 7200;</a:t>
            </a:r>
          </a:p>
          <a:p>
            <a:pPr>
              <a:buNone/>
            </a:pP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option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domain-name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"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dominio.local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ddns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-update-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style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none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# Configurações definidas para o escopo “</a:t>
            </a:r>
            <a:r>
              <a:rPr lang="pt-BR" sz="1600" b="1" dirty="0" err="1">
                <a:solidFill>
                  <a:srgbClr val="00B0F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subnet</a:t>
            </a: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192.168.0.0/24”</a:t>
            </a:r>
          </a:p>
          <a:p>
            <a:pPr>
              <a:buNone/>
            </a:pP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subnet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192.168.0.0 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netmask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255.255.255.0 {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range 192.168.0.100 192.168.0.199;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option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subnet-mask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255.255.255.0;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option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broadcast-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address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192.168.0.255;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option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routers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192.168.0.1;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option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domain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name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-servers 192.168.0.5, 8.8.8.8;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	default-</a:t>
            </a:r>
            <a:r>
              <a:rPr lang="pt-BR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lease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-time 1800;</a:t>
            </a:r>
          </a:p>
          <a:p>
            <a:pPr>
              <a:buNone/>
            </a:pP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0583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C8DB-E17E-7783-C4A4-AC8B0FE0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do Arquivo de configurações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8D34-EEC1-E11D-0540-3D0F0E01AF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/>
              <a:t>Dentre as principais opções utilizadas, temos: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</a:rPr>
              <a:t>server-</a:t>
            </a:r>
            <a:r>
              <a:rPr lang="pt-BR" sz="1600" b="1" dirty="0" err="1">
                <a:solidFill>
                  <a:srgbClr val="0070C0"/>
                </a:solidFill>
              </a:rPr>
              <a:t>identifier</a:t>
            </a:r>
            <a:r>
              <a:rPr lang="pt-BR" sz="1600" b="1" dirty="0">
                <a:solidFill>
                  <a:srgbClr val="0070C0"/>
                </a:solidFill>
              </a:rPr>
              <a:t> </a:t>
            </a:r>
            <a:r>
              <a:rPr lang="pt-BR" sz="1600" dirty="0"/>
              <a:t> 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host.dominio.local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Define nome (</a:t>
            </a:r>
            <a:r>
              <a:rPr lang="pt-BR" sz="1600" dirty="0" err="1">
                <a:sym typeface="Wingdings" pitchFamily="2" charset="2"/>
              </a:rPr>
              <a:t>hostname</a:t>
            </a:r>
            <a:r>
              <a:rPr lang="pt-BR" sz="1600" dirty="0">
                <a:sym typeface="Wingdings" pitchFamily="2" charset="2"/>
              </a:rPr>
              <a:t>) do Servidor DHCP;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default-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lease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-time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21600 </a:t>
            </a:r>
            <a:r>
              <a:rPr lang="pt-BR" sz="1600" dirty="0">
                <a:sym typeface="Wingdings" pitchFamily="2" charset="2"/>
              </a:rPr>
              <a:t> Tempo padrão do empréstimo (Ex.: 21600 = 6 Horas);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-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lease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-time</a:t>
            </a:r>
            <a:r>
              <a:rPr lang="pt-BR" sz="1600" dirty="0"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43200</a:t>
            </a:r>
            <a:r>
              <a:rPr lang="pt-BR" sz="1600" dirty="0">
                <a:sym typeface="Wingdings" pitchFamily="2" charset="2"/>
              </a:rPr>
              <a:t>  Tempo máximo de empréstimo (Ex.: 43200 = 12 Horas);</a:t>
            </a:r>
          </a:p>
          <a:p>
            <a:pPr lvl="1"/>
            <a:endParaRPr lang="pt-BR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subnet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192.168.0.0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netmask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255.255.255.0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{ ... }</a:t>
            </a:r>
            <a:r>
              <a:rPr lang="pt-BR" sz="1600" dirty="0">
                <a:sym typeface="Wingdings" pitchFamily="2" charset="2"/>
              </a:rPr>
              <a:t>  Define um novo escopo;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range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192.168.0.100  192.168.0.199</a:t>
            </a:r>
            <a:r>
              <a:rPr lang="pt-BR" sz="1600" dirty="0">
                <a:sym typeface="Wingdings" pitchFamily="2" charset="2"/>
              </a:rPr>
              <a:t>  Intervalo de endereços a ser distribuído;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option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subnet-mask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255.255.255.0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Máscara de </a:t>
            </a:r>
            <a:r>
              <a:rPr lang="pt-BR" sz="1600" dirty="0" err="1">
                <a:sym typeface="Wingdings" pitchFamily="2" charset="2"/>
              </a:rPr>
              <a:t>Sub-Rede</a:t>
            </a:r>
            <a:r>
              <a:rPr lang="pt-BR" sz="1600" dirty="0">
                <a:sym typeface="Wingdings" pitchFamily="2" charset="2"/>
              </a:rPr>
              <a:t> fornecida aos clientes;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option</a:t>
            </a:r>
            <a:r>
              <a:rPr lang="pt-BR" sz="1600" b="1" dirty="0">
                <a:solidFill>
                  <a:srgbClr val="0070C0"/>
                </a:solidFill>
              </a:rPr>
              <a:t>  broadcast-</a:t>
            </a:r>
            <a:r>
              <a:rPr lang="pt-BR" sz="1600" b="1" dirty="0" err="1">
                <a:solidFill>
                  <a:srgbClr val="0070C0"/>
                </a:solidFill>
              </a:rPr>
              <a:t>address</a:t>
            </a:r>
            <a:r>
              <a:rPr lang="pt-BR" sz="1600" b="1" dirty="0">
                <a:solidFill>
                  <a:srgbClr val="0070C0"/>
                </a:solidFill>
              </a:rPr>
              <a:t>  </a:t>
            </a:r>
            <a:r>
              <a:rPr lang="pt-BR" sz="1600" b="1" dirty="0">
                <a:solidFill>
                  <a:srgbClr val="FF0000"/>
                </a:solidFill>
              </a:rPr>
              <a:t>192.168.0.255</a:t>
            </a:r>
            <a:r>
              <a:rPr lang="pt-BR" sz="1600" b="1" dirty="0">
                <a:solidFill>
                  <a:srgbClr val="0070C0"/>
                </a:solidFill>
              </a:rPr>
              <a:t> </a:t>
            </a:r>
            <a:r>
              <a:rPr lang="pt-BR" sz="1600" dirty="0">
                <a:sym typeface="Wingdings" pitchFamily="2" charset="2"/>
              </a:rPr>
              <a:t> Endereço de broadcast fornecido aos clientes;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option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routers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192.168.0.1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Endereço de Gateway enviado aos clientes;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option</a:t>
            </a:r>
            <a:r>
              <a:rPr lang="pt-BR" sz="1600" b="1" dirty="0">
                <a:solidFill>
                  <a:srgbClr val="0070C0"/>
                </a:solidFill>
              </a:rPr>
              <a:t>  </a:t>
            </a:r>
            <a:r>
              <a:rPr lang="pt-BR" sz="1600" b="1" dirty="0" err="1">
                <a:solidFill>
                  <a:srgbClr val="0070C0"/>
                </a:solidFill>
              </a:rPr>
              <a:t>domain</a:t>
            </a:r>
            <a:r>
              <a:rPr lang="pt-BR" sz="1600" b="1" dirty="0">
                <a:solidFill>
                  <a:srgbClr val="0070C0"/>
                </a:solidFill>
              </a:rPr>
              <a:t>-</a:t>
            </a:r>
            <a:r>
              <a:rPr lang="pt-BR" sz="1600" b="1" dirty="0" err="1">
                <a:solidFill>
                  <a:srgbClr val="0070C0"/>
                </a:solidFill>
              </a:rPr>
              <a:t>name</a:t>
            </a:r>
            <a:r>
              <a:rPr lang="pt-BR" sz="1600" b="1" dirty="0">
                <a:solidFill>
                  <a:srgbClr val="0070C0"/>
                </a:solidFill>
              </a:rPr>
              <a:t>-servers  </a:t>
            </a:r>
            <a:r>
              <a:rPr lang="pt-BR" sz="1600" b="1" dirty="0">
                <a:solidFill>
                  <a:srgbClr val="FF0000"/>
                </a:solidFill>
              </a:rPr>
              <a:t>192.168.0.5,  8.8.8.8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>
                <a:sym typeface="Wingdings" pitchFamily="2" charset="2"/>
              </a:rPr>
              <a:t> Servidores DNS fornecidos;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option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domain-name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“meudominio.com.br”</a:t>
            </a:r>
            <a:r>
              <a:rPr lang="pt-BR" sz="1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Sufixo DNS fornecido aos clientes;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4635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3A2D-D1A6-0E79-5902-97258A85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de configuração – “</a:t>
            </a:r>
            <a:r>
              <a:rPr lang="pt-BR" dirty="0" err="1"/>
              <a:t>dhcpd.conf</a:t>
            </a:r>
            <a:r>
              <a:rPr lang="pt-BR" dirty="0"/>
              <a:t>”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Atribuição Manual </a:t>
            </a:r>
            <a:r>
              <a:rPr lang="pt-BR" dirty="0"/>
              <a:t>de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27BE-ABA4-DF4E-88A2-BC2D738F2B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661480"/>
            <a:ext cx="8229600" cy="1791856"/>
          </a:xfrm>
        </p:spPr>
        <p:txBody>
          <a:bodyPr/>
          <a:lstStyle/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t-BR" sz="2000" kern="0" dirty="0">
                <a:latin typeface="Calibri" pitchFamily="34" charset="0"/>
                <a:cs typeface="Calibri" pitchFamily="34" charset="0"/>
              </a:rPr>
              <a:t>As configurações acima descrevem o mínimo necessário para uma atribuição manual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:</a:t>
            </a: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host 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peba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{ ... }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 Define uma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atribuição manual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hardware ethernet 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A1:B2:C3:D4:E5:F6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 MAC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Address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do cliente;</a:t>
            </a: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fixed-address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192.168.0.25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 IP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Fixo a ser fornecido para o cliente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E9806-E65D-2C5D-FAC8-B968A362B814}"/>
              </a:ext>
            </a:extLst>
          </p:cNvPr>
          <p:cNvSpPr txBox="1">
            <a:spLocks/>
          </p:cNvSpPr>
          <p:nvPr/>
        </p:nvSpPr>
        <p:spPr>
          <a:xfrm>
            <a:off x="319088" y="1247417"/>
            <a:ext cx="8524875" cy="33055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 Configurações de IP manual (IP fixo para determinados clientes)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host peba 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hardware ethernet 00:A1:B2:C3:D4:E5;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fixed-address 192.168.0.90;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host ninja 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hardware ethernet 00:A1:B2:C3:D4:FF;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fixed-address 192.168.0.91;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1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E87-A6C1-ACB4-6B9D-0FF052BD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Verificando os empréstimos fornecidos pelo DHCP</a:t>
            </a:r>
            <a:br>
              <a:rPr lang="pt-BR" dirty="0"/>
            </a:br>
            <a:r>
              <a:rPr lang="pt-BR" dirty="0"/>
              <a:t>(Arquivo “</a:t>
            </a:r>
            <a:r>
              <a:rPr lang="pt-BR" dirty="0" err="1">
                <a:solidFill>
                  <a:srgbClr val="00B050"/>
                </a:solidFill>
              </a:rPr>
              <a:t>dhcpd.leases</a:t>
            </a:r>
            <a:r>
              <a:rPr lang="pt-BR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B875-61E1-C9C2-0BC2-C8480A2B02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Podemos verificar os empréstimos concedidos aos clientes no arquivo “</a:t>
            </a:r>
            <a:r>
              <a:rPr lang="pt-BR" sz="2000" b="1" dirty="0" err="1">
                <a:solidFill>
                  <a:srgbClr val="006666"/>
                </a:solidFill>
              </a:rPr>
              <a:t>dhcpd.leases</a:t>
            </a:r>
            <a:r>
              <a:rPr lang="pt-BR" sz="2000" dirty="0"/>
              <a:t>”:</a:t>
            </a:r>
          </a:p>
          <a:p>
            <a:endParaRPr lang="pt-BR" sz="2000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0C4529E8-E05C-9856-2AEA-7A30EB181D88}"/>
              </a:ext>
            </a:extLst>
          </p:cNvPr>
          <p:cNvSpPr txBox="1">
            <a:spLocks/>
          </p:cNvSpPr>
          <p:nvPr/>
        </p:nvSpPr>
        <p:spPr>
          <a:xfrm>
            <a:off x="417689" y="1932306"/>
            <a:ext cx="2663326" cy="639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b="1">
                <a:solidFill>
                  <a:srgbClr val="0070C0"/>
                </a:solidFill>
              </a:rPr>
              <a:t>Debian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240CB4B1-BEBD-9FFE-82DD-8622EA4154B2}"/>
              </a:ext>
            </a:extLst>
          </p:cNvPr>
          <p:cNvSpPr txBox="1">
            <a:spLocks/>
          </p:cNvSpPr>
          <p:nvPr/>
        </p:nvSpPr>
        <p:spPr>
          <a:xfrm>
            <a:off x="417517" y="4393295"/>
            <a:ext cx="2664372" cy="639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b="1">
                <a:solidFill>
                  <a:srgbClr val="FF0000"/>
                </a:solidFill>
              </a:rPr>
              <a:t>Red Hat / Cent 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05F1D1E-812B-2A32-77FC-430B7457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11" y="4754524"/>
            <a:ext cx="5418665" cy="1986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3B5F814-10B4-9E88-906E-562D341E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773" y="2304836"/>
            <a:ext cx="5068710" cy="1986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776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733-A308-7343-FD11-04A63340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do Arquivo de configurações do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7CAA-5507-E8CA-5578-5319231BA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ym typeface="Wingdings" pitchFamily="2" charset="2"/>
              </a:rPr>
              <a:t>OBS.: Diferente do APACHE e de outros serviços, os parâmetros do arquivo “</a:t>
            </a:r>
            <a:r>
              <a:rPr lang="pt-BR" sz="1800" dirty="0" err="1">
                <a:solidFill>
                  <a:srgbClr val="0070C0"/>
                </a:solidFill>
                <a:sym typeface="Wingdings" pitchFamily="2" charset="2"/>
              </a:rPr>
              <a:t>dhcpd.conf</a:t>
            </a:r>
            <a:r>
              <a:rPr lang="pt-BR" sz="1800" dirty="0">
                <a:sym typeface="Wingdings" pitchFamily="2" charset="2"/>
              </a:rPr>
              <a:t>” não necessitam de maiores cuidados...:</a:t>
            </a:r>
          </a:p>
          <a:p>
            <a:pPr lvl="1"/>
            <a:r>
              <a:rPr lang="pt-PT" sz="1800" dirty="0"/>
              <a:t>As Diretivas de configuração </a:t>
            </a:r>
            <a:r>
              <a:rPr lang="pt-PT" sz="1800" b="1" dirty="0">
                <a:solidFill>
                  <a:srgbClr val="FF0000"/>
                </a:solidFill>
              </a:rPr>
              <a:t>NÃO</a:t>
            </a:r>
            <a:r>
              <a:rPr lang="pt-PT" sz="1800" dirty="0"/>
              <a:t> são “case-sensitive”. </a:t>
            </a:r>
          </a:p>
          <a:p>
            <a:pPr lvl="1"/>
            <a:r>
              <a:rPr lang="pt-PT" sz="1800" dirty="0"/>
              <a:t>As linhas que começam com </a:t>
            </a:r>
            <a:r>
              <a:rPr lang="pt-PT" sz="1800" b="1" dirty="0"/>
              <a:t>"#"</a:t>
            </a:r>
            <a:r>
              <a:rPr lang="pt-PT" sz="1800" dirty="0"/>
              <a:t> são consideradas comentários e são ignoradas. </a:t>
            </a:r>
          </a:p>
          <a:p>
            <a:pPr lvl="1"/>
            <a:r>
              <a:rPr lang="pt-PT" sz="1800" dirty="0"/>
              <a:t>Toda linha deve terminar com “ponto-e-vírgula”, </a:t>
            </a:r>
            <a:r>
              <a:rPr lang="pt-PT" sz="1800" b="1" dirty="0"/>
              <a:t>exceto</a:t>
            </a:r>
            <a:r>
              <a:rPr lang="pt-PT" sz="1800" dirty="0"/>
              <a:t> as que possuem “chaves” {}, para abrir ou fechar um escopo.</a:t>
            </a:r>
          </a:p>
          <a:p>
            <a:pPr lvl="1"/>
            <a:r>
              <a:rPr lang="pt-PT" sz="1800" dirty="0"/>
              <a:t>Comentários podem ser incluídos em uma linha após uma diretiva de configuração. </a:t>
            </a:r>
          </a:p>
          <a:p>
            <a:pPr lvl="1"/>
            <a:r>
              <a:rPr lang="pt-PT" sz="1800" dirty="0"/>
              <a:t>As linhas e espaços em branco entre as diretivas são ignorados, então você pode documentá-las através dos comentários para facilitar a administração.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Exemplo de “</a:t>
            </a:r>
            <a:r>
              <a:rPr lang="pt-BR" sz="1800" dirty="0">
                <a:solidFill>
                  <a:srgbClr val="0070C0"/>
                </a:solidFill>
              </a:rPr>
              <a:t># comentário</a:t>
            </a:r>
            <a:r>
              <a:rPr lang="pt-BR" sz="1800" dirty="0"/>
              <a:t>” no arquivo de configuração:</a:t>
            </a:r>
          </a:p>
          <a:p>
            <a:endParaRPr lang="pt-BR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37E44E-29AD-3DCF-4AF3-BAFBC5B7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67" y="5229200"/>
            <a:ext cx="8193465" cy="89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27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03B-9782-8384-5912-5C25B8F5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E495-B29A-BBAD-C6D2-D86F13835E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Instale o Servidor DHCP na sua distribuição GNU/Linux.</a:t>
            </a:r>
          </a:p>
          <a:p>
            <a:r>
              <a:rPr lang="pt-BR" dirty="0"/>
              <a:t>Acesse e analise o conteúdo do arquivo de configuração “</a:t>
            </a:r>
            <a:r>
              <a:rPr lang="pt-BR" dirty="0" err="1"/>
              <a:t>dhcpd.conf</a:t>
            </a:r>
            <a:r>
              <a:rPr lang="pt-BR" dirty="0"/>
              <a:t>”.</a:t>
            </a:r>
          </a:p>
          <a:p>
            <a:pPr lvl="1"/>
            <a:r>
              <a:rPr lang="pt-BR" dirty="0"/>
              <a:t>Faça backup do arquivo de configuração.</a:t>
            </a:r>
          </a:p>
          <a:p>
            <a:pPr lvl="1"/>
            <a:r>
              <a:rPr lang="pt-BR" dirty="0"/>
              <a:t>Observe as diretivas (caso existam), sintaxe do arquivo e em caso de dúvidas, entre em contato.</a:t>
            </a:r>
          </a:p>
          <a:p>
            <a:pPr lvl="1"/>
            <a:r>
              <a:rPr lang="pt-BR" dirty="0"/>
              <a:t>Mais informações a partir do slide 28.</a:t>
            </a:r>
          </a:p>
          <a:p>
            <a:pPr lvl="1"/>
            <a:endParaRPr lang="pt-BR" dirty="0"/>
          </a:p>
          <a:p>
            <a:r>
              <a:rPr lang="pt-BR" dirty="0"/>
              <a:t>Crie um novo clone de sua VM GNU/Linux para ser utilizado como Cliente.</a:t>
            </a:r>
          </a:p>
          <a:p>
            <a:pPr lvl="1"/>
            <a:r>
              <a:rPr lang="pt-BR" dirty="0"/>
              <a:t>OBS.: Clone do arquivo original da VM, ao invés de um clone do clone.</a:t>
            </a:r>
          </a:p>
          <a:p>
            <a:pPr lvl="1"/>
            <a:endParaRPr lang="pt-BR" dirty="0"/>
          </a:p>
          <a:p>
            <a:r>
              <a:rPr lang="pt-BR" dirty="0"/>
              <a:t>Inicie uma VM do Windows para ser utilizada como cliente DHCP.</a:t>
            </a:r>
          </a:p>
          <a:p>
            <a:pPr lvl="2"/>
            <a:endParaRPr lang="pt-BR" dirty="0"/>
          </a:p>
          <a:p>
            <a:r>
              <a:rPr lang="pt-BR" dirty="0"/>
              <a:t>Configure a interface de todas as 3 VM como “Rede Interna”.</a:t>
            </a:r>
          </a:p>
          <a:p>
            <a:pPr lvl="1"/>
            <a:r>
              <a:rPr lang="pt-BR" dirty="0"/>
              <a:t>ATENÇÃO: ESTE PASSO É O MAIS IMPORTANTE, PARA EVITAR PROBLEMAS COM A DISTRIBUIÇÃO DE ENDEREÇOS IP NA SUA REDE, OU CONFLITO COM O DHCP DO MODO HOST-ONLY.</a:t>
            </a:r>
          </a:p>
        </p:txBody>
      </p:sp>
    </p:spTree>
    <p:extLst>
      <p:ext uri="{BB962C8B-B14F-4D97-AF65-F5344CB8AC3E}">
        <p14:creationId xmlns:p14="http://schemas.microsoft.com/office/powerpoint/2010/main" val="1996974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7FB5-6660-571E-301C-3CF2EDE9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8C1C-84B1-3633-BCE6-BD6321350F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OBS.: Substituir o “XX” pelo endereçamento IP que você está utilizando (de acordo com o endereçamento IP já configurado em sua VM).</a:t>
            </a:r>
          </a:p>
          <a:p>
            <a:pPr lvl="1"/>
            <a:endParaRPr lang="pt-BR" dirty="0"/>
          </a:p>
          <a:p>
            <a:r>
              <a:rPr lang="pt-BR" dirty="0"/>
              <a:t>Configure o arquivo “</a:t>
            </a:r>
            <a:r>
              <a:rPr lang="pt-BR" dirty="0" err="1"/>
              <a:t>dhcpd.conf</a:t>
            </a:r>
            <a:r>
              <a:rPr lang="pt-BR" dirty="0"/>
              <a:t>” com as seguintes opções:</a:t>
            </a:r>
          </a:p>
          <a:p>
            <a:pPr lvl="1"/>
            <a:r>
              <a:rPr lang="pt-BR" dirty="0"/>
              <a:t>Nome de identificação do servidor: “</a:t>
            </a:r>
            <a:r>
              <a:rPr lang="pt-BR" dirty="0" err="1"/>
              <a:t>Hostname</a:t>
            </a:r>
            <a:r>
              <a:rPr lang="pt-BR" dirty="0"/>
              <a:t> do seu LINUX”;</a:t>
            </a:r>
          </a:p>
          <a:p>
            <a:pPr lvl="1"/>
            <a:r>
              <a:rPr lang="pt-BR" dirty="0"/>
              <a:t>Tempo padrão de empréstimo: 1200;</a:t>
            </a:r>
          </a:p>
          <a:p>
            <a:pPr lvl="1"/>
            <a:r>
              <a:rPr lang="pt-BR" dirty="0"/>
              <a:t>Tempo máximo de empréstimo: 2400;</a:t>
            </a:r>
          </a:p>
          <a:p>
            <a:pPr lvl="1"/>
            <a:r>
              <a:rPr lang="pt-BR" dirty="0"/>
              <a:t>Escopo: XX.XX.XX.0/24</a:t>
            </a:r>
          </a:p>
          <a:p>
            <a:pPr lvl="1"/>
            <a:r>
              <a:rPr lang="pt-BR" dirty="0"/>
              <a:t>Range de </a:t>
            </a:r>
            <a:r>
              <a:rPr lang="pt-BR" dirty="0" err="1"/>
              <a:t>IPs</a:t>
            </a:r>
            <a:r>
              <a:rPr lang="pt-BR" dirty="0"/>
              <a:t> para concessão: XX.XX.XX.100 – XX.XX.XX.199;</a:t>
            </a:r>
          </a:p>
          <a:p>
            <a:pPr lvl="1"/>
            <a:r>
              <a:rPr lang="pt-BR" dirty="0"/>
              <a:t>Servidores DNS: “IP.DO.SEU.DNS.LINUX”;</a:t>
            </a:r>
          </a:p>
          <a:p>
            <a:pPr lvl="1"/>
            <a:r>
              <a:rPr lang="pt-BR" dirty="0"/>
              <a:t>Default Gateway: XX.XX.XX.1;</a:t>
            </a:r>
          </a:p>
          <a:p>
            <a:pPr lvl="1"/>
            <a:r>
              <a:rPr lang="pt-BR" dirty="0"/>
              <a:t>Sufixo DNS: “NOME DO SEU DOMÍNIO CONFIGURADO NA AULA DE DNS";</a:t>
            </a:r>
          </a:p>
          <a:p>
            <a:pPr lvl="1"/>
            <a:endParaRPr lang="pt-BR" dirty="0"/>
          </a:p>
          <a:p>
            <a:r>
              <a:rPr lang="pt-BR" dirty="0"/>
              <a:t>Inicie o serviço DHCP.</a:t>
            </a:r>
          </a:p>
          <a:p>
            <a:pPr lvl="1"/>
            <a:r>
              <a:rPr lang="pt-BR" dirty="0"/>
              <a:t>OBS.: CONFIRME SE A SUA INTERFACE ESTÁ EM MODO “REDE INTERNA”;</a:t>
            </a:r>
          </a:p>
        </p:txBody>
      </p:sp>
    </p:spTree>
    <p:extLst>
      <p:ext uri="{BB962C8B-B14F-4D97-AF65-F5344CB8AC3E}">
        <p14:creationId xmlns:p14="http://schemas.microsoft.com/office/powerpoint/2010/main" val="203902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FB1CD-5BDD-39CA-E957-26FDAD3C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25F0-9512-10FA-BF39-3838ECC3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608E-317C-41BD-4486-8AA40725B3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/>
              <a:t>Verifique no Cliente Windows se foi possível obter um endereço do servidor DHCP;</a:t>
            </a:r>
          </a:p>
          <a:p>
            <a:r>
              <a:rPr lang="pt-BR" sz="1800" dirty="0"/>
              <a:t>Verifique se o cliente GNU/Linux obteve um endereço IP (comando “</a:t>
            </a:r>
            <a:r>
              <a:rPr lang="pt-BR" sz="1800" dirty="0" err="1"/>
              <a:t>dhclient</a:t>
            </a:r>
            <a:r>
              <a:rPr lang="pt-BR" sz="1800" dirty="0"/>
              <a:t> XXX”).</a:t>
            </a:r>
          </a:p>
          <a:p>
            <a:pPr lvl="1"/>
            <a:r>
              <a:rPr lang="pt-BR" sz="1600" dirty="0"/>
              <a:t>OBS.: Substituir “XXX” pela interface existente (eth0, enp0s3, etc...).</a:t>
            </a:r>
          </a:p>
          <a:p>
            <a:r>
              <a:rPr lang="pt-BR" sz="1800" dirty="0"/>
              <a:t>Verifique os empréstimos concedidos aos dois clientes no arquivo “</a:t>
            </a:r>
            <a:r>
              <a:rPr lang="pt-BR" sz="1800" dirty="0" err="1"/>
              <a:t>dhcpd.leases</a:t>
            </a:r>
            <a:r>
              <a:rPr lang="pt-BR" sz="1800" dirty="0"/>
              <a:t>”. Os empréstimos cedidos aos dois clientes podem ser visualizados?</a:t>
            </a:r>
          </a:p>
          <a:p>
            <a:pPr lvl="1"/>
            <a:endParaRPr lang="pt-BR" sz="1600" dirty="0"/>
          </a:p>
          <a:p>
            <a:r>
              <a:rPr lang="pt-BR" sz="1800" dirty="0"/>
              <a:t>Configure uma atribuição manual para o cliente Windows, definindo as seguintes opções (dentro da seção que será criada para a atribuição manual):</a:t>
            </a:r>
          </a:p>
          <a:p>
            <a:pPr lvl="1"/>
            <a:r>
              <a:rPr lang="pt-BR" sz="1600" dirty="0"/>
              <a:t>IP = XX.XX.XX.222</a:t>
            </a:r>
          </a:p>
          <a:p>
            <a:pPr lvl="1"/>
            <a:r>
              <a:rPr lang="pt-BR" sz="1600" dirty="0"/>
              <a:t>Sufixo DNS = “</a:t>
            </a:r>
            <a:r>
              <a:rPr lang="pt-BR" sz="1600" dirty="0" err="1"/>
              <a:t>atribuicao.manual</a:t>
            </a:r>
            <a:r>
              <a:rPr lang="pt-BR" sz="1600" dirty="0"/>
              <a:t>”</a:t>
            </a:r>
          </a:p>
          <a:p>
            <a:pPr lvl="1"/>
            <a:endParaRPr lang="pt-BR" sz="1600" dirty="0"/>
          </a:p>
          <a:p>
            <a:r>
              <a:rPr lang="pt-BR" sz="1800" dirty="0"/>
              <a:t>Execute no Cliente Windows “</a:t>
            </a:r>
            <a:r>
              <a:rPr lang="pt-BR" sz="1800" dirty="0" err="1"/>
              <a:t>ipconfig</a:t>
            </a:r>
            <a:r>
              <a:rPr lang="pt-BR" sz="1800" dirty="0"/>
              <a:t> /release” e “</a:t>
            </a:r>
            <a:r>
              <a:rPr lang="pt-BR" sz="1800" dirty="0" err="1"/>
              <a:t>ipconfig</a:t>
            </a:r>
            <a:r>
              <a:rPr lang="pt-BR" sz="1800" dirty="0"/>
              <a:t> /</a:t>
            </a:r>
            <a:r>
              <a:rPr lang="pt-BR" sz="1800" dirty="0" err="1"/>
              <a:t>renew</a:t>
            </a:r>
            <a:r>
              <a:rPr lang="pt-BR" sz="1800" dirty="0"/>
              <a:t>” para obter o novo endereço.</a:t>
            </a:r>
          </a:p>
          <a:p>
            <a:r>
              <a:rPr lang="pt-BR" sz="1800" dirty="0"/>
              <a:t>Verifique se o novo empréstimo será exibido no arquivo “</a:t>
            </a:r>
            <a:r>
              <a:rPr lang="pt-BR" sz="1800" dirty="0" err="1"/>
              <a:t>dhcpcd.leases</a:t>
            </a:r>
            <a:r>
              <a:rPr lang="pt-BR" sz="1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9772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PEREIRA, Guilherme. Slides para aula expositiva. </a:t>
            </a:r>
            <a:r>
              <a:rPr lang="pt-BR" dirty="0" err="1"/>
              <a:t>Udemy</a:t>
            </a:r>
            <a:r>
              <a:rPr lang="pt-BR" dirty="0"/>
              <a:t>.</a:t>
            </a:r>
          </a:p>
          <a:p>
            <a:pPr lvl="1"/>
            <a:r>
              <a:rPr lang="pt-BR" dirty="0">
                <a:hlinkClick r:id="rId2"/>
              </a:rPr>
              <a:t>https://www.udemy.com/course/adm-srv-redes/?referralCode=F8A04CDA5E954DCD518B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DHCP </a:t>
            </a:r>
            <a:r>
              <a:rPr lang="pt-BR" dirty="0" err="1"/>
              <a:t>History</a:t>
            </a:r>
            <a:r>
              <a:rPr lang="pt-BR" dirty="0"/>
              <a:t> &amp; </a:t>
            </a:r>
            <a:r>
              <a:rPr lang="pt-BR" dirty="0" err="1"/>
              <a:t>Documentation</a:t>
            </a:r>
            <a:r>
              <a:rPr lang="pt-BR" dirty="0"/>
              <a:t>.</a:t>
            </a:r>
          </a:p>
          <a:p>
            <a:pPr lvl="1"/>
            <a:r>
              <a:rPr lang="pt-BR" dirty="0">
                <a:hlinkClick r:id="rId3"/>
              </a:rPr>
              <a:t>https://www.isc.org/software/dhcp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TANENBAUM, Andrews S., </a:t>
            </a:r>
            <a:r>
              <a:rPr lang="pt-BR" b="1" dirty="0"/>
              <a:t>Redes de Computadores</a:t>
            </a:r>
            <a:r>
              <a:rPr lang="pt-BR" dirty="0"/>
              <a:t>. 4. ed. Rio de Janeiro: Elsevier, 2003.</a:t>
            </a:r>
          </a:p>
          <a:p>
            <a:endParaRPr lang="pt-BR" dirty="0"/>
          </a:p>
          <a:p>
            <a:r>
              <a:rPr lang="pt-BR" dirty="0"/>
              <a:t>RFC 2131 – DHCP – Disponível em:</a:t>
            </a:r>
          </a:p>
          <a:p>
            <a:pPr lvl="1"/>
            <a:r>
              <a:rPr lang="pt-BR" dirty="0">
                <a:hlinkClick r:id="rId4"/>
              </a:rPr>
              <a:t>http://www.ietf.org/rfc/rfc2131.txt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3046 – DHCP Relay Agent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Option</a:t>
            </a:r>
            <a:r>
              <a:rPr lang="pt-BR" dirty="0"/>
              <a:t> – Disponível em:</a:t>
            </a:r>
          </a:p>
          <a:p>
            <a:pPr lvl="1"/>
            <a:r>
              <a:rPr lang="pt-BR" dirty="0">
                <a:hlinkClick r:id="rId5"/>
              </a:rPr>
              <a:t>http://www.ietf.org/rfc/rfc3046.txt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6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6E1E-33AA-88A2-5DF8-E228B472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– História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6C90-6400-91F5-4DF8-1673BAC116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</a:t>
            </a:r>
            <a:r>
              <a:rPr lang="pt-BR" b="1" dirty="0">
                <a:solidFill>
                  <a:srgbClr val="0070C0"/>
                </a:solidFill>
              </a:rPr>
              <a:t>DHCP</a:t>
            </a:r>
            <a:r>
              <a:rPr lang="pt-BR" dirty="0"/>
              <a:t> podemos </a:t>
            </a:r>
            <a:r>
              <a:rPr lang="pt-BR" b="1" dirty="0"/>
              <a:t>automatizar </a:t>
            </a:r>
            <a:r>
              <a:rPr lang="pt-BR" dirty="0"/>
              <a:t>uma série de parâmetros nas </a:t>
            </a:r>
            <a:r>
              <a:rPr lang="pt-BR" b="1" dirty="0"/>
              <a:t>configurações de rede </a:t>
            </a:r>
            <a:r>
              <a:rPr lang="pt-BR" dirty="0"/>
              <a:t>dos computadores, porém, antes de entender seu funcionamento, vamos abordar sobre o seu surgimento.</a:t>
            </a:r>
          </a:p>
          <a:p>
            <a:endParaRPr lang="pt-BR" dirty="0"/>
          </a:p>
          <a:p>
            <a:r>
              <a:rPr lang="pt-BR" dirty="0"/>
              <a:t>Com a utilização de estações de trabalho sem disco (</a:t>
            </a:r>
            <a:r>
              <a:rPr lang="pt-BR" dirty="0" err="1"/>
              <a:t>diskless</a:t>
            </a:r>
            <a:r>
              <a:rPr lang="pt-BR" dirty="0"/>
              <a:t>), surgiu a necessidade de automatizar a distribuição automática de endereços IP, para possibilitar que estas estações conectassem ao servidor com a imagem do sistema que seria utilizado.</a:t>
            </a:r>
          </a:p>
          <a:p>
            <a:endParaRPr lang="pt-BR" dirty="0"/>
          </a:p>
          <a:p>
            <a:r>
              <a:rPr lang="pt-BR" dirty="0"/>
              <a:t>Nasceu desta necessidade o protocolo </a:t>
            </a:r>
            <a:r>
              <a:rPr lang="pt-BR" b="1" dirty="0">
                <a:solidFill>
                  <a:srgbClr val="FF0000"/>
                </a:solidFill>
              </a:rPr>
              <a:t>RARP</a:t>
            </a:r>
            <a:r>
              <a:rPr lang="pt-BR" dirty="0"/>
              <a:t> (Reverse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– RFC 903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Jun</a:t>
            </a:r>
            <a:r>
              <a:rPr lang="pt-BR" dirty="0">
                <a:solidFill>
                  <a:srgbClr val="00B050"/>
                </a:solidFill>
              </a:rPr>
              <a:t>/1984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8BD1-4F50-945D-141C-4E56C601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DHCP – História</a:t>
            </a:r>
            <a:br>
              <a:rPr lang="pt-BR" sz="2400" dirty="0"/>
            </a:br>
            <a:r>
              <a:rPr lang="pt-BR" sz="2400" dirty="0"/>
              <a:t>(Protocolo </a:t>
            </a:r>
            <a:r>
              <a:rPr lang="pt-BR" sz="2400" dirty="0">
                <a:solidFill>
                  <a:srgbClr val="FF0000"/>
                </a:solidFill>
              </a:rPr>
              <a:t>RARP</a:t>
            </a:r>
            <a:r>
              <a:rPr lang="pt-BR" sz="2400" dirty="0"/>
              <a:t> – Reverse </a:t>
            </a:r>
            <a:r>
              <a:rPr lang="pt-BR" sz="2400" dirty="0" err="1"/>
              <a:t>Address</a:t>
            </a:r>
            <a:r>
              <a:rPr lang="pt-BR" sz="2400" dirty="0"/>
              <a:t> </a:t>
            </a:r>
            <a:r>
              <a:rPr lang="pt-BR" sz="2400" dirty="0" err="1"/>
              <a:t>Resolution</a:t>
            </a:r>
            <a:r>
              <a:rPr lang="pt-BR" sz="2400" dirty="0"/>
              <a:t> </a:t>
            </a:r>
            <a:r>
              <a:rPr lang="pt-BR" sz="2400" dirty="0" err="1"/>
              <a:t>Protocol</a:t>
            </a:r>
            <a:r>
              <a:rPr lang="pt-BR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E3E5-8816-0931-7693-4467DC0F0F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o computador sem disco era iniciado, o cliente enviava um Broadcast através do protocolo </a:t>
            </a:r>
            <a:r>
              <a:rPr lang="pt-BR" b="1" dirty="0">
                <a:solidFill>
                  <a:srgbClr val="FF0000"/>
                </a:solidFill>
              </a:rPr>
              <a:t>RARP</a:t>
            </a:r>
            <a:r>
              <a:rPr lang="pt-BR" dirty="0"/>
              <a:t> solicitando um IP, informando o endereço físico da placa de rede (MAC </a:t>
            </a:r>
            <a:r>
              <a:rPr lang="pt-BR" dirty="0" err="1"/>
              <a:t>Address</a:t>
            </a:r>
            <a:r>
              <a:rPr lang="pt-BR" dirty="0"/>
              <a:t>).</a:t>
            </a:r>
          </a:p>
          <a:p>
            <a:r>
              <a:rPr lang="pt-BR" dirty="0"/>
              <a:t>O servidor RARP da rede consultava qual o IP que deveria ser atribuído ao MAC solicitante e enviava o endereço IP ao cliente.</a:t>
            </a:r>
          </a:p>
          <a:p>
            <a:pPr lvl="1"/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Limitações:</a:t>
            </a:r>
          </a:p>
          <a:p>
            <a:pPr lvl="1"/>
            <a:r>
              <a:rPr lang="pt-BR" dirty="0"/>
              <a:t>Por atuar na camada de acesso (</a:t>
            </a:r>
            <a:r>
              <a:rPr lang="pt-BR" dirty="0" err="1"/>
              <a:t>layer</a:t>
            </a:r>
            <a:r>
              <a:rPr lang="pt-BR" dirty="0"/>
              <a:t> 2), impossibilita a transmissão de mais dados ao cliente como Gateway, máscara, entre outros.</a:t>
            </a:r>
          </a:p>
          <a:p>
            <a:pPr lvl="1"/>
            <a:r>
              <a:rPr lang="pt-BR" dirty="0"/>
              <a:t>A solicitação do cliente utiliza pacotes da camada de rede (IP) através de endereço composto por bits 1 (255.255.255.255), ou seja, Broadcast (difusão limitada), impossibilitando o encaminhamento/roteamento para outras redes.</a:t>
            </a:r>
          </a:p>
          <a:p>
            <a:pPr lvl="1"/>
            <a:r>
              <a:rPr lang="pt-BR" dirty="0"/>
              <a:t>Desta forma cada segmento de rede deveria possuir um servidor RARP.</a:t>
            </a:r>
          </a:p>
          <a:p>
            <a:pPr lvl="1"/>
            <a:endParaRPr lang="pt-BR" dirty="0"/>
          </a:p>
          <a:p>
            <a:r>
              <a:rPr lang="pt-BR" dirty="0"/>
              <a:t>Para suprir estas necessidades, foi criado o protocolo </a:t>
            </a:r>
            <a:r>
              <a:rPr lang="pt-BR" b="1" dirty="0">
                <a:solidFill>
                  <a:srgbClr val="7030A0"/>
                </a:solidFill>
              </a:rPr>
              <a:t>BOOTP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3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98C8-41E2-7A66-EDE3-DBB27C78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DHCP – História</a:t>
            </a:r>
            <a:br>
              <a:rPr lang="pt-BR" dirty="0"/>
            </a:br>
            <a:r>
              <a:rPr lang="pt-BR" dirty="0"/>
              <a:t>(Protocolo </a:t>
            </a:r>
            <a:r>
              <a:rPr lang="pt-BR" dirty="0">
                <a:solidFill>
                  <a:srgbClr val="7030A0"/>
                </a:solidFill>
              </a:rPr>
              <a:t>BOOTP</a:t>
            </a:r>
            <a:r>
              <a:rPr lang="pt-BR" dirty="0"/>
              <a:t> –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FC66-9040-9A38-9FCC-84CE2F92BC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>
                <a:solidFill>
                  <a:srgbClr val="7030A0"/>
                </a:solidFill>
              </a:rPr>
              <a:t>BOOTP</a:t>
            </a:r>
            <a:r>
              <a:rPr lang="pt-BR" dirty="0"/>
              <a:t> utiliza “mensagens” UDP, que podem ser encaminhadas entre os roteadores. (RFC 951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Set/85 </a:t>
            </a:r>
            <a:r>
              <a:rPr lang="pt-BR" dirty="0"/>
              <a:t>/  RFC 1048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 Jan/88 </a:t>
            </a:r>
            <a:r>
              <a:rPr lang="pt-BR" dirty="0">
                <a:sym typeface="Wingdings" pitchFamily="2" charset="2"/>
              </a:rPr>
              <a:t>/</a:t>
            </a:r>
            <a:r>
              <a:rPr lang="pt-BR" dirty="0"/>
              <a:t> RFC 1084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 Dez/88</a:t>
            </a:r>
            <a:r>
              <a:rPr lang="pt-BR" dirty="0"/>
              <a:t>).</a:t>
            </a:r>
          </a:p>
          <a:p>
            <a:r>
              <a:rPr lang="pt-BR" dirty="0"/>
              <a:t>O </a:t>
            </a:r>
            <a:r>
              <a:rPr lang="pt-BR" b="1" dirty="0">
                <a:solidFill>
                  <a:srgbClr val="7030A0"/>
                </a:solidFill>
              </a:rPr>
              <a:t>BOOTP</a:t>
            </a:r>
            <a:r>
              <a:rPr lang="pt-BR" dirty="0"/>
              <a:t> também fornece informações como Gateway, máscara de </a:t>
            </a:r>
            <a:r>
              <a:rPr lang="pt-BR" dirty="0" err="1"/>
              <a:t>sub-rede</a:t>
            </a:r>
            <a:r>
              <a:rPr lang="pt-BR" dirty="0"/>
              <a:t> e o IP do servidor de arquivos para estações “</a:t>
            </a:r>
            <a:r>
              <a:rPr lang="pt-BR" dirty="0" err="1"/>
              <a:t>diskless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Limitações:</a:t>
            </a:r>
          </a:p>
          <a:p>
            <a:pPr lvl="1"/>
            <a:r>
              <a:rPr lang="pt-BR" dirty="0"/>
              <a:t>Da mesma forma que o </a:t>
            </a:r>
            <a:r>
              <a:rPr lang="pt-BR" b="1" dirty="0">
                <a:solidFill>
                  <a:srgbClr val="FF0000"/>
                </a:solidFill>
              </a:rPr>
              <a:t>RARP</a:t>
            </a:r>
            <a:r>
              <a:rPr lang="pt-BR" dirty="0"/>
              <a:t>, era necessário </a:t>
            </a:r>
            <a:r>
              <a:rPr lang="pt-BR" b="1" dirty="0">
                <a:solidFill>
                  <a:srgbClr val="FF0000"/>
                </a:solidFill>
              </a:rPr>
              <a:t>configurar manualmente</a:t>
            </a:r>
            <a:r>
              <a:rPr lang="pt-BR" dirty="0"/>
              <a:t> a atribuição de endereços IP para os respectivos endereços MAC dos clientes da rede. Caso contrário, um novo Host não se conectaria a rede.</a:t>
            </a:r>
          </a:p>
          <a:p>
            <a:endParaRPr lang="pt-BR" dirty="0"/>
          </a:p>
          <a:p>
            <a:r>
              <a:rPr lang="pt-BR" dirty="0"/>
              <a:t>Para permitir a atribuição dinâmica de endereços, foi criado o protocolo </a:t>
            </a:r>
            <a:r>
              <a:rPr lang="pt-BR" b="1" dirty="0">
                <a:solidFill>
                  <a:srgbClr val="0070C0"/>
                </a:solidFill>
              </a:rPr>
              <a:t>DHCP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6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4E4E-A73E-8F27-EA75-5467394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DHCP</a:t>
            </a:r>
            <a:br>
              <a:rPr lang="pt-BR" dirty="0"/>
            </a:br>
            <a:r>
              <a:rPr lang="pt-BR" dirty="0"/>
              <a:t>Dynamic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890C-D9E5-69BC-39B0-F476F8B91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DHCP permite a atribuição </a:t>
            </a:r>
            <a:r>
              <a:rPr lang="pt-BR" dirty="0">
                <a:solidFill>
                  <a:srgbClr val="FF0000"/>
                </a:solidFill>
              </a:rPr>
              <a:t>manual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automática</a:t>
            </a:r>
            <a:r>
              <a:rPr lang="pt-BR" dirty="0"/>
              <a:t> de endereços IP. </a:t>
            </a:r>
          </a:p>
          <a:p>
            <a:pPr lvl="1"/>
            <a:r>
              <a:rPr lang="pt-BR" b="1" dirty="0">
                <a:solidFill>
                  <a:srgbClr val="0070C0"/>
                </a:solidFill>
              </a:rPr>
              <a:t>Manual</a:t>
            </a:r>
            <a:r>
              <a:rPr lang="pt-BR" dirty="0"/>
              <a:t> = O administrador define qual endereço IP deve ser atribuído a um determinado MAC </a:t>
            </a:r>
            <a:r>
              <a:rPr lang="pt-BR" dirty="0" err="1"/>
              <a:t>Address</a:t>
            </a:r>
            <a:r>
              <a:rPr lang="pt-BR" dirty="0"/>
              <a:t>;</a:t>
            </a:r>
          </a:p>
          <a:p>
            <a:pPr lvl="1"/>
            <a:r>
              <a:rPr lang="pt-BR" b="1" dirty="0">
                <a:solidFill>
                  <a:srgbClr val="0070C0"/>
                </a:solidFill>
              </a:rPr>
              <a:t>Automática</a:t>
            </a:r>
            <a:r>
              <a:rPr lang="pt-BR" dirty="0"/>
              <a:t> = Um “range” de endereços IP são destinados para qualquer cliente que solicite um endereço IP.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DHCP (RFC 2131 e</a:t>
            </a:r>
            <a:r>
              <a:rPr lang="pt-BR" dirty="0">
                <a:sym typeface="Wingdings" pitchFamily="2" charset="2"/>
              </a:rPr>
              <a:t> 2132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  Mar/97</a:t>
            </a:r>
            <a:r>
              <a:rPr lang="pt-BR" dirty="0">
                <a:sym typeface="Wingdings" pitchFamily="2" charset="2"/>
              </a:rPr>
              <a:t>).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72C40-DCC3-347F-8469-79F90E1A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980" y="2972533"/>
            <a:ext cx="5057775" cy="250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7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790-7D9F-0016-0891-43B249B1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Antecessores ao DHCP</a:t>
            </a:r>
            <a:endParaRPr lang="pt-BR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DC634F-821B-65CA-7789-0EA456C1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546225"/>
            <a:ext cx="3843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400" b="1" dirty="0">
                <a:solidFill>
                  <a:srgbClr val="FF0000"/>
                </a:solidFill>
              </a:rPr>
              <a:t>RARP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1476751-58F2-AA7B-C8B3-1E693234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546225"/>
            <a:ext cx="3843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400" b="1" dirty="0">
                <a:solidFill>
                  <a:srgbClr val="7030A0"/>
                </a:solidFill>
              </a:rPr>
              <a:t>BOOTP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1F25E4-04B0-8012-33DE-51F0C672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16" y="2192339"/>
            <a:ext cx="4276725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4E654E-3082-9663-43CD-3F41D44F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699" y="2182990"/>
            <a:ext cx="4457700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9">
            <a:extLst>
              <a:ext uri="{FF2B5EF4-FFF2-40B4-BE49-F238E27FC236}">
                <a16:creationId xmlns:a16="http://schemas.microsoft.com/office/drawing/2014/main" id="{2A333038-A3BA-342A-DC9E-1510B2D07E78}"/>
              </a:ext>
            </a:extLst>
          </p:cNvPr>
          <p:cNvSpPr txBox="1"/>
          <p:nvPr/>
        </p:nvSpPr>
        <p:spPr>
          <a:xfrm>
            <a:off x="169332" y="4639734"/>
            <a:ext cx="43800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/>
              <a:t>OBS.: Ambos os protocolos dependem de configurações manuais para a atribuição de IP. (Tabela de “MAC x IP”)</a:t>
            </a:r>
          </a:p>
        </p:txBody>
      </p:sp>
    </p:spTree>
    <p:extLst>
      <p:ext uri="{BB962C8B-B14F-4D97-AF65-F5344CB8AC3E}">
        <p14:creationId xmlns:p14="http://schemas.microsoft.com/office/powerpoint/2010/main" val="10534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0C40-BD2C-76D7-0850-22169B6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A0B1-A091-7B59-B2B8-3406C66F66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7030A0"/>
                </a:solidFill>
              </a:rPr>
              <a:t>Se os protocolos DHCP e BOOTP utilizam o UDP para realizar uma requisição, como eles transmitem dados na rede se ainda não possuem endereço IP?</a:t>
            </a:r>
          </a:p>
          <a:p>
            <a:endParaRPr lang="pt-BR" b="1" i="1" dirty="0"/>
          </a:p>
          <a:p>
            <a:r>
              <a:rPr lang="pt-BR" b="1" i="1" dirty="0">
                <a:solidFill>
                  <a:srgbClr val="C00000"/>
                </a:solidFill>
              </a:rPr>
              <a:t>Como garantir a confiabilidade utilizando um protocolo sem garantia de entrega (UDP)?</a:t>
            </a:r>
          </a:p>
          <a:p>
            <a:endParaRPr lang="pt-BR" b="1" i="1" dirty="0"/>
          </a:p>
          <a:p>
            <a:r>
              <a:rPr lang="pt-BR" b="1" i="1" dirty="0">
                <a:solidFill>
                  <a:srgbClr val="7030A0"/>
                </a:solidFill>
              </a:rPr>
              <a:t>Se a minha rede interna possuir diversos segmentos de rede (</a:t>
            </a:r>
            <a:r>
              <a:rPr lang="pt-BR" b="1" i="1" dirty="0" err="1">
                <a:solidFill>
                  <a:srgbClr val="7030A0"/>
                </a:solidFill>
              </a:rPr>
              <a:t>VLANs</a:t>
            </a:r>
            <a:r>
              <a:rPr lang="pt-BR" b="1" i="1" dirty="0">
                <a:solidFill>
                  <a:srgbClr val="7030A0"/>
                </a:solidFill>
              </a:rPr>
              <a:t>)?</a:t>
            </a:r>
          </a:p>
          <a:p>
            <a:endParaRPr lang="pt-BR" b="1" i="1" dirty="0"/>
          </a:p>
          <a:p>
            <a:r>
              <a:rPr lang="pt-BR" b="1" i="1" dirty="0">
                <a:solidFill>
                  <a:srgbClr val="C00000"/>
                </a:solidFill>
              </a:rPr>
              <a:t>Após encerrar o tempo de concessão do IP, fico sem IP?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5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3935</TotalTime>
  <Words>2968</Words>
  <Application>Microsoft Office PowerPoint</Application>
  <PresentationFormat>On-screen Show (4:3)</PresentationFormat>
  <Paragraphs>321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Wingdings</vt:lpstr>
      <vt:lpstr>Wingdings 3</vt:lpstr>
      <vt:lpstr>Origem</vt:lpstr>
      <vt:lpstr>DHCP - Dynamic Host Configuration Protocol</vt:lpstr>
      <vt:lpstr>Tópico do Slide</vt:lpstr>
      <vt:lpstr>Introdução ao DHCP</vt:lpstr>
      <vt:lpstr>DHCP – História</vt:lpstr>
      <vt:lpstr>DHCP – História (Protocolo RARP – Reverse Address Resolution Protocol)</vt:lpstr>
      <vt:lpstr>DHCP – História (Protocolo BOOTP – Bootstrap Protocol)</vt:lpstr>
      <vt:lpstr>Protocolo DHCP Dynamic Host Configuration Protocol</vt:lpstr>
      <vt:lpstr>Antecessores ao DHCP</vt:lpstr>
      <vt:lpstr>Questões...</vt:lpstr>
      <vt:lpstr>Cliente DHCP solicitando um Endereço IP</vt:lpstr>
      <vt:lpstr>Funcionamento do DHCP</vt:lpstr>
      <vt:lpstr>Funcionamento do DHCP</vt:lpstr>
      <vt:lpstr>Funcionamento do DHCP</vt:lpstr>
      <vt:lpstr>Funcionamento do DHCP</vt:lpstr>
      <vt:lpstr>Funcionamento do DHCP</vt:lpstr>
      <vt:lpstr>Cliente DHCP – Comandos </vt:lpstr>
      <vt:lpstr>Analisando em detalhes o cabeçalho do DHCP</vt:lpstr>
      <vt:lpstr>Analisando em detalhes o cabeçalho do DHCP</vt:lpstr>
      <vt:lpstr>Analisando em detalhes o cabeçalho do DHCP</vt:lpstr>
      <vt:lpstr>Analisando em detalhes o cabeçalho do DHCP</vt:lpstr>
      <vt:lpstr>Analisando em detalhes o cabeçalho do DHCP</vt:lpstr>
      <vt:lpstr>DHCP em uma rede com VLAN</vt:lpstr>
      <vt:lpstr>DHCP em uma rede com VLANs</vt:lpstr>
      <vt:lpstr>DHCP em uma rede com VLANs</vt:lpstr>
      <vt:lpstr>Questões...</vt:lpstr>
      <vt:lpstr>Implementação do Servidor DHCP</vt:lpstr>
      <vt:lpstr>Implementação de um Servidor DHCP</vt:lpstr>
      <vt:lpstr>Instalando o DHCP no GNU/LINUX</vt:lpstr>
      <vt:lpstr>Comandos de administração do serviço</vt:lpstr>
      <vt:lpstr>DEBIAN x Red Hat (CentOS) Diferenças no arquivo de configuração “dhcpd.conf”</vt:lpstr>
      <vt:lpstr>Parâmetros de configuração – “dhcpd.conf” Atribuição Automática – Global e por Escopo.</vt:lpstr>
      <vt:lpstr>Opções do Arquivo de configurações do DHCP</vt:lpstr>
      <vt:lpstr>Parâmetros de configuração – “dhcpd.conf” Atribuição Manual de IP</vt:lpstr>
      <vt:lpstr>Verificando os empréstimos fornecidos pelo DHCP (Arquivo “dhcpd.leases”)</vt:lpstr>
      <vt:lpstr>Opções do Arquivo de configurações do DHCP</vt:lpstr>
      <vt:lpstr>Atividade</vt:lpstr>
      <vt:lpstr>Atividade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18</cp:revision>
  <dcterms:created xsi:type="dcterms:W3CDTF">2012-01-22T15:35:55Z</dcterms:created>
  <dcterms:modified xsi:type="dcterms:W3CDTF">2025-09-24T18:18:54Z</dcterms:modified>
</cp:coreProperties>
</file>