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9" r:id="rId4"/>
    <p:sldId id="277" r:id="rId5"/>
    <p:sldId id="283" r:id="rId6"/>
    <p:sldId id="284" r:id="rId7"/>
    <p:sldId id="290" r:id="rId8"/>
    <p:sldId id="285" r:id="rId9"/>
    <p:sldId id="291" r:id="rId10"/>
    <p:sldId id="292" r:id="rId11"/>
    <p:sldId id="286" r:id="rId12"/>
    <p:sldId id="287" r:id="rId13"/>
    <p:sldId id="288" r:id="rId14"/>
    <p:sldId id="293" r:id="rId15"/>
    <p:sldId id="294" r:id="rId16"/>
    <p:sldId id="296" r:id="rId17"/>
    <p:sldId id="289" r:id="rId18"/>
    <p:sldId id="295" r:id="rId19"/>
    <p:sldId id="278" r:id="rId20"/>
    <p:sldId id="282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operati.com.br/2015/03/samba-4-com-gpo-e-cliente-windows-8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amba.org/index.php/Setting_up_Samba_as_an_Active_Directory_Domain_Controll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enterprise_linux/7/html/system-level_authentication_guide/openlda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uprising.com/2020/07/ubuntu-how-to-free-up-port-53-used-b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Serviço de Diretório com Samba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74119-6E0A-C905-8FE9-58476AC0D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6329-3DB5-2D42-F560-F1143433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3: Testes e Gerenciamento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B62D-09FE-FF82-5343-4838725003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Após consultar as possibilidades (conforme descrito no slide anterior), um usuário pode ser adicionado com o </a:t>
            </a:r>
            <a:r>
              <a:rPr lang="pt-BR" sz="2400" dirty="0" err="1"/>
              <a:t>cmd</a:t>
            </a:r>
            <a:r>
              <a:rPr lang="pt-BR" sz="2400" dirty="0"/>
              <a:t>:</a:t>
            </a:r>
          </a:p>
          <a:p>
            <a:pPr lvl="2"/>
            <a:r>
              <a:rPr lang="pt-BR" sz="1800" dirty="0">
                <a:latin typeface="Consolas" panose="020B0609020204030204" pitchFamily="49" charset="0"/>
              </a:rPr>
              <a:t># samba-tool </a:t>
            </a:r>
            <a:r>
              <a:rPr lang="pt-BR" sz="1800" dirty="0" err="1">
                <a:latin typeface="Consolas" panose="020B0609020204030204" pitchFamily="49" charset="0"/>
              </a:rPr>
              <a:t>user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add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C00000"/>
                </a:solidFill>
                <a:latin typeface="Consolas" panose="020B0609020204030204" pitchFamily="49" charset="0"/>
              </a:rPr>
              <a:t>fulano</a:t>
            </a:r>
            <a:endParaRPr lang="pt-BR" sz="1800" dirty="0"/>
          </a:p>
          <a:p>
            <a:endParaRPr lang="pt-BR" sz="2400" dirty="0"/>
          </a:p>
          <a:p>
            <a:r>
              <a:rPr lang="pt-BR" sz="2400" dirty="0"/>
              <a:t>Além do comando “samba-tool” (slides anteriores), podemos gerenciar o ambiente Samba através de interface gráfica, com:</a:t>
            </a:r>
          </a:p>
          <a:p>
            <a:pPr lvl="1"/>
            <a:r>
              <a:rPr lang="pt-BR" sz="1800" b="1" dirty="0" err="1"/>
              <a:t>Webmin</a:t>
            </a:r>
            <a:r>
              <a:rPr lang="pt-BR" sz="1800" b="1" dirty="0"/>
              <a:t>:</a:t>
            </a:r>
            <a:r>
              <a:rPr lang="pt-BR" sz="1800" dirty="0"/>
              <a:t> interface Web para gerenciamento de diversos serviços em um servidor Linux.</a:t>
            </a:r>
          </a:p>
          <a:p>
            <a:pPr lvl="1"/>
            <a:r>
              <a:rPr lang="pt-BR" sz="1800" b="1" dirty="0"/>
              <a:t>WEKA:</a:t>
            </a:r>
            <a:r>
              <a:rPr lang="pt-BR" sz="1800" dirty="0"/>
              <a:t> interface web que permite gerenciar o Samba e compartilhamentos SMB, NFS, entre outros recursos.</a:t>
            </a:r>
          </a:p>
          <a:p>
            <a:pPr lvl="1"/>
            <a:r>
              <a:rPr lang="pt-BR" sz="1800" b="1" dirty="0"/>
              <a:t>RSAT (Remote Server </a:t>
            </a:r>
            <a:r>
              <a:rPr lang="pt-BR" sz="1800" b="1" dirty="0" err="1"/>
              <a:t>Administration</a:t>
            </a:r>
            <a:r>
              <a:rPr lang="pt-BR" sz="1800" b="1" dirty="0"/>
              <a:t> Tools):</a:t>
            </a:r>
            <a:r>
              <a:rPr lang="pt-BR" sz="1800" dirty="0"/>
              <a:t> Utilitário da Microsoft para gerenciar serviços em servidores remotos a partir de um cliente.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768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4E4-EE9E-E5ED-6A6C-85A66195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3: Testes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852C-FCE2-AE3B-BD26-0C6ED91AA0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Por fim, validar se um cliente Windows consegue ingressar no domínio:</a:t>
            </a:r>
          </a:p>
          <a:p>
            <a:endParaRPr lang="pt-BR" dirty="0"/>
          </a:p>
        </p:txBody>
      </p:sp>
      <p:pic>
        <p:nvPicPr>
          <p:cNvPr id="4" name="Google Shape;197;p18">
            <a:extLst>
              <a:ext uri="{FF2B5EF4-FFF2-40B4-BE49-F238E27FC236}">
                <a16:creationId xmlns:a16="http://schemas.microsoft.com/office/drawing/2014/main" id="{67868F18-05CB-EFC9-24C9-194C676382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0480" y="2132856"/>
            <a:ext cx="6023040" cy="4461750"/>
          </a:xfrm>
          <a:prstGeom prst="rect">
            <a:avLst/>
          </a:prstGeom>
          <a:solidFill>
            <a:srgbClr val="ECECEC"/>
          </a:solidFill>
          <a:ln w="57150" cap="sq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55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ADBA-4887-944F-9F42-8384CA84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0D5A-8F40-0950-3D10-8B55043075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investigar possíveis problemas no funcionamento, podemos:</a:t>
            </a:r>
          </a:p>
          <a:p>
            <a:pPr lvl="1"/>
            <a:r>
              <a:rPr lang="pt-BR" dirty="0"/>
              <a:t>Verificar os logs do SAMBA: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# </a:t>
            </a:r>
            <a:r>
              <a:rPr lang="pt-BR" dirty="0" err="1">
                <a:latin typeface="Consolas" panose="020B0609020204030204" pitchFamily="49" charset="0"/>
              </a:rPr>
              <a:t>tail</a:t>
            </a:r>
            <a:r>
              <a:rPr lang="pt-BR" dirty="0">
                <a:latin typeface="Consolas" panose="020B0609020204030204" pitchFamily="49" charset="0"/>
              </a:rPr>
              <a:t> /var/log/samba/</a:t>
            </a:r>
            <a:r>
              <a:rPr lang="pt-BR" dirty="0" err="1">
                <a:latin typeface="Consolas" panose="020B0609020204030204" pitchFamily="49" charset="0"/>
              </a:rPr>
              <a:t>log.samba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Verificar se o serviço está em execução (ou identificar possíveis problemas em parte dele):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# </a:t>
            </a:r>
            <a:r>
              <a:rPr lang="pt-BR" dirty="0" err="1">
                <a:latin typeface="Consolas" panose="020B0609020204030204" pitchFamily="49" charset="0"/>
              </a:rPr>
              <a:t>systemctl</a:t>
            </a:r>
            <a:r>
              <a:rPr lang="pt-BR" dirty="0">
                <a:latin typeface="Consolas" panose="020B0609020204030204" pitchFamily="49" charset="0"/>
              </a:rPr>
              <a:t> status samba-ad-</a:t>
            </a:r>
            <a:r>
              <a:rPr lang="pt-BR" dirty="0" err="1">
                <a:latin typeface="Consolas" panose="020B0609020204030204" pitchFamily="49" charset="0"/>
              </a:rPr>
              <a:t>dc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Verificar possíveis problemas na base: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# samba-tool </a:t>
            </a:r>
            <a:r>
              <a:rPr lang="pt-BR" dirty="0" err="1">
                <a:latin typeface="Consolas" panose="020B0609020204030204" pitchFamily="49" charset="0"/>
              </a:rPr>
              <a:t>dbcheck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Consultar outras possibilidades de verificação com o comando “samba-tool”: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# samba-tool -h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835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BDB0-97CC-465A-E62F-5E97CDEC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GPO (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9B20-B4A1-21A4-293A-61EEF311DB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Somente a partir da versão 4.21 do SAMBA (publicada em Set/2024), o mesmo </a:t>
            </a:r>
            <a:r>
              <a:rPr lang="pt-BR" dirty="0" err="1"/>
              <a:t>schema</a:t>
            </a:r>
            <a:r>
              <a:rPr lang="pt-BR" dirty="0"/>
              <a:t> do Windows Server 2016 foi adotado e novos domínios são implementados com o nível funcional do domínio também na versão Windows Server 2016.</a:t>
            </a:r>
          </a:p>
          <a:p>
            <a:endParaRPr lang="pt-BR" dirty="0"/>
          </a:p>
          <a:p>
            <a:r>
              <a:rPr lang="pt-BR" dirty="0"/>
              <a:t>Para a criação de diretivas, temos que instalar o RSAT em um cliente Windows membro do domínio, realizando </a:t>
            </a:r>
            <a:r>
              <a:rPr lang="pt-BR" dirty="0" err="1"/>
              <a:t>logon</a:t>
            </a:r>
            <a:r>
              <a:rPr lang="pt-BR" dirty="0"/>
              <a:t> com uma conta com privilégios administrativos.</a:t>
            </a:r>
          </a:p>
          <a:p>
            <a:endParaRPr lang="pt-BR" dirty="0"/>
          </a:p>
          <a:p>
            <a:r>
              <a:rPr lang="pt-BR" dirty="0"/>
              <a:t>Após a instalação do RSAT, basta abrir o utilitário “Ferramentas Administrativas” e buscar pela Console (</a:t>
            </a:r>
            <a:r>
              <a:rPr lang="pt-BR" dirty="0" err="1"/>
              <a:t>sanp</a:t>
            </a:r>
            <a:r>
              <a:rPr lang="pt-BR" dirty="0"/>
              <a:t>-in) do “Gerenciamento de Política de Grupo” (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Management).</a:t>
            </a:r>
          </a:p>
          <a:p>
            <a:pPr lvl="1"/>
            <a:r>
              <a:rPr lang="pt-BR" dirty="0"/>
              <a:t>Mais detalhes no link:</a:t>
            </a:r>
          </a:p>
          <a:p>
            <a:pPr lvl="2"/>
            <a:r>
              <a:rPr lang="pt-BR" dirty="0">
                <a:hlinkClick r:id="rId2"/>
              </a:rPr>
              <a:t>https://cooperati.com.br/2015/03/samba-4-com-gpo-e-cliente-windows-8/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90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1C68-F138-48F5-5955-51D6CB16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RSAT e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Policy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3E61-9282-F243-EFA1-F054FACADB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Após instalar o RSAT, basta pesquisar por “Ferramentas Administrativas”.</a:t>
            </a:r>
          </a:p>
          <a:p>
            <a:pPr lvl="1"/>
            <a:r>
              <a:rPr lang="pt-BR" sz="1700" dirty="0"/>
              <a:t>OBS.: As Diretivas de Grupo podem ser criadas em “</a:t>
            </a:r>
            <a:r>
              <a:rPr lang="pt-BR" sz="1700" dirty="0" err="1"/>
              <a:t>Group</a:t>
            </a:r>
            <a:r>
              <a:rPr lang="pt-BR" sz="1700" dirty="0"/>
              <a:t> </a:t>
            </a:r>
            <a:r>
              <a:rPr lang="pt-BR" sz="1700" dirty="0" err="1"/>
              <a:t>Policy</a:t>
            </a:r>
            <a:r>
              <a:rPr lang="pt-BR" sz="1700" dirty="0"/>
              <a:t> Management”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FF393-704A-D4D4-021D-E18163FB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96026"/>
            <a:ext cx="2834657" cy="4313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C8968-0E80-EE99-D747-1F7DA55F8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234" y="1998595"/>
            <a:ext cx="5700254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BAB1-1844-13DD-89CF-31BE3B43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E80B-858F-AD2D-3936-58029572AC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Ao acessar o GPMC (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Management Console), podemos criar diversas diretivas customizadas por setores, ou criar uma GPO na raiz do domínio (no mesmo nível da “Default Domain </a:t>
            </a:r>
            <a:r>
              <a:rPr lang="pt-BR" dirty="0" err="1"/>
              <a:t>Policy</a:t>
            </a:r>
            <a:r>
              <a:rPr lang="pt-BR" dirty="0"/>
              <a:t>”.</a:t>
            </a:r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0178D-7E7F-1F22-EF1E-99A375DC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59" y="3076338"/>
            <a:ext cx="6502882" cy="315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498A1-671A-C1F5-37A4-113F32176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B9B9-E2B4-8BAE-E9C9-C51A3EFE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FE3B-EF68-3C17-5045-F89C387B45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diretiva possui dois contextos:</a:t>
            </a:r>
          </a:p>
          <a:p>
            <a:pPr lvl="1"/>
            <a:r>
              <a:rPr lang="pt-BR" sz="2000" b="1" dirty="0"/>
              <a:t>Computer:</a:t>
            </a:r>
            <a:r>
              <a:rPr lang="pt-BR" sz="2000" dirty="0"/>
              <a:t> Para publicar certificados, instalar softwares, entre outras tarefas no nível de um Computador;</a:t>
            </a:r>
          </a:p>
          <a:p>
            <a:pPr lvl="1"/>
            <a:r>
              <a:rPr lang="pt-BR" sz="2000" b="1" dirty="0" err="1"/>
              <a:t>User</a:t>
            </a:r>
            <a:r>
              <a:rPr lang="pt-BR" sz="2000" b="1" dirty="0"/>
              <a:t>:</a:t>
            </a:r>
            <a:r>
              <a:rPr lang="pt-BR" sz="2000" dirty="0"/>
              <a:t> Mapeamentos de rede, Scripts de </a:t>
            </a:r>
            <a:r>
              <a:rPr lang="pt-BR" sz="2000" dirty="0" err="1"/>
              <a:t>logon</a:t>
            </a:r>
            <a:r>
              <a:rPr lang="pt-BR" sz="2000" dirty="0"/>
              <a:t>, Papel de Parede, restrições de acesso, entre outras finalidades:</a:t>
            </a:r>
          </a:p>
          <a:p>
            <a:endParaRPr lang="pt-B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F10B4-65F4-13D0-C6B6-F2813B16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9" y="3140968"/>
            <a:ext cx="6887162" cy="342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5102-D1CA-1279-C763-0EFF61EF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Compartilhamento de arquivos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1AF9-0996-6E9F-E9E0-16EFBAB5F2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compartilhamentos podem ser configurados no próprio Samba (protocolo SMB = TCP 445), ou o protocolo NFS (Network File System), que se trata de outro serviço de rede.</a:t>
            </a:r>
          </a:p>
          <a:p>
            <a:r>
              <a:rPr lang="pt-BR" sz="2400" dirty="0"/>
              <a:t>Para verificar as configurações e compartilhamentos já existentes, pode-se executar o comando:</a:t>
            </a:r>
          </a:p>
          <a:p>
            <a:pPr lvl="2"/>
            <a:r>
              <a:rPr lang="pt-BR" sz="1800" dirty="0">
                <a:latin typeface="Consolas" panose="020B0609020204030204" pitchFamily="49" charset="0"/>
              </a:rPr>
              <a:t># samba-tool </a:t>
            </a:r>
            <a:r>
              <a:rPr lang="pt-BR" sz="1800" dirty="0" err="1">
                <a:latin typeface="Consolas" panose="020B0609020204030204" pitchFamily="49" charset="0"/>
              </a:rPr>
              <a:t>testparm</a:t>
            </a:r>
            <a:endParaRPr lang="pt-BR" sz="1800" dirty="0">
              <a:latin typeface="Consolas" panose="020B0609020204030204" pitchFamily="49" charset="0"/>
            </a:endParaRPr>
          </a:p>
          <a:p>
            <a:pPr lvl="2"/>
            <a:endParaRPr lang="pt-BR" sz="1800" dirty="0"/>
          </a:p>
          <a:p>
            <a:r>
              <a:rPr lang="pt-BR" sz="2400" dirty="0"/>
              <a:t>Os compartilhamentos do Samba				     são configurados no arquivo	         “/</a:t>
            </a:r>
            <a:r>
              <a:rPr lang="pt-BR" sz="2400" dirty="0" err="1"/>
              <a:t>etc</a:t>
            </a:r>
            <a:r>
              <a:rPr lang="pt-BR" sz="2400" dirty="0"/>
              <a:t>/samba/</a:t>
            </a:r>
            <a:r>
              <a:rPr lang="pt-BR" sz="2400" dirty="0" err="1"/>
              <a:t>smb.conf</a:t>
            </a:r>
            <a:r>
              <a:rPr lang="pt-BR" sz="2400" dirty="0"/>
              <a:t>”</a:t>
            </a:r>
          </a:p>
          <a:p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B8278-06B5-24AD-5132-11BE97C8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68" y="3717032"/>
            <a:ext cx="3949428" cy="25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1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BC1F-6735-60E9-6401-AA3CC1D9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E8E8-BE3F-EB41-2650-76ED6BFED3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Realize a instalação do Samba (no Debian, seguindo os passos desse slide).</a:t>
            </a:r>
          </a:p>
          <a:p>
            <a:r>
              <a:rPr lang="pt-BR" sz="2000" dirty="0"/>
              <a:t>Na VM Windows, faça o download e a instalação do RSAT.</a:t>
            </a:r>
          </a:p>
          <a:p>
            <a:r>
              <a:rPr lang="pt-BR" sz="2000" dirty="0"/>
              <a:t>Ingresse uma VM Windows no domínio criado.</a:t>
            </a:r>
          </a:p>
          <a:p>
            <a:r>
              <a:rPr lang="pt-BR" sz="2000" dirty="0"/>
              <a:t>Crie um usuário com o “samba-tool” com o seu nome.</a:t>
            </a:r>
          </a:p>
          <a:p>
            <a:r>
              <a:rPr lang="pt-BR" sz="2000" dirty="0"/>
              <a:t>Crie um diretório com o nome “</a:t>
            </a:r>
            <a:r>
              <a:rPr lang="pt-BR" sz="2000" dirty="0" err="1"/>
              <a:t>Public</a:t>
            </a:r>
            <a:r>
              <a:rPr lang="pt-BR" sz="2000" dirty="0"/>
              <a:t>” na VM Linux e configure um compartilhamento no Samba com acesso “</a:t>
            </a:r>
            <a:r>
              <a:rPr lang="pt-BR" sz="2000" dirty="0" err="1"/>
              <a:t>Read+Write</a:t>
            </a:r>
            <a:r>
              <a:rPr lang="pt-BR" sz="2000" dirty="0"/>
              <a:t>” para o grupo “Domain </a:t>
            </a:r>
            <a:r>
              <a:rPr lang="pt-BR" sz="2000" dirty="0" err="1"/>
              <a:t>Users</a:t>
            </a:r>
            <a:r>
              <a:rPr lang="pt-BR" sz="2000" dirty="0"/>
              <a:t>”.</a:t>
            </a:r>
          </a:p>
          <a:p>
            <a:r>
              <a:rPr lang="pt-BR" sz="2000" dirty="0"/>
              <a:t>Faça </a:t>
            </a:r>
            <a:r>
              <a:rPr lang="pt-BR" sz="2000" dirty="0" err="1"/>
              <a:t>logon</a:t>
            </a:r>
            <a:r>
              <a:rPr lang="pt-BR" sz="2000" dirty="0"/>
              <a:t> na VM Windows como Administrator do domínio criado.</a:t>
            </a:r>
          </a:p>
          <a:p>
            <a:r>
              <a:rPr lang="pt-BR" sz="2000" dirty="0"/>
              <a:t>Configure uma GPO para a raiz do domínio, definindo:</a:t>
            </a:r>
          </a:p>
          <a:p>
            <a:pPr lvl="1"/>
            <a:r>
              <a:rPr lang="pt-BR" sz="1800" dirty="0"/>
              <a:t>Papel de parede (que pode ser publicado na pasta </a:t>
            </a:r>
            <a:r>
              <a:rPr lang="pt-BR" sz="1800" dirty="0" err="1"/>
              <a:t>Public</a:t>
            </a:r>
            <a:r>
              <a:rPr lang="pt-BR" sz="1800" dirty="0"/>
              <a:t>, </a:t>
            </a:r>
            <a:r>
              <a:rPr lang="pt-BR" sz="1800" dirty="0" err="1"/>
              <a:t>Netlogon</a:t>
            </a:r>
            <a:r>
              <a:rPr lang="pt-BR" sz="1800" dirty="0"/>
              <a:t> ou </a:t>
            </a:r>
            <a:r>
              <a:rPr lang="pt-BR" sz="1800" dirty="0" err="1"/>
              <a:t>Sysvol</a:t>
            </a:r>
            <a:r>
              <a:rPr lang="pt-BR" sz="1800" dirty="0"/>
              <a:t>);</a:t>
            </a:r>
          </a:p>
          <a:p>
            <a:pPr lvl="1"/>
            <a:r>
              <a:rPr lang="pt-BR" sz="1800" dirty="0"/>
              <a:t>Mapeamento de rede, na unidade “P:\” para mapear a pasta “</a:t>
            </a:r>
            <a:r>
              <a:rPr lang="pt-BR" sz="1800" dirty="0" err="1"/>
              <a:t>Public</a:t>
            </a:r>
            <a:r>
              <a:rPr lang="pt-BR" sz="1800" dirty="0"/>
              <a:t>”;</a:t>
            </a:r>
          </a:p>
          <a:p>
            <a:pPr lvl="1"/>
            <a:r>
              <a:rPr lang="pt-BR" sz="1800" dirty="0"/>
              <a:t>Restrição de acesso a algum item do Painel de Controle do Windows.</a:t>
            </a:r>
          </a:p>
          <a:p>
            <a:r>
              <a:rPr lang="pt-BR" sz="2000" dirty="0"/>
              <a:t>Faça </a:t>
            </a:r>
            <a:r>
              <a:rPr lang="pt-BR" sz="2000" dirty="0" err="1"/>
              <a:t>logon</a:t>
            </a:r>
            <a:r>
              <a:rPr lang="pt-BR" sz="2000" dirty="0"/>
              <a:t> na VM Windows com o seu usuário do Samba e verifique se o papel de parede, o mapeamento e a restrição de acesso ao Painel de Controle foram realizados com sucesso.</a:t>
            </a:r>
          </a:p>
        </p:txBody>
      </p:sp>
    </p:spTree>
    <p:extLst>
      <p:ext uri="{BB962C8B-B14F-4D97-AF65-F5344CB8AC3E}">
        <p14:creationId xmlns:p14="http://schemas.microsoft.com/office/powerpoint/2010/main" val="258441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Samba Wiki.</a:t>
            </a:r>
          </a:p>
          <a:p>
            <a:pPr lvl="1"/>
            <a:r>
              <a:rPr lang="pt-BR" dirty="0">
                <a:hlinkClick r:id="rId2"/>
              </a:rPr>
              <a:t>https://wiki.samba.org/index.php/Setting_up_Samba_as_an_Active_Directory_Domain_Controller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Alternativas Open </a:t>
            </a:r>
            <a:r>
              <a:rPr lang="pt-BR" dirty="0" err="1"/>
              <a:t>Source</a:t>
            </a:r>
            <a:r>
              <a:rPr lang="pt-BR" dirty="0"/>
              <a:t> para Serviço de Diretório:</a:t>
            </a:r>
          </a:p>
          <a:p>
            <a:pPr lvl="1"/>
            <a:r>
              <a:rPr lang="pt-BR" dirty="0"/>
              <a:t>SAMBA;</a:t>
            </a:r>
          </a:p>
          <a:p>
            <a:pPr lvl="1"/>
            <a:r>
              <a:rPr lang="pt-BR" dirty="0" err="1"/>
              <a:t>OpenLDAP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Considerações.</a:t>
            </a:r>
          </a:p>
          <a:p>
            <a:pPr lvl="1"/>
            <a:endParaRPr lang="pt-BR" dirty="0"/>
          </a:p>
          <a:p>
            <a:r>
              <a:rPr lang="pt-BR" dirty="0"/>
              <a:t>Implementação do SAMBA 4:</a:t>
            </a:r>
          </a:p>
          <a:p>
            <a:pPr lvl="1"/>
            <a:r>
              <a:rPr lang="pt-BR" dirty="0"/>
              <a:t>Etapas para instalação;</a:t>
            </a:r>
          </a:p>
          <a:p>
            <a:pPr lvl="1"/>
            <a:r>
              <a:rPr lang="pt-BR" dirty="0"/>
              <a:t>Realizando Testes;</a:t>
            </a:r>
          </a:p>
          <a:p>
            <a:pPr lvl="1"/>
            <a:r>
              <a:rPr lang="pt-BR" dirty="0"/>
              <a:t>Troubleshooting;</a:t>
            </a:r>
          </a:p>
          <a:p>
            <a:pPr lvl="1"/>
            <a:r>
              <a:rPr lang="pt-BR" dirty="0"/>
              <a:t>Criação de GPO.</a:t>
            </a:r>
          </a:p>
        </p:txBody>
      </p:sp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 Open </a:t>
            </a:r>
            <a:r>
              <a:rPr lang="pt-BR" dirty="0" err="1"/>
              <a:t>Source</a:t>
            </a:r>
            <a:r>
              <a:rPr lang="pt-BR" dirty="0"/>
              <a:t> (Active </a:t>
            </a:r>
            <a:r>
              <a:rPr lang="pt-BR" dirty="0" err="1"/>
              <a:t>Directory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Samba 4 é a ferramenta mais indicada, mesmo com suas restrições (em especial, o nível funcional do domínio).</a:t>
            </a:r>
          </a:p>
          <a:p>
            <a:endParaRPr lang="pt-BR" sz="2000" dirty="0"/>
          </a:p>
          <a:p>
            <a:r>
              <a:rPr lang="pt-BR" sz="2000" dirty="0"/>
              <a:t>O </a:t>
            </a:r>
            <a:r>
              <a:rPr lang="pt-BR" sz="2000" dirty="0" err="1"/>
              <a:t>OpenLDAP</a:t>
            </a:r>
            <a:r>
              <a:rPr lang="pt-BR" sz="2000" dirty="0"/>
              <a:t> foi muito utilizado como base de autenticação, porém, foi considerado obsoleto pela </a:t>
            </a:r>
            <a:r>
              <a:rPr lang="pt-BR" sz="2000" dirty="0" err="1"/>
              <a:t>Red</a:t>
            </a:r>
            <a:r>
              <a:rPr lang="pt-BR" sz="2000" dirty="0"/>
              <a:t> </a:t>
            </a:r>
            <a:r>
              <a:rPr lang="pt-BR" sz="2000" dirty="0" err="1"/>
              <a:t>Hat</a:t>
            </a:r>
            <a:r>
              <a:rPr lang="pt-BR" sz="2000" dirty="0"/>
              <a:t> em 2017 (indisponível no repositório a partir da versão RHEL 7.4).</a:t>
            </a:r>
          </a:p>
          <a:p>
            <a:pPr lvl="1"/>
            <a:r>
              <a:rPr lang="pt-BR" sz="1800" dirty="0"/>
              <a:t>Vide Link: </a:t>
            </a:r>
            <a:r>
              <a:rPr lang="pt-BR" sz="1800" dirty="0">
                <a:hlinkClick r:id="rId2"/>
              </a:rPr>
              <a:t>https://access.redhat.com/documentation/en-us/red_hat_enterprise_linux/7/html/system-level_authentication_guide/openldap</a:t>
            </a:r>
            <a:r>
              <a:rPr lang="pt-BR" sz="1800" dirty="0"/>
              <a:t> </a:t>
            </a:r>
          </a:p>
          <a:p>
            <a:endParaRPr lang="pt-BR" sz="2000" dirty="0"/>
          </a:p>
          <a:p>
            <a:r>
              <a:rPr lang="pt-BR" sz="2000" dirty="0"/>
              <a:t>Justificativa e Cenários:</a:t>
            </a:r>
          </a:p>
          <a:p>
            <a:pPr lvl="1"/>
            <a:r>
              <a:rPr lang="pt-BR" sz="2000" dirty="0"/>
              <a:t>Samba (sem custo) x Microsoft AD ($$$$).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SAMBA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Em resumo, temos 3 passos (como todos os serviços apresentados na disciplina):</a:t>
            </a:r>
          </a:p>
          <a:p>
            <a:pPr lvl="1"/>
            <a:r>
              <a:rPr lang="pt-BR" dirty="0"/>
              <a:t>Instalação dos pacotes (e dependências)</a:t>
            </a:r>
          </a:p>
          <a:p>
            <a:pPr lvl="1"/>
            <a:r>
              <a:rPr lang="pt-BR" dirty="0"/>
              <a:t>Configuração do serviço de rede</a:t>
            </a:r>
          </a:p>
          <a:p>
            <a:pPr lvl="1"/>
            <a:r>
              <a:rPr lang="pt-BR" dirty="0"/>
              <a:t>Testes e </a:t>
            </a:r>
            <a:r>
              <a:rPr lang="pt-BR" dirty="0" err="1"/>
              <a:t>Deploy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1793-6961-C803-AED8-F8152C14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1: Instalação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65C0-584E-D6C7-D9ED-5930B06DEA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sz="2000" dirty="0"/>
              <a:t>Pontos de atenção e requisitos:</a:t>
            </a:r>
          </a:p>
          <a:p>
            <a:pPr lvl="1"/>
            <a:r>
              <a:rPr lang="pt-BR" sz="1800" b="1" dirty="0"/>
              <a:t>Servidor</a:t>
            </a:r>
            <a:r>
              <a:rPr lang="pt-BR" sz="1800" dirty="0"/>
              <a:t>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</a:t>
            </a:r>
            <a:r>
              <a:rPr lang="pt-BR" sz="1800" b="1" dirty="0">
                <a:solidFill>
                  <a:srgbClr val="FF0000"/>
                </a:solidFill>
              </a:rPr>
              <a:t>IP Fixo </a:t>
            </a:r>
            <a:r>
              <a:rPr lang="pt-BR" sz="1800" dirty="0"/>
              <a:t>+ Cliente DNS (</a:t>
            </a:r>
            <a:r>
              <a:rPr lang="pt-BR" sz="1800" dirty="0" err="1"/>
              <a:t>resolv.conf</a:t>
            </a:r>
            <a:r>
              <a:rPr lang="pt-BR" sz="1800" dirty="0"/>
              <a:t> – apontar para o próprio IP Fixo)</a:t>
            </a:r>
          </a:p>
          <a:p>
            <a:pPr lvl="1"/>
            <a:r>
              <a:rPr lang="pt-BR" sz="1800" dirty="0"/>
              <a:t>Definição do </a:t>
            </a:r>
            <a:r>
              <a:rPr lang="pt-BR" sz="1800" dirty="0" err="1"/>
              <a:t>Hostname</a:t>
            </a:r>
            <a:r>
              <a:rPr lang="pt-BR" sz="1800" dirty="0"/>
              <a:t> e ajuste no arquivo hosts</a:t>
            </a:r>
          </a:p>
          <a:p>
            <a:pPr lvl="1"/>
            <a:r>
              <a:rPr lang="pt-BR" sz="1800" dirty="0"/>
              <a:t>Instalação do pacote NTP</a:t>
            </a:r>
          </a:p>
          <a:p>
            <a:pPr lvl="1"/>
            <a:r>
              <a:rPr lang="pt-BR" sz="1800" dirty="0"/>
              <a:t>Verificar se as portas dos serviços (DNS, LDAP, SMB, RPC, </a:t>
            </a:r>
            <a:r>
              <a:rPr lang="pt-BR" sz="1800" dirty="0" err="1"/>
              <a:t>etc</a:t>
            </a:r>
            <a:r>
              <a:rPr lang="pt-BR" sz="1800" dirty="0"/>
              <a:t>), não estão em uso: </a:t>
            </a:r>
          </a:p>
          <a:p>
            <a:pPr lvl="2"/>
            <a:r>
              <a:rPr lang="pt-BR" sz="1600" dirty="0"/>
              <a:t>Se estiver, remova os serviços (</a:t>
            </a:r>
            <a:r>
              <a:rPr lang="pt-BR" sz="1600" dirty="0" err="1"/>
              <a:t>standalone</a:t>
            </a:r>
            <a:r>
              <a:rPr lang="pt-BR" sz="1600" dirty="0"/>
              <a:t>) ou configure o “</a:t>
            </a:r>
            <a:r>
              <a:rPr lang="pt-BR" sz="1600" dirty="0" err="1"/>
              <a:t>systemd</a:t>
            </a:r>
            <a:r>
              <a:rPr lang="pt-BR" sz="1600" dirty="0"/>
              <a:t>” – vide link: </a:t>
            </a:r>
            <a:r>
              <a:rPr lang="pt-BR" sz="1600" dirty="0">
                <a:hlinkClick r:id="rId2"/>
              </a:rPr>
              <a:t>https://www.linuxuprising.com/2020/07/ubuntu-how-to-free-up-port-53-used-by.html</a:t>
            </a:r>
            <a:r>
              <a:rPr lang="pt-BR" sz="1600" dirty="0"/>
              <a:t> </a:t>
            </a:r>
          </a:p>
          <a:p>
            <a:pPr lvl="2"/>
            <a:endParaRPr lang="pt-BR" sz="1400" dirty="0"/>
          </a:p>
          <a:p>
            <a:r>
              <a:rPr lang="pt-BR" sz="2000" dirty="0"/>
              <a:t>Somente após validar os itens acima, instale os pacotes a seguir:</a:t>
            </a:r>
          </a:p>
          <a:p>
            <a:pPr lvl="1"/>
            <a:r>
              <a:rPr lang="pt-BR" sz="1800" dirty="0"/>
              <a:t># </a:t>
            </a:r>
            <a:r>
              <a:rPr lang="pt-BR" sz="1800" dirty="0" err="1"/>
              <a:t>apt-get</a:t>
            </a:r>
            <a:r>
              <a:rPr lang="pt-BR" sz="1800" dirty="0"/>
              <a:t> </a:t>
            </a:r>
            <a:r>
              <a:rPr lang="pt-BR" sz="1800" dirty="0" err="1"/>
              <a:t>install</a:t>
            </a:r>
            <a:r>
              <a:rPr lang="pt-BR" sz="1800" dirty="0"/>
              <a:t> samba krb5-user krb5-config </a:t>
            </a:r>
            <a:r>
              <a:rPr lang="pt-BR" sz="1800" dirty="0" err="1"/>
              <a:t>winbind</a:t>
            </a:r>
            <a:r>
              <a:rPr lang="pt-BR" sz="1800" dirty="0"/>
              <a:t> </a:t>
            </a:r>
            <a:r>
              <a:rPr lang="pt-BR" sz="1800" dirty="0" err="1"/>
              <a:t>libpam-winbind</a:t>
            </a:r>
            <a:r>
              <a:rPr lang="pt-BR" sz="1800" dirty="0"/>
              <a:t> </a:t>
            </a:r>
            <a:r>
              <a:rPr lang="pt-BR" sz="1800" dirty="0" err="1"/>
              <a:t>libnss-winbind</a:t>
            </a:r>
            <a:endParaRPr lang="pt-BR" sz="1800" dirty="0"/>
          </a:p>
          <a:p>
            <a:pPr lvl="1"/>
            <a:r>
              <a:rPr lang="pt-BR" sz="1600" dirty="0"/>
              <a:t>A configuração será iniciada. Devemos informar o nome do domínio e o </a:t>
            </a:r>
            <a:r>
              <a:rPr lang="pt-BR" sz="1600" dirty="0" err="1"/>
              <a:t>hostname</a:t>
            </a:r>
            <a:r>
              <a:rPr lang="pt-BR" sz="1600" dirty="0"/>
              <a:t> do servidor.</a:t>
            </a:r>
          </a:p>
          <a:p>
            <a:pPr lvl="2"/>
            <a:endParaRPr lang="pt-BR" sz="1400" dirty="0"/>
          </a:p>
          <a:p>
            <a:r>
              <a:rPr lang="pt-BR" sz="2000" dirty="0"/>
              <a:t>Após a instalação, pare e desabilite os serviços (mais detalhes a seguir):</a:t>
            </a:r>
          </a:p>
          <a:p>
            <a:pPr lvl="1"/>
            <a:r>
              <a:rPr lang="pt-BR" sz="1800" dirty="0"/>
              <a:t># </a:t>
            </a:r>
            <a:r>
              <a:rPr lang="pt-BR" sz="1800" dirty="0" err="1"/>
              <a:t>systemctl</a:t>
            </a:r>
            <a:r>
              <a:rPr lang="pt-BR" sz="1800" dirty="0"/>
              <a:t> stop samba-ad-</a:t>
            </a:r>
            <a:r>
              <a:rPr lang="pt-BR" sz="1800" dirty="0" err="1"/>
              <a:t>dc</a:t>
            </a:r>
            <a:r>
              <a:rPr lang="pt-BR" sz="1800" dirty="0"/>
              <a:t> </a:t>
            </a:r>
            <a:r>
              <a:rPr lang="pt-BR" sz="1800" dirty="0" err="1"/>
              <a:t>smbd</a:t>
            </a:r>
            <a:r>
              <a:rPr lang="pt-BR" sz="1800" dirty="0"/>
              <a:t> </a:t>
            </a:r>
            <a:r>
              <a:rPr lang="pt-BR" sz="1800" dirty="0" err="1"/>
              <a:t>nmbd</a:t>
            </a:r>
            <a:r>
              <a:rPr lang="pt-BR" sz="1800" dirty="0"/>
              <a:t> </a:t>
            </a:r>
            <a:r>
              <a:rPr lang="pt-BR" sz="1800" dirty="0" err="1"/>
              <a:t>winbind</a:t>
            </a:r>
            <a:endParaRPr lang="pt-BR" sz="1800" dirty="0"/>
          </a:p>
          <a:p>
            <a:pPr lvl="1"/>
            <a:r>
              <a:rPr lang="pt-BR" sz="1800" dirty="0"/>
              <a:t># </a:t>
            </a:r>
            <a:r>
              <a:rPr lang="pt-BR" sz="1800" dirty="0" err="1"/>
              <a:t>systemctl</a:t>
            </a:r>
            <a:r>
              <a:rPr lang="pt-BR" sz="1800" dirty="0"/>
              <a:t> </a:t>
            </a:r>
            <a:r>
              <a:rPr lang="pt-BR" sz="1800" dirty="0" err="1"/>
              <a:t>disable</a:t>
            </a:r>
            <a:r>
              <a:rPr lang="pt-BR" sz="1800" dirty="0"/>
              <a:t> samba-ad-</a:t>
            </a:r>
            <a:r>
              <a:rPr lang="pt-BR" sz="1800" dirty="0" err="1"/>
              <a:t>dc</a:t>
            </a:r>
            <a:r>
              <a:rPr lang="pt-BR" sz="1800" dirty="0"/>
              <a:t> </a:t>
            </a:r>
            <a:r>
              <a:rPr lang="pt-BR" sz="1800" dirty="0" err="1"/>
              <a:t>smbd</a:t>
            </a:r>
            <a:r>
              <a:rPr lang="pt-BR" sz="1800" dirty="0"/>
              <a:t> </a:t>
            </a:r>
            <a:r>
              <a:rPr lang="pt-BR" sz="1800" dirty="0" err="1"/>
              <a:t>nmbd</a:t>
            </a:r>
            <a:r>
              <a:rPr lang="pt-BR" sz="1800" dirty="0"/>
              <a:t> </a:t>
            </a:r>
            <a:r>
              <a:rPr lang="pt-BR" sz="1800" dirty="0" err="1"/>
              <a:t>winbind</a:t>
            </a:r>
            <a:endParaRPr lang="pt-BR" sz="18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8898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B03D-C64D-1F33-2FF1-8867E680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2: Configuração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448C-4EAE-BE47-4CAC-89C51692AE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/>
          </a:bodyPr>
          <a:lstStyle/>
          <a:p>
            <a:r>
              <a:rPr lang="pt-BR" sz="2400" dirty="0"/>
              <a:t>Iremos provisionar o SAMBA como AD com base LDAP interna:</a:t>
            </a:r>
          </a:p>
          <a:p>
            <a:pPr lvl="1"/>
            <a:r>
              <a:rPr lang="pt-BR" sz="2000" dirty="0"/>
              <a:t>Primeiro, mova o arquivo de configuração padrão para evitar conflitos...</a:t>
            </a:r>
          </a:p>
          <a:p>
            <a:pPr lvl="2"/>
            <a:r>
              <a:rPr lang="pt-BR" sz="1800" dirty="0">
                <a:latin typeface="Consolas" panose="020B0609020204030204" pitchFamily="49" charset="0"/>
              </a:rPr>
              <a:t># </a:t>
            </a:r>
            <a:r>
              <a:rPr lang="pt-BR" sz="1800" dirty="0" err="1">
                <a:latin typeface="Consolas" panose="020B0609020204030204" pitchFamily="49" charset="0"/>
              </a:rPr>
              <a:t>mv</a:t>
            </a:r>
            <a:r>
              <a:rPr lang="pt-BR" sz="1800" dirty="0">
                <a:latin typeface="Consolas" panose="020B0609020204030204" pitchFamily="49" charset="0"/>
              </a:rPr>
              <a:t> /</a:t>
            </a:r>
            <a:r>
              <a:rPr lang="pt-BR" sz="1800" dirty="0" err="1">
                <a:latin typeface="Consolas" panose="020B0609020204030204" pitchFamily="49" charset="0"/>
              </a:rPr>
              <a:t>etc</a:t>
            </a:r>
            <a:r>
              <a:rPr lang="pt-BR" sz="1800" dirty="0">
                <a:latin typeface="Consolas" panose="020B0609020204030204" pitchFamily="49" charset="0"/>
              </a:rPr>
              <a:t>/samba/</a:t>
            </a:r>
            <a:r>
              <a:rPr lang="pt-BR" sz="1800" dirty="0" err="1">
                <a:latin typeface="Consolas" panose="020B0609020204030204" pitchFamily="49" charset="0"/>
              </a:rPr>
              <a:t>smb.conf</a:t>
            </a:r>
            <a:r>
              <a:rPr lang="pt-BR" sz="1800" dirty="0">
                <a:latin typeface="Consolas" panose="020B0609020204030204" pitchFamily="49" charset="0"/>
              </a:rPr>
              <a:t> /</a:t>
            </a:r>
            <a:r>
              <a:rPr lang="pt-BR" sz="1800" dirty="0" err="1">
                <a:latin typeface="Consolas" panose="020B0609020204030204" pitchFamily="49" charset="0"/>
              </a:rPr>
              <a:t>etc</a:t>
            </a:r>
            <a:r>
              <a:rPr lang="pt-BR" sz="1800" dirty="0">
                <a:latin typeface="Consolas" panose="020B0609020204030204" pitchFamily="49" charset="0"/>
              </a:rPr>
              <a:t>/samba/</a:t>
            </a:r>
            <a:r>
              <a:rPr lang="pt-BR" sz="1800" dirty="0" err="1">
                <a:latin typeface="Consolas" panose="020B0609020204030204" pitchFamily="49" charset="0"/>
              </a:rPr>
              <a:t>smb.conf-ori</a:t>
            </a:r>
            <a:endParaRPr lang="pt-BR" sz="1800" dirty="0">
              <a:latin typeface="Consolas" panose="020B0609020204030204" pitchFamily="49" charset="0"/>
            </a:endParaRPr>
          </a:p>
          <a:p>
            <a:pPr lvl="4"/>
            <a:endParaRPr lang="pt-BR" sz="1200" dirty="0"/>
          </a:p>
          <a:p>
            <a:pPr lvl="1"/>
            <a:r>
              <a:rPr lang="pt-BR" sz="2000" dirty="0"/>
              <a:t>Para provisionar o SAMBA, execute:</a:t>
            </a:r>
          </a:p>
          <a:p>
            <a:pPr lvl="2"/>
            <a:r>
              <a:rPr lang="pt-BR" sz="1800" dirty="0">
                <a:latin typeface="Consolas" panose="020B0609020204030204" pitchFamily="49" charset="0"/>
              </a:rPr>
              <a:t># samba-tool </a:t>
            </a:r>
            <a:r>
              <a:rPr lang="pt-BR" sz="1800" dirty="0" err="1">
                <a:latin typeface="Consolas" panose="020B0609020204030204" pitchFamily="49" charset="0"/>
              </a:rPr>
              <a:t>domain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provision</a:t>
            </a:r>
            <a:r>
              <a:rPr lang="pt-BR" sz="1800" dirty="0">
                <a:latin typeface="Consolas" panose="020B0609020204030204" pitchFamily="49" charset="0"/>
              </a:rPr>
              <a:t> --use-rfc2307 --</a:t>
            </a:r>
            <a:r>
              <a:rPr lang="pt-BR" sz="1800" dirty="0" err="1">
                <a:latin typeface="Consolas" panose="020B0609020204030204" pitchFamily="49" charset="0"/>
              </a:rPr>
              <a:t>interactive</a:t>
            </a:r>
            <a:endParaRPr lang="pt-BR" sz="1800" dirty="0">
              <a:latin typeface="Consolas" panose="020B0609020204030204" pitchFamily="49" charset="0"/>
            </a:endParaRPr>
          </a:p>
          <a:p>
            <a:pPr lvl="4"/>
            <a:endParaRPr lang="pt-BR" sz="1200" dirty="0"/>
          </a:p>
          <a:p>
            <a:pPr lvl="1"/>
            <a:r>
              <a:rPr lang="pt-BR" sz="1800" dirty="0"/>
              <a:t>Nesta etapa, será solicitado:</a:t>
            </a:r>
          </a:p>
          <a:p>
            <a:pPr lvl="2"/>
            <a:r>
              <a:rPr lang="pt-BR" sz="1600" dirty="0"/>
              <a:t>O nome do </a:t>
            </a:r>
            <a:r>
              <a:rPr lang="pt-BR" sz="1600" dirty="0" err="1"/>
              <a:t>Realm</a:t>
            </a:r>
            <a:r>
              <a:rPr lang="pt-BR" sz="1600" dirty="0"/>
              <a:t>/domínio (sufixo DNS, provavelmente bastará pressionar </a:t>
            </a:r>
            <a:r>
              <a:rPr lang="pt-BR" sz="1600" b="1" dirty="0" err="1"/>
              <a:t>Enter</a:t>
            </a:r>
            <a:r>
              <a:rPr lang="pt-BR" sz="1600" dirty="0"/>
              <a:t>, caso o nome entre [colchetes] esteja igual ao nome definido na etapa anterior);</a:t>
            </a:r>
          </a:p>
          <a:p>
            <a:pPr lvl="2"/>
            <a:r>
              <a:rPr lang="pt-BR" sz="1600" dirty="0"/>
              <a:t>O nome “</a:t>
            </a:r>
            <a:r>
              <a:rPr lang="pt-BR" sz="1600" dirty="0" err="1"/>
              <a:t>NetBIOS</a:t>
            </a:r>
            <a:r>
              <a:rPr lang="pt-BR" sz="1600" dirty="0"/>
              <a:t>” do domínio (apenas a primeira parte do nome);</a:t>
            </a:r>
          </a:p>
          <a:p>
            <a:pPr lvl="2"/>
            <a:r>
              <a:rPr lang="pt-BR" sz="1600" dirty="0"/>
              <a:t>Função do Servidor Samba (no caso, será </a:t>
            </a:r>
            <a:r>
              <a:rPr lang="pt-BR" sz="1600" dirty="0" err="1"/>
              <a:t>dc</a:t>
            </a:r>
            <a:r>
              <a:rPr lang="pt-BR" sz="1600" dirty="0"/>
              <a:t> = Domain </a:t>
            </a:r>
            <a:r>
              <a:rPr lang="pt-BR" sz="1600" dirty="0" err="1"/>
              <a:t>Controller</a:t>
            </a:r>
            <a:r>
              <a:rPr lang="pt-BR" sz="1600" dirty="0"/>
              <a:t>);</a:t>
            </a:r>
          </a:p>
          <a:p>
            <a:pPr lvl="2"/>
            <a:r>
              <a:rPr lang="pt-BR" sz="1600" dirty="0"/>
              <a:t>DNS </a:t>
            </a:r>
            <a:r>
              <a:rPr lang="pt-BR" sz="1600" dirty="0" err="1"/>
              <a:t>Backend</a:t>
            </a:r>
            <a:r>
              <a:rPr lang="pt-BR" sz="1600" dirty="0"/>
              <a:t> (onde o DNS integrado ao domínio será publicado  = Samba </a:t>
            </a:r>
            <a:r>
              <a:rPr lang="pt-BR" sz="1600" dirty="0" err="1"/>
              <a:t>Internal</a:t>
            </a:r>
            <a:r>
              <a:rPr lang="pt-BR" sz="1600" dirty="0"/>
              <a:t>);</a:t>
            </a:r>
          </a:p>
          <a:p>
            <a:pPr lvl="2"/>
            <a:r>
              <a:rPr lang="pt-BR" sz="1600" dirty="0"/>
              <a:t>DNS </a:t>
            </a:r>
            <a:r>
              <a:rPr lang="pt-BR" sz="1600" dirty="0" err="1"/>
              <a:t>Forwarder</a:t>
            </a:r>
            <a:r>
              <a:rPr lang="pt-BR" sz="1600" dirty="0"/>
              <a:t> (se haverá encaminhamento DNS – No nosso </a:t>
            </a:r>
            <a:r>
              <a:rPr lang="pt-BR" sz="1600" dirty="0" err="1"/>
              <a:t>Lab</a:t>
            </a:r>
            <a:r>
              <a:rPr lang="pt-BR" sz="1600" dirty="0"/>
              <a:t>, tanto faz. Na vida real, aponte para um DNS que resolva na Internet).</a:t>
            </a:r>
          </a:p>
          <a:p>
            <a:pPr lvl="2"/>
            <a:r>
              <a:rPr lang="pt-BR" sz="1600" dirty="0"/>
              <a:t>Senha do Administrator (que precisa possuir 8 caracteres e 3 dos 4 tipos de caractere).</a:t>
            </a:r>
          </a:p>
          <a:p>
            <a:pPr lvl="2"/>
            <a:endParaRPr lang="pt-BR" sz="16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30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8B758-F842-53DD-09CA-AD83F9901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C80F-8C38-986E-A188-0DCEE4F5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2: Configuração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3132-5F21-12A9-8527-0CE8CFA9DC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Após provisionar o domínio, iremos finalizar o processo com as etapas:</a:t>
            </a:r>
            <a:endParaRPr lang="pt-BR" sz="1400" dirty="0"/>
          </a:p>
          <a:p>
            <a:pPr lvl="1"/>
            <a:endParaRPr lang="pt-BR" sz="1700" dirty="0"/>
          </a:p>
          <a:p>
            <a:pPr lvl="1"/>
            <a:r>
              <a:rPr lang="pt-BR" sz="1800" dirty="0"/>
              <a:t>Copiar o arquivo de configurações do </a:t>
            </a:r>
            <a:r>
              <a:rPr lang="pt-BR" sz="1800" dirty="0" err="1"/>
              <a:t>Kerberos</a:t>
            </a:r>
            <a:r>
              <a:rPr lang="pt-BR" sz="1800" dirty="0"/>
              <a:t> gerado durante o provisionamento do SAMBA:</a:t>
            </a:r>
          </a:p>
          <a:p>
            <a:pPr lvl="2"/>
            <a:r>
              <a:rPr lang="pt-BR" sz="1600" dirty="0">
                <a:latin typeface="Consolas" panose="020B0609020204030204" pitchFamily="49" charset="0"/>
              </a:rPr>
              <a:t># </a:t>
            </a:r>
            <a:r>
              <a:rPr lang="pt-BR" sz="1600" dirty="0" err="1">
                <a:latin typeface="Consolas" panose="020B0609020204030204" pitchFamily="49" charset="0"/>
              </a:rPr>
              <a:t>mv</a:t>
            </a:r>
            <a:r>
              <a:rPr lang="pt-BR" sz="1600" dirty="0">
                <a:latin typeface="Consolas" panose="020B0609020204030204" pitchFamily="49" charset="0"/>
              </a:rPr>
              <a:t> /</a:t>
            </a:r>
            <a:r>
              <a:rPr lang="pt-BR" sz="1600" dirty="0" err="1">
                <a:latin typeface="Consolas" panose="020B0609020204030204" pitchFamily="49" charset="0"/>
              </a:rPr>
              <a:t>etc</a:t>
            </a:r>
            <a:r>
              <a:rPr lang="pt-BR" sz="1600" dirty="0">
                <a:latin typeface="Consolas" panose="020B0609020204030204" pitchFamily="49" charset="0"/>
              </a:rPr>
              <a:t>/krb5.conf /</a:t>
            </a:r>
            <a:r>
              <a:rPr lang="pt-BR" sz="1600" dirty="0" err="1">
                <a:latin typeface="Consolas" panose="020B0609020204030204" pitchFamily="49" charset="0"/>
              </a:rPr>
              <a:t>etc</a:t>
            </a:r>
            <a:r>
              <a:rPr lang="pt-BR" sz="1600" dirty="0">
                <a:latin typeface="Consolas" panose="020B0609020204030204" pitchFamily="49" charset="0"/>
              </a:rPr>
              <a:t>/krb5.conf-ori</a:t>
            </a:r>
          </a:p>
          <a:p>
            <a:pPr lvl="2"/>
            <a:r>
              <a:rPr lang="pt-BR" sz="1600" dirty="0">
                <a:latin typeface="Consolas" panose="020B0609020204030204" pitchFamily="49" charset="0"/>
              </a:rPr>
              <a:t># </a:t>
            </a:r>
            <a:r>
              <a:rPr lang="pt-BR" sz="1600" dirty="0" err="1">
                <a:latin typeface="Consolas" panose="020B0609020204030204" pitchFamily="49" charset="0"/>
              </a:rPr>
              <a:t>cp</a:t>
            </a:r>
            <a:r>
              <a:rPr lang="pt-BR" sz="1600" dirty="0">
                <a:latin typeface="Consolas" panose="020B0609020204030204" pitchFamily="49" charset="0"/>
              </a:rPr>
              <a:t> /var/</a:t>
            </a:r>
            <a:r>
              <a:rPr lang="pt-BR" sz="1600" dirty="0" err="1">
                <a:latin typeface="Consolas" panose="020B0609020204030204" pitchFamily="49" charset="0"/>
              </a:rPr>
              <a:t>lib</a:t>
            </a:r>
            <a:r>
              <a:rPr lang="pt-BR" sz="1600" dirty="0">
                <a:latin typeface="Consolas" panose="020B0609020204030204" pitchFamily="49" charset="0"/>
              </a:rPr>
              <a:t>/samba/</a:t>
            </a:r>
            <a:r>
              <a:rPr lang="pt-BR" sz="1600" dirty="0" err="1">
                <a:latin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</a:rPr>
              <a:t>/krb5.conf /</a:t>
            </a:r>
            <a:r>
              <a:rPr lang="pt-BR" sz="1600" dirty="0" err="1">
                <a:latin typeface="Consolas" panose="020B0609020204030204" pitchFamily="49" charset="0"/>
              </a:rPr>
              <a:t>etc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</a:p>
          <a:p>
            <a:endParaRPr lang="pt-BR" sz="2000" dirty="0"/>
          </a:p>
          <a:p>
            <a:pPr lvl="1"/>
            <a:r>
              <a:rPr lang="pt-BR" sz="1800" dirty="0"/>
              <a:t>Por fim, vamos iniciar o serviço para realizar testes:</a:t>
            </a:r>
          </a:p>
          <a:p>
            <a:pPr lvl="2"/>
            <a:r>
              <a:rPr lang="pt-BR" sz="1600" dirty="0">
                <a:latin typeface="Consolas" panose="020B0609020204030204" pitchFamily="49" charset="0"/>
              </a:rPr>
              <a:t># </a:t>
            </a:r>
            <a:r>
              <a:rPr lang="pt-BR" sz="1600" dirty="0" err="1">
                <a:latin typeface="Consolas" panose="020B0609020204030204" pitchFamily="49" charset="0"/>
              </a:rPr>
              <a:t>systemctl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unmask</a:t>
            </a:r>
            <a:r>
              <a:rPr lang="pt-BR" sz="1600" dirty="0">
                <a:latin typeface="Consolas" panose="020B0609020204030204" pitchFamily="49" charset="0"/>
              </a:rPr>
              <a:t> samba-ad-</a:t>
            </a:r>
            <a:r>
              <a:rPr lang="pt-BR" sz="1600" dirty="0" err="1">
                <a:latin typeface="Consolas" panose="020B0609020204030204" pitchFamily="49" charset="0"/>
              </a:rPr>
              <a:t>dc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(apenas se necessário, em especial no Ubuntu)</a:t>
            </a:r>
          </a:p>
          <a:p>
            <a:pPr lvl="2"/>
            <a:r>
              <a:rPr lang="pt-BR" sz="1600" dirty="0">
                <a:latin typeface="Consolas" panose="020B0609020204030204" pitchFamily="49" charset="0"/>
              </a:rPr>
              <a:t># </a:t>
            </a:r>
            <a:r>
              <a:rPr lang="pt-BR" sz="1600" dirty="0" err="1">
                <a:latin typeface="Consolas" panose="020B0609020204030204" pitchFamily="49" charset="0"/>
              </a:rPr>
              <a:t>systemctl</a:t>
            </a:r>
            <a:r>
              <a:rPr lang="pt-BR" sz="1600" dirty="0">
                <a:latin typeface="Consolas" panose="020B0609020204030204" pitchFamily="49" charset="0"/>
              </a:rPr>
              <a:t> start samba-ad-</a:t>
            </a:r>
            <a:r>
              <a:rPr lang="pt-BR" sz="1600" dirty="0" err="1">
                <a:latin typeface="Consolas" panose="020B0609020204030204" pitchFamily="49" charset="0"/>
              </a:rPr>
              <a:t>dc</a:t>
            </a:r>
            <a:endParaRPr lang="pt-BR" sz="1600" dirty="0">
              <a:latin typeface="Consolas" panose="020B0609020204030204" pitchFamily="49" charset="0"/>
            </a:endParaRPr>
          </a:p>
          <a:p>
            <a:pPr lvl="2"/>
            <a:r>
              <a:rPr lang="pt-BR" sz="1600" dirty="0">
                <a:latin typeface="Consolas" panose="020B0609020204030204" pitchFamily="49" charset="0"/>
              </a:rPr>
              <a:t># </a:t>
            </a:r>
            <a:r>
              <a:rPr lang="pt-BR" sz="1600" dirty="0" err="1">
                <a:latin typeface="Consolas" panose="020B0609020204030204" pitchFamily="49" charset="0"/>
              </a:rPr>
              <a:t>systemctl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enable</a:t>
            </a:r>
            <a:r>
              <a:rPr lang="pt-BR" sz="1600" dirty="0">
                <a:latin typeface="Consolas" panose="020B0609020204030204" pitchFamily="49" charset="0"/>
              </a:rPr>
              <a:t> samba-ad-</a:t>
            </a:r>
            <a:r>
              <a:rPr lang="pt-BR" sz="1600" dirty="0" err="1">
                <a:latin typeface="Consolas" panose="020B0609020204030204" pitchFamily="49" charset="0"/>
              </a:rPr>
              <a:t>dc</a:t>
            </a:r>
            <a:endParaRPr lang="pt-BR" sz="1600" dirty="0">
              <a:latin typeface="Consolas" panose="020B0609020204030204" pitchFamily="49" charset="0"/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1521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3CC5-98EC-9CAD-91F8-400DE34A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3: Testes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C14D-F434-28D9-5AEA-EB3A56274B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Para validar o funcionamento, podemos:</a:t>
            </a:r>
          </a:p>
          <a:p>
            <a:pPr lvl="1"/>
            <a:r>
              <a:rPr lang="pt-BR" sz="2000" dirty="0"/>
              <a:t>Verificar se as portas dos serviços (LDAP, </a:t>
            </a:r>
            <a:r>
              <a:rPr lang="pt-BR" sz="2000" dirty="0" err="1"/>
              <a:t>Kerberos</a:t>
            </a:r>
            <a:r>
              <a:rPr lang="pt-BR" sz="2000" dirty="0"/>
              <a:t>, SMB, </a:t>
            </a:r>
            <a:r>
              <a:rPr lang="pt-BR" sz="2000" dirty="0" err="1"/>
              <a:t>NetBios</a:t>
            </a:r>
            <a:r>
              <a:rPr lang="pt-BR" sz="2000" dirty="0"/>
              <a:t> e DNS) estão abertas:</a:t>
            </a:r>
          </a:p>
          <a:p>
            <a:pPr lvl="2"/>
            <a:r>
              <a:rPr lang="pt-BR" sz="1800" dirty="0">
                <a:latin typeface="Consolas" panose="020B0609020204030204" pitchFamily="49" charset="0"/>
              </a:rPr>
              <a:t># </a:t>
            </a:r>
            <a:r>
              <a:rPr lang="pt-BR" sz="1800" dirty="0" err="1">
                <a:latin typeface="Consolas" panose="020B0609020204030204" pitchFamily="49" charset="0"/>
              </a:rPr>
              <a:t>ss</a:t>
            </a:r>
            <a:r>
              <a:rPr lang="pt-BR" sz="1800" dirty="0">
                <a:latin typeface="Consolas" panose="020B0609020204030204" pitchFamily="49" charset="0"/>
              </a:rPr>
              <a:t> -</a:t>
            </a:r>
            <a:r>
              <a:rPr lang="pt-BR" sz="1800" dirty="0" err="1">
                <a:latin typeface="Consolas" panose="020B0609020204030204" pitchFamily="49" charset="0"/>
              </a:rPr>
              <a:t>napt</a:t>
            </a:r>
            <a:endParaRPr lang="pt-BR" sz="1800" dirty="0">
              <a:latin typeface="Consolas" panose="020B0609020204030204" pitchFamily="49" charset="0"/>
            </a:endParaRP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Verificar o nível funcional do AD:</a:t>
            </a:r>
          </a:p>
          <a:p>
            <a:pPr lvl="2"/>
            <a:r>
              <a:rPr lang="pt-BR" sz="1800" dirty="0">
                <a:latin typeface="Consolas" panose="020B0609020204030204" pitchFamily="49" charset="0"/>
              </a:rPr>
              <a:t># samba-tool </a:t>
            </a:r>
            <a:r>
              <a:rPr lang="pt-BR" sz="1800" dirty="0" err="1">
                <a:latin typeface="Consolas" panose="020B0609020204030204" pitchFamily="49" charset="0"/>
              </a:rPr>
              <a:t>domain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level</a:t>
            </a:r>
            <a:r>
              <a:rPr lang="pt-BR" sz="1800" dirty="0">
                <a:latin typeface="Consolas" panose="020B0609020204030204" pitchFamily="49" charset="0"/>
              </a:rPr>
              <a:t> show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Realizar testes com o DNS interno do SAMBA:</a:t>
            </a:r>
          </a:p>
          <a:p>
            <a:pPr lvl="2"/>
            <a:r>
              <a:rPr lang="pt-BR" sz="1800" dirty="0">
                <a:latin typeface="Consolas" panose="020B0609020204030204" pitchFamily="49" charset="0"/>
              </a:rPr>
              <a:t># host -t A </a:t>
            </a:r>
            <a:r>
              <a:rPr lang="pt-BR" sz="1800" dirty="0" err="1">
                <a:latin typeface="Consolas" panose="020B0609020204030204" pitchFamily="49" charset="0"/>
              </a:rPr>
              <a:t>ninja.local</a:t>
            </a:r>
            <a:endParaRPr lang="pt-BR" sz="1800" dirty="0">
              <a:latin typeface="Consolas" panose="020B0609020204030204" pitchFamily="49" charset="0"/>
            </a:endParaRPr>
          </a:p>
          <a:p>
            <a:pPr lvl="2"/>
            <a:r>
              <a:rPr lang="pt-BR" sz="1800" dirty="0">
                <a:latin typeface="Consolas" panose="020B0609020204030204" pitchFamily="49" charset="0"/>
              </a:rPr>
              <a:t># </a:t>
            </a:r>
            <a:r>
              <a:rPr lang="pt-BR" sz="1800" dirty="0" err="1">
                <a:latin typeface="Consolas" panose="020B0609020204030204" pitchFamily="49" charset="0"/>
              </a:rPr>
              <a:t>nslookup</a:t>
            </a:r>
            <a:r>
              <a:rPr lang="pt-BR" sz="1800" dirty="0">
                <a:latin typeface="Consolas" panose="020B0609020204030204" pitchFamily="49" charset="0"/>
              </a:rPr>
              <a:t> -</a:t>
            </a:r>
            <a:r>
              <a:rPr lang="pt-BR" sz="1800" dirty="0" err="1">
                <a:latin typeface="Consolas" panose="020B0609020204030204" pitchFamily="49" charset="0"/>
              </a:rPr>
              <a:t>type</a:t>
            </a:r>
            <a:r>
              <a:rPr lang="pt-BR" sz="1800" dirty="0">
                <a:latin typeface="Consolas" panose="020B0609020204030204" pitchFamily="49" charset="0"/>
              </a:rPr>
              <a:t>=SRV _</a:t>
            </a:r>
            <a:r>
              <a:rPr lang="pt-BR" sz="1800" dirty="0" err="1">
                <a:latin typeface="Consolas" panose="020B0609020204030204" pitchFamily="49" charset="0"/>
              </a:rPr>
              <a:t>kerberos</a:t>
            </a:r>
            <a:r>
              <a:rPr lang="pt-BR" sz="1800" dirty="0">
                <a:latin typeface="Consolas" panose="020B0609020204030204" pitchFamily="49" charset="0"/>
              </a:rPr>
              <a:t>._</a:t>
            </a:r>
            <a:r>
              <a:rPr lang="pt-BR" sz="1800" dirty="0" err="1">
                <a:latin typeface="Consolas" panose="020B0609020204030204" pitchFamily="49" charset="0"/>
              </a:rPr>
              <a:t>udp.ninja.local</a:t>
            </a:r>
            <a:r>
              <a:rPr lang="pt-BR" sz="1800" dirty="0">
                <a:latin typeface="Consolas" panose="020B0609020204030204" pitchFamily="49" charset="0"/>
              </a:rPr>
              <a:t> 127.0.0.1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Consultar a base de usuários:</a:t>
            </a:r>
          </a:p>
          <a:p>
            <a:pPr lvl="2"/>
            <a:r>
              <a:rPr lang="pt-BR" sz="1800" dirty="0">
                <a:latin typeface="Consolas" panose="020B0609020204030204" pitchFamily="49" charset="0"/>
              </a:rPr>
              <a:t># samba-tool </a:t>
            </a:r>
            <a:r>
              <a:rPr lang="pt-BR" sz="1800" dirty="0" err="1">
                <a:latin typeface="Consolas" panose="020B0609020204030204" pitchFamily="49" charset="0"/>
              </a:rPr>
              <a:t>user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list</a:t>
            </a:r>
            <a:endParaRPr lang="pt-BR" sz="1800" dirty="0">
              <a:latin typeface="Consolas" panose="020B0609020204030204" pitchFamily="49" charset="0"/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637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2023B-505B-0783-4063-B98EDD687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F8CA-4BD4-8A5D-67B6-67709795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3: Testes e Gerenciamento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674D-B79C-A4F3-06DE-7174732A9D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Além de consultar a base de usuários com o comando “samba-tool” (slide anterior), podemos gerenciar vários itens. OBS.: Consulte o “--help”:</a:t>
            </a:r>
          </a:p>
          <a:p>
            <a:pPr lvl="2"/>
            <a:r>
              <a:rPr lang="pt-BR" sz="1800" dirty="0">
                <a:latin typeface="Consolas" panose="020B0609020204030204" pitchFamily="49" charset="0"/>
              </a:rPr>
              <a:t># samba-tool --help</a:t>
            </a:r>
          </a:p>
          <a:p>
            <a:pPr lvl="2"/>
            <a:r>
              <a:rPr lang="pt-BR" sz="1800" dirty="0">
                <a:latin typeface="Consolas" panose="020B0609020204030204" pitchFamily="49" charset="0"/>
              </a:rPr>
              <a:t># samba-tool </a:t>
            </a:r>
            <a:r>
              <a:rPr lang="pt-BR" sz="1800" dirty="0" err="1">
                <a:latin typeface="Consolas" panose="020B0609020204030204" pitchFamily="49" charset="0"/>
              </a:rPr>
              <a:t>user</a:t>
            </a:r>
            <a:r>
              <a:rPr lang="pt-BR" sz="1800" dirty="0">
                <a:latin typeface="Consolas" panose="020B0609020204030204" pitchFamily="49" charset="0"/>
              </a:rPr>
              <a:t> --help</a:t>
            </a:r>
          </a:p>
          <a:p>
            <a:pPr lvl="2"/>
            <a:endParaRPr lang="pt-BR" sz="1800" dirty="0">
              <a:latin typeface="Consolas" panose="020B0609020204030204" pitchFamily="49" charset="0"/>
            </a:endParaRP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320F1-7EF4-2F99-EFE4-4611D108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79" y="2564904"/>
            <a:ext cx="6147642" cy="41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03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9891</TotalTime>
  <Words>1516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3</vt:lpstr>
      <vt:lpstr>Origem</vt:lpstr>
      <vt:lpstr>Serviço de Diretório com Samba</vt:lpstr>
      <vt:lpstr>Tópicos do Slide</vt:lpstr>
      <vt:lpstr>Alternativa Open Source (Active Directory)</vt:lpstr>
      <vt:lpstr>Implementação do SAMBA</vt:lpstr>
      <vt:lpstr>ETAPA 1: Instalação</vt:lpstr>
      <vt:lpstr>Etapa 2: Configuração</vt:lpstr>
      <vt:lpstr>Etapa 2: Configuração</vt:lpstr>
      <vt:lpstr>Etapa 3: Testes</vt:lpstr>
      <vt:lpstr>Etapa 3: Testes e Gerenciamento</vt:lpstr>
      <vt:lpstr>Etapa 3: Testes e Gerenciamento</vt:lpstr>
      <vt:lpstr>Etapa 3: Testes</vt:lpstr>
      <vt:lpstr>Troubleshooting</vt:lpstr>
      <vt:lpstr>Configurando GPO (Group Policy Object)</vt:lpstr>
      <vt:lpstr>RSAT e Group Policy</vt:lpstr>
      <vt:lpstr>Group Policy Management</vt:lpstr>
      <vt:lpstr>Group Policy Management</vt:lpstr>
      <vt:lpstr>Compartilhamento de arquivos</vt:lpstr>
      <vt:lpstr>Atividade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21</cp:revision>
  <dcterms:created xsi:type="dcterms:W3CDTF">2012-01-22T15:35:55Z</dcterms:created>
  <dcterms:modified xsi:type="dcterms:W3CDTF">2025-09-24T18:19:33Z</dcterms:modified>
</cp:coreProperties>
</file>