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8" r:id="rId18"/>
    <p:sldId id="327" r:id="rId19"/>
    <p:sldId id="324" r:id="rId20"/>
    <p:sldId id="325" r:id="rId21"/>
    <p:sldId id="326" r:id="rId22"/>
    <p:sldId id="335" r:id="rId23"/>
    <p:sldId id="329" r:id="rId24"/>
    <p:sldId id="330" r:id="rId25"/>
    <p:sldId id="336" r:id="rId26"/>
    <p:sldId id="337" r:id="rId27"/>
    <p:sldId id="338" r:id="rId28"/>
    <p:sldId id="331" r:id="rId29"/>
    <p:sldId id="332" r:id="rId30"/>
    <p:sldId id="333" r:id="rId31"/>
    <p:sldId id="339" r:id="rId32"/>
    <p:sldId id="340" r:id="rId33"/>
    <p:sldId id="343" r:id="rId34"/>
    <p:sldId id="341" r:id="rId35"/>
    <p:sldId id="342" r:id="rId36"/>
    <p:sldId id="344" r:id="rId37"/>
    <p:sldId id="345" r:id="rId38"/>
    <p:sldId id="334" r:id="rId39"/>
    <p:sldId id="310" r:id="rId40"/>
    <p:sldId id="346" r:id="rId41"/>
    <p:sldId id="282" r:id="rId4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open-e.com/criteria-for-selecting-files-when-performing-full-incremental-differential-backu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fernandopsalmeida.blogspot.com.br/2011/11/backup-diferencial-e-backup-incremental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to.org/" TargetMode="External"/><Relationship Id="rId2" Type="http://schemas.openxmlformats.org/officeDocument/2006/relationships/hyperlink" Target="https://guiafoca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rdware.com.br/guias/programando-shell-script/" TargetMode="External"/><Relationship Id="rId2" Type="http://schemas.openxmlformats.org/officeDocument/2006/relationships/hyperlink" Target="http://aurelio.net/shell/canivet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vivaolinux.com.br/artigo/Shell-Script-Primeiros-conceitos?pagina=1" TargetMode="External"/><Relationship Id="rId4" Type="http://schemas.openxmlformats.org/officeDocument/2006/relationships/hyperlink" Target="http://www.devin.com.br/shell_script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novo.com/hk/en/data-center/storage/tape-storage/IBM-TS2280-Tape-Drive/p/WMD00000357" TargetMode="External"/><Relationship Id="rId4" Type="http://schemas.openxmlformats.org/officeDocument/2006/relationships/hyperlink" Target="https://www.dell.com/pt-br/work/shop/povw/ml3-tape-librar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Backup e Shell 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E3EE-7B68-A76E-2F46-A47F7371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Marcadores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9C64-715D-2894-A9ED-98535F233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Vamos entender a seguir que a diferença dos dados copiados em cada tipo de Backup depende dos seguintes “</a:t>
            </a:r>
            <a:r>
              <a:rPr lang="pt-BR" sz="2000" dirty="0">
                <a:solidFill>
                  <a:srgbClr val="C00000"/>
                </a:solidFill>
              </a:rPr>
              <a:t>marcadores</a:t>
            </a:r>
            <a:r>
              <a:rPr lang="pt-BR" sz="2000" dirty="0"/>
              <a:t>”:</a:t>
            </a:r>
          </a:p>
          <a:p>
            <a:pPr lvl="1"/>
            <a:r>
              <a:rPr lang="pt-BR" sz="2000" b="1" dirty="0" err="1"/>
              <a:t>Micro$oft</a:t>
            </a:r>
            <a:r>
              <a:rPr lang="pt-BR" sz="2000" dirty="0"/>
              <a:t>: Bit de arquivamento (atributo de arquivamento).</a:t>
            </a:r>
          </a:p>
          <a:p>
            <a:pPr lvl="1"/>
            <a:r>
              <a:rPr lang="pt-BR" sz="2000" b="1" dirty="0"/>
              <a:t>GNU/Linux</a:t>
            </a:r>
            <a:r>
              <a:rPr lang="pt-BR" sz="2000" dirty="0"/>
              <a:t>: </a:t>
            </a:r>
            <a:r>
              <a:rPr lang="pt-BR" sz="2000" dirty="0" err="1"/>
              <a:t>Timestamp</a:t>
            </a:r>
            <a:r>
              <a:rPr lang="pt-BR" sz="2000" dirty="0"/>
              <a:t> (marcador temporal).</a:t>
            </a:r>
          </a:p>
          <a:p>
            <a:pPr lvl="1"/>
            <a:endParaRPr lang="pt-BR" sz="2000" dirty="0"/>
          </a:p>
          <a:p>
            <a:r>
              <a:rPr lang="pt-BR" sz="2000" dirty="0"/>
              <a:t>Caso um arquivo seja </a:t>
            </a:r>
            <a:r>
              <a:rPr lang="pt-BR" sz="2000" dirty="0">
                <a:solidFill>
                  <a:srgbClr val="C00000"/>
                </a:solidFill>
              </a:rPr>
              <a:t>alterado</a:t>
            </a:r>
            <a:r>
              <a:rPr lang="pt-BR" sz="2000" dirty="0"/>
              <a:t> após o último </a:t>
            </a:r>
            <a:r>
              <a:rPr lang="pt-BR" sz="2000" dirty="0">
                <a:solidFill>
                  <a:srgbClr val="C00000"/>
                </a:solidFill>
              </a:rPr>
              <a:t>Backup Full</a:t>
            </a:r>
            <a:r>
              <a:rPr lang="pt-BR" sz="2000" dirty="0"/>
              <a:t>, o </a:t>
            </a:r>
            <a:r>
              <a:rPr lang="pt-BR" sz="2000" dirty="0" err="1"/>
              <a:t>Timestamp</a:t>
            </a:r>
            <a:r>
              <a:rPr lang="pt-BR" sz="2000" dirty="0"/>
              <a:t> (GNU/Linux) ou o atributo de arquivamento é </a:t>
            </a:r>
            <a:r>
              <a:rPr lang="pt-BR" sz="2000" dirty="0">
                <a:solidFill>
                  <a:srgbClr val="C00000"/>
                </a:solidFill>
              </a:rPr>
              <a:t>marcado</a:t>
            </a:r>
            <a:r>
              <a:rPr lang="pt-BR" sz="2000" dirty="0"/>
              <a:t> (</a:t>
            </a:r>
            <a:r>
              <a:rPr lang="pt-BR" sz="2000" dirty="0" err="1"/>
              <a:t>Micro$oft</a:t>
            </a:r>
            <a:r>
              <a:rPr lang="pt-BR" sz="2000" dirty="0"/>
              <a:t>) indicando que o arquivo </a:t>
            </a:r>
            <a:r>
              <a:rPr lang="pt-BR" sz="2000" b="1" dirty="0"/>
              <a:t>deve ser copiado no próximo backup </a:t>
            </a:r>
            <a:r>
              <a:rPr lang="pt-BR" sz="2000" dirty="0"/>
              <a:t>(caso seja incremental ou diferencial).</a:t>
            </a:r>
          </a:p>
          <a:p>
            <a:pPr lvl="1"/>
            <a:endParaRPr lang="pt-BR" sz="2000" dirty="0"/>
          </a:p>
          <a:p>
            <a:r>
              <a:rPr lang="pt-BR" sz="2000" dirty="0"/>
              <a:t>Logo, os tipos “</a:t>
            </a:r>
            <a:r>
              <a:rPr lang="pt-BR" sz="2000" b="1" dirty="0">
                <a:solidFill>
                  <a:srgbClr val="0070C0"/>
                </a:solidFill>
              </a:rPr>
              <a:t>incremental</a:t>
            </a:r>
            <a:r>
              <a:rPr lang="pt-BR" sz="2000" dirty="0"/>
              <a:t>” e “</a:t>
            </a:r>
            <a:r>
              <a:rPr lang="pt-BR" sz="2000" b="1" dirty="0">
                <a:solidFill>
                  <a:srgbClr val="0070C0"/>
                </a:solidFill>
              </a:rPr>
              <a:t>diferencial</a:t>
            </a:r>
            <a:r>
              <a:rPr lang="pt-BR" sz="2000" dirty="0"/>
              <a:t>” dependem dos </a:t>
            </a:r>
            <a:r>
              <a:rPr lang="pt-BR" sz="2000" dirty="0">
                <a:solidFill>
                  <a:srgbClr val="C00000"/>
                </a:solidFill>
              </a:rPr>
              <a:t>marcadores</a:t>
            </a:r>
            <a:r>
              <a:rPr lang="pt-BR" sz="2000" dirty="0"/>
              <a:t>... Vamos entender o por quê a seguir!!!</a:t>
            </a:r>
          </a:p>
          <a:p>
            <a:endParaRPr lang="pt-BR" sz="2000" dirty="0"/>
          </a:p>
        </p:txBody>
      </p:sp>
      <p:sp>
        <p:nvSpPr>
          <p:cNvPr id="4" name="Google Shape;336;p32">
            <a:extLst>
              <a:ext uri="{FF2B5EF4-FFF2-40B4-BE49-F238E27FC236}">
                <a16:creationId xmlns:a16="http://schemas.microsoft.com/office/drawing/2014/main" id="{0385BF7D-30AC-42ED-321F-6CCB439FED7D}"/>
              </a:ext>
            </a:extLst>
          </p:cNvPr>
          <p:cNvSpPr txBox="1"/>
          <p:nvPr/>
        </p:nvSpPr>
        <p:spPr>
          <a:xfrm>
            <a:off x="457200" y="6018460"/>
            <a:ext cx="72755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https://blog.open-e.com/criteria-for-selecting-files-when-performing-full-incremental-differential-backup/</a:t>
            </a: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2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48F5-BFDB-D5CF-A990-DD2853C6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Tipos de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8E5F-7082-7A84-C0D9-3B4275AC50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Backup Completo (FULL):</a:t>
            </a:r>
          </a:p>
          <a:p>
            <a:pPr lvl="1"/>
            <a:r>
              <a:rPr lang="pt-BR" dirty="0"/>
              <a:t>Todos os arquivos são copiados durante a tarefa de Backup (portanto, não verifica os marcadores dos arquivos);</a:t>
            </a:r>
          </a:p>
          <a:p>
            <a:pPr lvl="1"/>
            <a:r>
              <a:rPr lang="pt-BR" dirty="0"/>
              <a:t>O atributo de arquivamento é desmarcado nos arquivos (apenas </a:t>
            </a:r>
            <a:r>
              <a:rPr lang="pt-BR" dirty="0" err="1"/>
              <a:t>Micro$oft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Caso a rotina de Backup execute o Backup do tipo FULL diariamente, todos os dados são copiados todos os dias;</a:t>
            </a:r>
          </a:p>
          <a:p>
            <a:pPr lvl="1"/>
            <a:r>
              <a:rPr lang="pt-BR" dirty="0"/>
              <a:t>O Backup FULL é indispensável em uma rotina de Backup (mesmo se na rotina houver backup do tipo incremental ou diferencial);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Restauração rápida (apenas a mídia do último Backup é necessária para restauração);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Mais demorado e consome mais recursos (todos os arquivos são copiados);</a:t>
            </a:r>
          </a:p>
          <a:p>
            <a:endParaRPr lang="pt-BR" dirty="0"/>
          </a:p>
        </p:txBody>
      </p:sp>
      <p:sp>
        <p:nvSpPr>
          <p:cNvPr id="4" name="Google Shape;346;p33">
            <a:extLst>
              <a:ext uri="{FF2B5EF4-FFF2-40B4-BE49-F238E27FC236}">
                <a16:creationId xmlns:a16="http://schemas.microsoft.com/office/drawing/2014/main" id="{BCF19CE5-78F8-9FA1-7DBB-09BCF6726E64}"/>
              </a:ext>
            </a:extLst>
          </p:cNvPr>
          <p:cNvSpPr/>
          <p:nvPr/>
        </p:nvSpPr>
        <p:spPr>
          <a:xfrm>
            <a:off x="524324" y="3645024"/>
            <a:ext cx="8162476" cy="383822"/>
          </a:xfrm>
          <a:prstGeom prst="rect">
            <a:avLst/>
          </a:prstGeom>
          <a:gradFill>
            <a:gsLst>
              <a:gs pos="0">
                <a:srgbClr val="5C5C5C"/>
              </a:gs>
              <a:gs pos="50000">
                <a:schemeClr val="dk1"/>
              </a:gs>
              <a:gs pos="100000">
                <a:srgbClr val="373737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7;p33">
            <a:extLst>
              <a:ext uri="{FF2B5EF4-FFF2-40B4-BE49-F238E27FC236}">
                <a16:creationId xmlns:a16="http://schemas.microsoft.com/office/drawing/2014/main" id="{A0E9FFB4-AEC8-2AFF-6B8C-B0A9B1CA8D13}"/>
              </a:ext>
            </a:extLst>
          </p:cNvPr>
          <p:cNvSpPr/>
          <p:nvPr/>
        </p:nvSpPr>
        <p:spPr>
          <a:xfrm>
            <a:off x="518678" y="4989394"/>
            <a:ext cx="8162476" cy="383822"/>
          </a:xfrm>
          <a:prstGeom prst="rect">
            <a:avLst/>
          </a:prstGeom>
          <a:gradFill>
            <a:gsLst>
              <a:gs pos="0">
                <a:srgbClr val="5C5C5C"/>
              </a:gs>
              <a:gs pos="50000">
                <a:schemeClr val="dk1"/>
              </a:gs>
              <a:gs pos="100000">
                <a:srgbClr val="373737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2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7D84-29B2-77B9-99B0-FBED3C12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Tipos de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31EB-263D-77BE-A5BF-C21849B07A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Backup Diferencial:</a:t>
            </a:r>
          </a:p>
          <a:p>
            <a:pPr lvl="1"/>
            <a:r>
              <a:rPr lang="pt-BR" dirty="0"/>
              <a:t>Apenas os arquivos com o </a:t>
            </a:r>
            <a:r>
              <a:rPr lang="pt-BR" dirty="0">
                <a:solidFill>
                  <a:srgbClr val="C00000"/>
                </a:solidFill>
              </a:rPr>
              <a:t>atributo de arquivamento </a:t>
            </a:r>
            <a:r>
              <a:rPr lang="pt-BR" dirty="0"/>
              <a:t>marcado (</a:t>
            </a:r>
            <a:r>
              <a:rPr lang="pt-BR" dirty="0" err="1"/>
              <a:t>Micro$oft</a:t>
            </a:r>
            <a:r>
              <a:rPr lang="pt-BR" dirty="0"/>
              <a:t>) ou com os </a:t>
            </a:r>
            <a:r>
              <a:rPr lang="pt-BR" dirty="0" err="1"/>
              <a:t>Timestamps</a:t>
            </a:r>
            <a:r>
              <a:rPr lang="pt-BR" dirty="0"/>
              <a:t> </a:t>
            </a:r>
            <a:r>
              <a:rPr lang="pt-BR" dirty="0" err="1"/>
              <a:t>mtime</a:t>
            </a:r>
            <a:r>
              <a:rPr lang="pt-BR" dirty="0"/>
              <a:t> e </a:t>
            </a:r>
            <a:r>
              <a:rPr lang="pt-BR" dirty="0" err="1"/>
              <a:t>ctime</a:t>
            </a:r>
            <a:r>
              <a:rPr lang="pt-BR" dirty="0"/>
              <a:t> &gt; “Backup Time” (GNU/Linux) são copiados;</a:t>
            </a:r>
          </a:p>
          <a:p>
            <a:pPr lvl="1"/>
            <a:r>
              <a:rPr lang="pt-BR" dirty="0"/>
              <a:t>Os marcadores </a:t>
            </a:r>
            <a:r>
              <a:rPr lang="pt-BR" dirty="0">
                <a:solidFill>
                  <a:srgbClr val="C00000"/>
                </a:solidFill>
              </a:rPr>
              <a:t>não são removidos </a:t>
            </a:r>
            <a:r>
              <a:rPr lang="pt-BR" dirty="0"/>
              <a:t>do arquivo após a tarefa (</a:t>
            </a:r>
            <a:r>
              <a:rPr lang="pt-BR" dirty="0" err="1"/>
              <a:t>Micro$oft</a:t>
            </a:r>
            <a:r>
              <a:rPr lang="pt-BR" dirty="0"/>
              <a:t>), ou seja, os arquivos serão copiados novamente no próximo Backup diferencial em ambas as plataformas;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tarefa será mais rápida que a tarefa do Backup FULL;</a:t>
            </a:r>
          </a:p>
          <a:p>
            <a:pPr lvl="1"/>
            <a:r>
              <a:rPr lang="pt-BR" dirty="0"/>
              <a:t>Restauração relativamente rápida, pois será necessário apenas a mídia do último Backup FULL e a última mídia do Backup diferencial;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 tarefa geralmente será mais lenta que o Backup Incremental;</a:t>
            </a:r>
          </a:p>
          <a:p>
            <a:pPr lvl="1"/>
            <a:r>
              <a:rPr lang="pt-BR" dirty="0"/>
              <a:t>Processamento mais demorado (verifica os atributos marcados após o último FULL, copiando um número maior de dados em relação ao incremental);</a:t>
            </a:r>
          </a:p>
          <a:p>
            <a:endParaRPr lang="pt-BR" dirty="0"/>
          </a:p>
        </p:txBody>
      </p:sp>
      <p:sp>
        <p:nvSpPr>
          <p:cNvPr id="4" name="Google Shape;346;p33">
            <a:extLst>
              <a:ext uri="{FF2B5EF4-FFF2-40B4-BE49-F238E27FC236}">
                <a16:creationId xmlns:a16="http://schemas.microsoft.com/office/drawing/2014/main" id="{CC3746E6-40F3-75DA-35B0-B7CA1366875D}"/>
              </a:ext>
            </a:extLst>
          </p:cNvPr>
          <p:cNvSpPr/>
          <p:nvPr/>
        </p:nvSpPr>
        <p:spPr>
          <a:xfrm>
            <a:off x="524324" y="3068960"/>
            <a:ext cx="8162476" cy="383822"/>
          </a:xfrm>
          <a:prstGeom prst="rect">
            <a:avLst/>
          </a:prstGeom>
          <a:gradFill>
            <a:gsLst>
              <a:gs pos="0">
                <a:srgbClr val="5C5C5C"/>
              </a:gs>
              <a:gs pos="50000">
                <a:schemeClr val="dk1"/>
              </a:gs>
              <a:gs pos="100000">
                <a:srgbClr val="373737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7;p33">
            <a:extLst>
              <a:ext uri="{FF2B5EF4-FFF2-40B4-BE49-F238E27FC236}">
                <a16:creationId xmlns:a16="http://schemas.microsoft.com/office/drawing/2014/main" id="{A9AB934D-53EC-F369-AC68-B0CBB89AEC49}"/>
              </a:ext>
            </a:extLst>
          </p:cNvPr>
          <p:cNvSpPr/>
          <p:nvPr/>
        </p:nvSpPr>
        <p:spPr>
          <a:xfrm>
            <a:off x="518678" y="4725144"/>
            <a:ext cx="8162476" cy="383822"/>
          </a:xfrm>
          <a:prstGeom prst="rect">
            <a:avLst/>
          </a:prstGeom>
          <a:gradFill>
            <a:gsLst>
              <a:gs pos="0">
                <a:srgbClr val="5C5C5C"/>
              </a:gs>
              <a:gs pos="50000">
                <a:schemeClr val="dk1"/>
              </a:gs>
              <a:gs pos="100000">
                <a:srgbClr val="373737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37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C7D5-0F48-9113-7399-0224FE1C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Tipos de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D657-EC79-C112-4659-79359BEA6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Backup Incremental:</a:t>
            </a:r>
          </a:p>
          <a:p>
            <a:pPr lvl="1"/>
            <a:r>
              <a:rPr lang="pt-BR" sz="2000" dirty="0"/>
              <a:t>Apenas os arquivos com o </a:t>
            </a:r>
            <a:r>
              <a:rPr lang="pt-BR" sz="2000" dirty="0">
                <a:solidFill>
                  <a:srgbClr val="C00000"/>
                </a:solidFill>
              </a:rPr>
              <a:t>atributo de arquivamento marcado </a:t>
            </a:r>
            <a:r>
              <a:rPr lang="pt-BR" sz="2000" dirty="0"/>
              <a:t>ou com os </a:t>
            </a:r>
            <a:r>
              <a:rPr lang="pt-BR" sz="2000" dirty="0" err="1"/>
              <a:t>Timestamps</a:t>
            </a:r>
            <a:r>
              <a:rPr lang="pt-BR" sz="2000" dirty="0"/>
              <a:t> </a:t>
            </a:r>
            <a:r>
              <a:rPr lang="pt-BR" sz="2000" dirty="0" err="1"/>
              <a:t>mtime</a:t>
            </a:r>
            <a:r>
              <a:rPr lang="pt-BR" sz="2000" dirty="0"/>
              <a:t> e </a:t>
            </a:r>
            <a:r>
              <a:rPr lang="pt-BR" sz="2000" dirty="0" err="1"/>
              <a:t>ctime</a:t>
            </a:r>
            <a:r>
              <a:rPr lang="pt-BR" sz="2000" dirty="0"/>
              <a:t> &gt; “Backup Time” (GNU/Linux) são copiados;</a:t>
            </a:r>
          </a:p>
          <a:p>
            <a:pPr lvl="1"/>
            <a:r>
              <a:rPr lang="pt-BR" sz="2000" dirty="0"/>
              <a:t>Os marcadores </a:t>
            </a:r>
            <a:r>
              <a:rPr lang="pt-BR" sz="2000" dirty="0">
                <a:solidFill>
                  <a:srgbClr val="C00000"/>
                </a:solidFill>
              </a:rPr>
              <a:t>são removidos </a:t>
            </a:r>
            <a:r>
              <a:rPr lang="pt-BR" sz="2000" dirty="0"/>
              <a:t>do arquivo (igual ao backup FULL), ou seja, os arquivos não são copiados novamente no próximo Backup incremental (no GNU/Linux, baseia-se no </a:t>
            </a:r>
            <a:r>
              <a:rPr lang="pt-BR" sz="2000" dirty="0" err="1"/>
              <a:t>Timestamp</a:t>
            </a:r>
            <a:r>
              <a:rPr lang="pt-BR" sz="2000" dirty="0"/>
              <a:t>).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A tarefa será mais rápida que uma tarefa do Backup FULL ou diferencial;</a:t>
            </a:r>
          </a:p>
          <a:p>
            <a:pPr lvl="1"/>
            <a:r>
              <a:rPr lang="pt-BR" sz="2000" dirty="0"/>
              <a:t>Menor consumo de recursos (armazenamento, tempo da tarefa, </a:t>
            </a:r>
            <a:r>
              <a:rPr lang="pt-BR" sz="2000" dirty="0" err="1"/>
              <a:t>etc</a:t>
            </a:r>
            <a:r>
              <a:rPr lang="pt-BR" sz="2000" dirty="0"/>
              <a:t>); 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Restauração lenta e de maior risco (pois depende da mídia do último Backup FULL e todas as incrementais utilizadas após o último FULL);</a:t>
            </a:r>
          </a:p>
          <a:p>
            <a:endParaRPr lang="pt-BR" sz="2000" dirty="0"/>
          </a:p>
        </p:txBody>
      </p:sp>
      <p:sp>
        <p:nvSpPr>
          <p:cNvPr id="4" name="Google Shape;346;p33">
            <a:extLst>
              <a:ext uri="{FF2B5EF4-FFF2-40B4-BE49-F238E27FC236}">
                <a16:creationId xmlns:a16="http://schemas.microsoft.com/office/drawing/2014/main" id="{FB338091-FEAF-DAB6-DA72-609AD511201D}"/>
              </a:ext>
            </a:extLst>
          </p:cNvPr>
          <p:cNvSpPr/>
          <p:nvPr/>
        </p:nvSpPr>
        <p:spPr>
          <a:xfrm>
            <a:off x="524324" y="3549234"/>
            <a:ext cx="8162476" cy="383822"/>
          </a:xfrm>
          <a:prstGeom prst="rect">
            <a:avLst/>
          </a:prstGeom>
          <a:gradFill>
            <a:gsLst>
              <a:gs pos="0">
                <a:srgbClr val="5C5C5C"/>
              </a:gs>
              <a:gs pos="50000">
                <a:schemeClr val="dk1"/>
              </a:gs>
              <a:gs pos="100000">
                <a:srgbClr val="373737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Vantagens:</a:t>
            </a: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47;p33">
            <a:extLst>
              <a:ext uri="{FF2B5EF4-FFF2-40B4-BE49-F238E27FC236}">
                <a16:creationId xmlns:a16="http://schemas.microsoft.com/office/drawing/2014/main" id="{FB1CDAAA-9A1F-2AC9-DD63-9A21A11DB3BA}"/>
              </a:ext>
            </a:extLst>
          </p:cNvPr>
          <p:cNvSpPr/>
          <p:nvPr/>
        </p:nvSpPr>
        <p:spPr>
          <a:xfrm>
            <a:off x="518678" y="4989394"/>
            <a:ext cx="8162476" cy="383822"/>
          </a:xfrm>
          <a:prstGeom prst="rect">
            <a:avLst/>
          </a:prstGeom>
          <a:gradFill>
            <a:gsLst>
              <a:gs pos="0">
                <a:srgbClr val="5C5C5C"/>
              </a:gs>
              <a:gs pos="50000">
                <a:schemeClr val="dk1"/>
              </a:gs>
              <a:gs pos="100000">
                <a:srgbClr val="373737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pt-BR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Desvantagens:</a:t>
            </a:r>
            <a:endParaRPr sz="18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64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CEFF-C5F0-1B3E-A740-991D12B8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Tipos de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A126-FB97-D894-7BBD-DB49545817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Após os conceitos, estas imagens ilustram a diferença...: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oogle Shape;376;p36">
            <a:extLst>
              <a:ext uri="{FF2B5EF4-FFF2-40B4-BE49-F238E27FC236}">
                <a16:creationId xmlns:a16="http://schemas.microsoft.com/office/drawing/2014/main" id="{3213EAE2-F4FF-9BEC-9524-EADD85C60C40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b="1395"/>
          <a:stretch/>
        </p:blipFill>
        <p:spPr>
          <a:xfrm>
            <a:off x="179512" y="2276872"/>
            <a:ext cx="4331201" cy="280991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5" name="Google Shape;377;p36">
            <a:extLst>
              <a:ext uri="{FF2B5EF4-FFF2-40B4-BE49-F238E27FC236}">
                <a16:creationId xmlns:a16="http://schemas.microsoft.com/office/drawing/2014/main" id="{370B6A5D-1FD1-B891-CABE-0140C4A14741}"/>
              </a:ext>
            </a:extLst>
          </p:cNvPr>
          <p:cNvSpPr txBox="1"/>
          <p:nvPr/>
        </p:nvSpPr>
        <p:spPr>
          <a:xfrm>
            <a:off x="1403648" y="6434281"/>
            <a:ext cx="702076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http://fernandopsalmeida.blogspot.com.br/2011/11/backup-diferencial-e-backup-incremental.html</a:t>
            </a:r>
            <a:r>
              <a:rPr lang="pt-BR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378;p36">
            <a:extLst>
              <a:ext uri="{FF2B5EF4-FFF2-40B4-BE49-F238E27FC236}">
                <a16:creationId xmlns:a16="http://schemas.microsoft.com/office/drawing/2014/main" id="{888B8DA2-61FC-8E31-D543-D172BE7AA9D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4008" y="2275875"/>
            <a:ext cx="4320480" cy="281091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959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E27A-FFE6-1B4D-EE6C-A80C902B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Recomendações Normativas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2CB4-CDA7-9CE2-4E90-E284B34015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atual norma “ISO IEC 27002:2013”, referente a segurança da informação, possui recomendações sobre Backup, na seção “12.3”, de nome “Cópias de segurança”.</a:t>
            </a:r>
          </a:p>
          <a:p>
            <a:endParaRPr lang="pt-BR" dirty="0"/>
          </a:p>
          <a:p>
            <a:r>
              <a:rPr lang="pt-BR" dirty="0"/>
              <a:t>Em resumo, a norma recomenda os seguintes pontos:</a:t>
            </a:r>
          </a:p>
          <a:p>
            <a:pPr lvl="1"/>
            <a:r>
              <a:rPr lang="pt-BR" dirty="0"/>
              <a:t>Realizar backup dos dados essenciais para a continuidade do negócio, bem como testes de restauração;</a:t>
            </a:r>
          </a:p>
          <a:p>
            <a:pPr lvl="1"/>
            <a:r>
              <a:rPr lang="pt-BR" dirty="0"/>
              <a:t>Armazenar as cópias em uma localidade remota, com distância suficiente para proteger contra danos e desastres do site principal;</a:t>
            </a:r>
          </a:p>
          <a:p>
            <a:pPr lvl="1"/>
            <a:r>
              <a:rPr lang="pt-BR" dirty="0"/>
              <a:t>Instalações alternativas para recuperação do ambiente em caso de desastres;</a:t>
            </a:r>
          </a:p>
          <a:p>
            <a:pPr lvl="1"/>
            <a:r>
              <a:rPr lang="pt-BR" dirty="0"/>
              <a:t>Definir o período de retenção dos dados, bem como a necessidade de retenção permanente.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82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CC7A-C078-989E-F6DA-A6FAF449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no GNU/Linux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30A6-B650-6F1E-4DB2-8D35B3404C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800" dirty="0"/>
              <a:t>Podemos realizar um Backup no Linux de diversas maneiras, com ferramentas complexas (vide software </a:t>
            </a:r>
            <a:r>
              <a:rPr lang="pt-BR" sz="1800" b="1" dirty="0" err="1"/>
              <a:t>Bacula</a:t>
            </a:r>
            <a:r>
              <a:rPr lang="pt-BR" sz="1800" dirty="0"/>
              <a:t>), ou comandos simples (vide exemplos abaixo):</a:t>
            </a:r>
          </a:p>
          <a:p>
            <a:r>
              <a:rPr lang="pt-BR" sz="1800" dirty="0"/>
              <a:t>Comando “</a:t>
            </a:r>
            <a:r>
              <a:rPr lang="pt-BR" sz="1800" b="1" dirty="0" err="1">
                <a:solidFill>
                  <a:srgbClr val="00B050"/>
                </a:solidFill>
              </a:rPr>
              <a:t>tar</a:t>
            </a:r>
            <a:r>
              <a:rPr lang="pt-BR" sz="1800" dirty="0"/>
              <a:t>”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Realiza a compactação/empacotamento de um diretório;</a:t>
            </a:r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r>
              <a:rPr lang="pt-BR" sz="1800" dirty="0"/>
              <a:t>Comando “</a:t>
            </a:r>
            <a:r>
              <a:rPr lang="pt-BR" sz="1800" b="1" dirty="0" err="1">
                <a:solidFill>
                  <a:srgbClr val="00B050"/>
                </a:solidFill>
              </a:rPr>
              <a:t>rsync</a:t>
            </a:r>
            <a:r>
              <a:rPr lang="pt-BR" sz="1800" dirty="0"/>
              <a:t>”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Sincronização remota. Copia apenas os arquivos modificados na origem para o destino especificado.</a:t>
            </a:r>
          </a:p>
          <a:p>
            <a:pPr lvl="1"/>
            <a:endParaRPr lang="pt-BR" sz="1500" dirty="0"/>
          </a:p>
          <a:p>
            <a:pPr lvl="2"/>
            <a:endParaRPr lang="pt-BR" sz="1200" dirty="0"/>
          </a:p>
          <a:p>
            <a:pPr lvl="3"/>
            <a:endParaRPr lang="pt-BR" sz="1000" dirty="0"/>
          </a:p>
          <a:p>
            <a:r>
              <a:rPr lang="pt-BR" sz="1800" dirty="0"/>
              <a:t>Comando “</a:t>
            </a:r>
            <a:r>
              <a:rPr lang="pt-BR" sz="1800" b="1" dirty="0" err="1">
                <a:solidFill>
                  <a:srgbClr val="00B050"/>
                </a:solidFill>
              </a:rPr>
              <a:t>mkisofs</a:t>
            </a:r>
            <a:r>
              <a:rPr lang="pt-BR" sz="1800" dirty="0"/>
              <a:t>”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Cria uma imagem “ISO” de um diretório;</a:t>
            </a:r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2"/>
            <a:endParaRPr lang="pt-BR" sz="1200" dirty="0"/>
          </a:p>
          <a:p>
            <a:r>
              <a:rPr lang="pt-BR" sz="1800" dirty="0"/>
              <a:t>Como a tarefa de Backup é de praxe agendada, podemos criar um “</a:t>
            </a:r>
            <a:r>
              <a:rPr lang="pt-BR" sz="1800" b="1" i="1" dirty="0">
                <a:solidFill>
                  <a:srgbClr val="00B050"/>
                </a:solidFill>
              </a:rPr>
              <a:t>Shell Script</a:t>
            </a:r>
            <a:r>
              <a:rPr lang="pt-BR" sz="1800" dirty="0"/>
              <a:t>” com os comandos necessários para a realização do Backup e agendar a execução desta tarefa através do “</a:t>
            </a:r>
            <a:r>
              <a:rPr lang="pt-BR" sz="1800" dirty="0">
                <a:solidFill>
                  <a:srgbClr val="0070C0"/>
                </a:solidFill>
              </a:rPr>
              <a:t>CRON</a:t>
            </a:r>
            <a:r>
              <a:rPr lang="pt-BR" sz="1800" dirty="0"/>
              <a:t>”!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4" name="Google Shape;394;p38">
            <a:extLst>
              <a:ext uri="{FF2B5EF4-FFF2-40B4-BE49-F238E27FC236}">
                <a16:creationId xmlns:a16="http://schemas.microsoft.com/office/drawing/2014/main" id="{A92A375F-934F-5663-D411-9FA058566E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7259" y="2230529"/>
            <a:ext cx="8009478" cy="62000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395;p38">
            <a:extLst>
              <a:ext uri="{FF2B5EF4-FFF2-40B4-BE49-F238E27FC236}">
                <a16:creationId xmlns:a16="http://schemas.microsoft.com/office/drawing/2014/main" id="{90DD0374-7BCB-B6AA-9673-D42A5F9540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680"/>
          <a:stretch/>
        </p:blipFill>
        <p:spPr>
          <a:xfrm>
            <a:off x="197555" y="3790638"/>
            <a:ext cx="8748888" cy="222458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" name="Google Shape;396;p38">
            <a:extLst>
              <a:ext uri="{FF2B5EF4-FFF2-40B4-BE49-F238E27FC236}">
                <a16:creationId xmlns:a16="http://schemas.microsoft.com/office/drawing/2014/main" id="{16C02E4C-FE0E-9B64-C308-9AFC268EB1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1439" y="4755892"/>
            <a:ext cx="7261117" cy="257284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0331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DACB7-8EDC-11B5-B4C9-5408BDAA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8FD4B-3F98-7D4D-27A6-3D321609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Agendamento de Tarefas</a:t>
            </a:r>
            <a:br>
              <a:rPr lang="pt-BR" dirty="0"/>
            </a:br>
            <a:r>
              <a:rPr lang="pt-BR" dirty="0"/>
              <a:t>CRONTAB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FEE89-5DB9-0C5B-B67B-2EA7AD76C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Operações de Backup</a:t>
            </a:r>
          </a:p>
        </p:txBody>
      </p:sp>
    </p:spTree>
    <p:extLst>
      <p:ext uri="{BB962C8B-B14F-4D97-AF65-F5344CB8AC3E}">
        <p14:creationId xmlns:p14="http://schemas.microsoft.com/office/powerpoint/2010/main" val="2356804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CD59-8648-7C64-12B0-799EB8D1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Agendamento de Tarefas no GNU/Linux – “</a:t>
            </a:r>
            <a:r>
              <a:rPr lang="pt-BR" dirty="0">
                <a:solidFill>
                  <a:srgbClr val="FF0000"/>
                </a:solidFill>
              </a:rPr>
              <a:t>CRON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4346-F066-10DE-41A0-D4891C5F43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ferramenta “</a:t>
            </a:r>
            <a:r>
              <a:rPr lang="pt-BR" sz="2000" dirty="0">
                <a:solidFill>
                  <a:srgbClr val="C00000"/>
                </a:solidFill>
              </a:rPr>
              <a:t>CRON</a:t>
            </a:r>
            <a:r>
              <a:rPr lang="pt-BR" sz="2000" dirty="0"/>
              <a:t>” é um “</a:t>
            </a:r>
            <a:r>
              <a:rPr lang="pt-BR" sz="2000" dirty="0" err="1"/>
              <a:t>daemon</a:t>
            </a:r>
            <a:r>
              <a:rPr lang="pt-BR" sz="2000" dirty="0"/>
              <a:t>” que permite o agendamento de programas/comandos no sistema para qualquer usuário (Cada usuário pode administrar suas tarefas agendadas individualmente);</a:t>
            </a:r>
          </a:p>
          <a:p>
            <a:endParaRPr lang="pt-BR" sz="2000" dirty="0"/>
          </a:p>
          <a:p>
            <a:r>
              <a:rPr lang="pt-BR" sz="2000" dirty="0"/>
              <a:t>Os arquivos de cada usuário com os agendamentos são armazenados no diretório “/var/</a:t>
            </a:r>
            <a:r>
              <a:rPr lang="pt-BR" sz="2000" dirty="0" err="1"/>
              <a:t>spool</a:t>
            </a:r>
            <a:r>
              <a:rPr lang="pt-BR" sz="2000" dirty="0"/>
              <a:t>/</a:t>
            </a:r>
            <a:r>
              <a:rPr lang="pt-BR" sz="2000" dirty="0" err="1"/>
              <a:t>cron</a:t>
            </a:r>
            <a:r>
              <a:rPr lang="pt-BR" sz="2000" dirty="0"/>
              <a:t>”;</a:t>
            </a:r>
          </a:p>
          <a:p>
            <a:endParaRPr lang="pt-BR" sz="2000" dirty="0"/>
          </a:p>
          <a:p>
            <a:r>
              <a:rPr lang="pt-BR" sz="2000" dirty="0"/>
              <a:t>Este arquivo é gerenciado através do comando “</a:t>
            </a:r>
            <a:r>
              <a:rPr lang="pt-BR" sz="2000" b="1" dirty="0" err="1">
                <a:solidFill>
                  <a:srgbClr val="00B050"/>
                </a:solidFill>
              </a:rPr>
              <a:t>crontab</a:t>
            </a:r>
            <a:r>
              <a:rPr lang="pt-BR" sz="2000" dirty="0"/>
              <a:t>” (acrônimo de “</a:t>
            </a:r>
            <a:r>
              <a:rPr lang="pt-BR" sz="2000" dirty="0" err="1"/>
              <a:t>Cron</a:t>
            </a:r>
            <a:r>
              <a:rPr lang="pt-BR" sz="2000" dirty="0"/>
              <a:t> </a:t>
            </a:r>
            <a:r>
              <a:rPr lang="pt-BR" sz="2000" dirty="0" err="1"/>
              <a:t>Table</a:t>
            </a:r>
            <a:r>
              <a:rPr lang="pt-BR" sz="2000" dirty="0"/>
              <a:t>”);</a:t>
            </a:r>
          </a:p>
          <a:p>
            <a:endParaRPr lang="pt-BR" sz="2000" dirty="0"/>
          </a:p>
          <a:p>
            <a:r>
              <a:rPr lang="pt-BR" sz="2000" dirty="0"/>
              <a:t>Cada linha deste arquivo representa uma “tarefa agendada”, que é interpretada pelo “</a:t>
            </a:r>
            <a:r>
              <a:rPr lang="pt-BR" sz="2000" dirty="0">
                <a:solidFill>
                  <a:srgbClr val="C00000"/>
                </a:solidFill>
              </a:rPr>
              <a:t>CRON</a:t>
            </a:r>
            <a:r>
              <a:rPr lang="pt-BR" sz="2000" dirty="0"/>
              <a:t>”, portanto, possui uma sintaxe específica;</a:t>
            </a:r>
          </a:p>
        </p:txBody>
      </p:sp>
    </p:spTree>
    <p:extLst>
      <p:ext uri="{BB962C8B-B14F-4D97-AF65-F5344CB8AC3E}">
        <p14:creationId xmlns:p14="http://schemas.microsoft.com/office/powerpoint/2010/main" val="30803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D708-21AE-4158-1020-0BAF0456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Manipulando o “</a:t>
            </a:r>
            <a:r>
              <a:rPr lang="pt-BR" dirty="0">
                <a:solidFill>
                  <a:srgbClr val="C00000"/>
                </a:solidFill>
              </a:rPr>
              <a:t>CRON</a:t>
            </a:r>
            <a:r>
              <a:rPr lang="pt-BR" dirty="0"/>
              <a:t>”</a:t>
            </a:r>
            <a:br>
              <a:rPr lang="pt-BR" dirty="0"/>
            </a:br>
            <a:r>
              <a:rPr lang="pt-BR" dirty="0"/>
              <a:t>Comando “</a:t>
            </a:r>
            <a:r>
              <a:rPr lang="pt-BR" dirty="0" err="1">
                <a:solidFill>
                  <a:srgbClr val="0070C0"/>
                </a:solidFill>
              </a:rPr>
              <a:t>crontab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65E3D-C306-5D7B-CA0D-B669C11A52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Comando “</a:t>
            </a:r>
            <a:r>
              <a:rPr lang="pt-BR" sz="2000" dirty="0" err="1">
                <a:solidFill>
                  <a:srgbClr val="0070C0"/>
                </a:solidFill>
              </a:rPr>
              <a:t>crontab</a:t>
            </a:r>
            <a:r>
              <a:rPr lang="pt-BR" sz="2000" dirty="0"/>
              <a:t>”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Possibilita o acesso ou “manipulação” do arquivo de “tarefas agendadas” (o “</a:t>
            </a:r>
            <a:r>
              <a:rPr lang="pt-BR" sz="2000" b="1" dirty="0" err="1">
                <a:solidFill>
                  <a:srgbClr val="C00000"/>
                </a:solidFill>
              </a:rPr>
              <a:t>crontab</a:t>
            </a:r>
            <a:r>
              <a:rPr lang="pt-BR" sz="2000" dirty="0"/>
              <a:t>”) do usuário logado, ou de outro usuário.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crontab</a:t>
            </a:r>
            <a:r>
              <a:rPr lang="pt-BR" sz="2000" dirty="0">
                <a:solidFill>
                  <a:srgbClr val="0070C0"/>
                </a:solidFill>
              </a:rPr>
              <a:t>  [parâmetro]  &lt;usuário&gt;</a:t>
            </a:r>
          </a:p>
          <a:p>
            <a:pPr lvl="1"/>
            <a:endParaRPr lang="pt-BR" sz="2000" dirty="0"/>
          </a:p>
          <a:p>
            <a:r>
              <a:rPr lang="pt-BR" sz="2000" dirty="0"/>
              <a:t>Exemplos:</a:t>
            </a:r>
          </a:p>
          <a:p>
            <a:pPr lvl="1"/>
            <a:r>
              <a:rPr lang="pt-BR" sz="2000" dirty="0" err="1">
                <a:solidFill>
                  <a:srgbClr val="0070C0"/>
                </a:solidFill>
              </a:rPr>
              <a:t>crontab</a:t>
            </a:r>
            <a:r>
              <a:rPr lang="pt-BR" sz="2000" dirty="0">
                <a:solidFill>
                  <a:srgbClr val="0070C0"/>
                </a:solidFill>
              </a:rPr>
              <a:t>  -l 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Lista o “</a:t>
            </a:r>
            <a:r>
              <a:rPr lang="pt-BR" sz="2000" dirty="0" err="1"/>
              <a:t>crontab</a:t>
            </a:r>
            <a:r>
              <a:rPr lang="pt-BR" sz="2000" dirty="0"/>
              <a:t>” do usuário logado;</a:t>
            </a:r>
          </a:p>
          <a:p>
            <a:pPr lvl="1"/>
            <a:r>
              <a:rPr lang="pt-BR" sz="2000" dirty="0" err="1">
                <a:solidFill>
                  <a:srgbClr val="0070C0"/>
                </a:solidFill>
              </a:rPr>
              <a:t>crontab</a:t>
            </a:r>
            <a:r>
              <a:rPr lang="pt-BR" sz="2000" dirty="0">
                <a:solidFill>
                  <a:srgbClr val="0070C0"/>
                </a:solidFill>
              </a:rPr>
              <a:t>  -l  chico 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Lista o “</a:t>
            </a:r>
            <a:r>
              <a:rPr lang="pt-BR" sz="2000" dirty="0" err="1"/>
              <a:t>crontab</a:t>
            </a:r>
            <a:r>
              <a:rPr lang="pt-BR" sz="2000" dirty="0"/>
              <a:t>” do usuário </a:t>
            </a:r>
            <a:r>
              <a:rPr lang="pt-BR" sz="2000" dirty="0">
                <a:solidFill>
                  <a:srgbClr val="C00000"/>
                </a:solidFill>
              </a:rPr>
              <a:t>chico</a:t>
            </a:r>
            <a:r>
              <a:rPr lang="pt-BR" sz="2000" dirty="0"/>
              <a:t>;</a:t>
            </a:r>
          </a:p>
          <a:p>
            <a:pPr lvl="1"/>
            <a:r>
              <a:rPr lang="pt-BR" sz="2000" dirty="0" err="1">
                <a:solidFill>
                  <a:srgbClr val="0070C0"/>
                </a:solidFill>
              </a:rPr>
              <a:t>crontab</a:t>
            </a:r>
            <a:r>
              <a:rPr lang="pt-BR" sz="2000" dirty="0">
                <a:solidFill>
                  <a:srgbClr val="0070C0"/>
                </a:solidFill>
              </a:rPr>
              <a:t>  -e</a:t>
            </a:r>
            <a:r>
              <a:rPr lang="pt-BR" sz="2000" dirty="0"/>
              <a:t> 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Edita o “</a:t>
            </a:r>
            <a:r>
              <a:rPr lang="pt-BR" sz="2000" dirty="0" err="1"/>
              <a:t>crontab</a:t>
            </a:r>
            <a:r>
              <a:rPr lang="pt-BR" sz="2000" dirty="0"/>
              <a:t>” do usuário logado;</a:t>
            </a:r>
          </a:p>
          <a:p>
            <a:pPr lvl="1"/>
            <a:r>
              <a:rPr lang="pt-BR" sz="2000" dirty="0" err="1">
                <a:solidFill>
                  <a:srgbClr val="0070C0"/>
                </a:solidFill>
              </a:rPr>
              <a:t>crontab</a:t>
            </a:r>
            <a:r>
              <a:rPr lang="pt-BR" sz="2000" dirty="0">
                <a:solidFill>
                  <a:srgbClr val="0070C0"/>
                </a:solidFill>
              </a:rPr>
              <a:t>  -d</a:t>
            </a:r>
            <a:r>
              <a:rPr lang="pt-BR" sz="2000" dirty="0"/>
              <a:t> 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Remove o “</a:t>
            </a:r>
            <a:r>
              <a:rPr lang="pt-BR" sz="2000" dirty="0" err="1"/>
              <a:t>crontab</a:t>
            </a:r>
            <a:r>
              <a:rPr lang="pt-BR" sz="2000" dirty="0"/>
              <a:t>” do usuário logado;</a:t>
            </a:r>
          </a:p>
          <a:p>
            <a:pPr lvl="1"/>
            <a:r>
              <a:rPr lang="pt-BR" sz="2000" dirty="0" err="1">
                <a:solidFill>
                  <a:srgbClr val="0070C0"/>
                </a:solidFill>
              </a:rPr>
              <a:t>crontab</a:t>
            </a:r>
            <a:r>
              <a:rPr lang="pt-BR" sz="2000" dirty="0">
                <a:solidFill>
                  <a:srgbClr val="0070C0"/>
                </a:solidFill>
              </a:rPr>
              <a:t>  -c</a:t>
            </a:r>
            <a:r>
              <a:rPr lang="pt-BR" sz="2000" dirty="0"/>
              <a:t> 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Especificar o diretório “</a:t>
            </a:r>
            <a:r>
              <a:rPr lang="pt-BR" sz="2000" dirty="0" err="1"/>
              <a:t>crontab</a:t>
            </a:r>
            <a:r>
              <a:rPr lang="pt-BR" sz="2000" dirty="0"/>
              <a:t>” do usuário logado;</a:t>
            </a:r>
          </a:p>
          <a:p>
            <a:pPr lvl="1"/>
            <a:endParaRPr lang="pt-BR" sz="2000" dirty="0"/>
          </a:p>
          <a:p>
            <a:r>
              <a:rPr lang="pt-BR" sz="2000" dirty="0"/>
              <a:t>Portanto, para criar uma tarefa agendada, basta editar o arquivo “</a:t>
            </a:r>
            <a:r>
              <a:rPr lang="pt-BR" sz="2000" dirty="0" err="1"/>
              <a:t>crontab</a:t>
            </a:r>
            <a:r>
              <a:rPr lang="pt-BR" sz="2000" dirty="0"/>
              <a:t>” do usuário desejado e inserir a tarefa conforme sintaxe do próximo slide.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134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Backup:</a:t>
            </a:r>
          </a:p>
          <a:p>
            <a:pPr lvl="1"/>
            <a:r>
              <a:rPr lang="de-DE" dirty="0"/>
              <a:t>Conceitos e Possibilidades;</a:t>
            </a:r>
          </a:p>
          <a:p>
            <a:pPr lvl="1"/>
            <a:r>
              <a:rPr lang="de-DE" dirty="0"/>
              <a:t>Crontab: Agendamento de tarefas.</a:t>
            </a:r>
          </a:p>
          <a:p>
            <a:endParaRPr lang="pt-BR" dirty="0"/>
          </a:p>
          <a:p>
            <a:r>
              <a:rPr lang="pt-BR" dirty="0"/>
              <a:t>Shell Script:</a:t>
            </a:r>
          </a:p>
          <a:p>
            <a:pPr lvl="1"/>
            <a:r>
              <a:rPr lang="pt-BR" dirty="0"/>
              <a:t>Introdução e Conceitos;</a:t>
            </a:r>
          </a:p>
          <a:p>
            <a:pPr lvl="1"/>
            <a:r>
              <a:rPr lang="pt-BR" dirty="0"/>
              <a:t>Criando um Shell Script;</a:t>
            </a:r>
          </a:p>
          <a:p>
            <a:pPr lvl="1"/>
            <a:r>
              <a:rPr lang="pt-BR" dirty="0"/>
              <a:t>Interação com o Usuário.</a:t>
            </a:r>
          </a:p>
        </p:txBody>
      </p:sp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E523-E7E5-16B0-EAFC-3E842AFA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C00000"/>
                </a:solidFill>
              </a:rPr>
              <a:t>CRONTAB</a:t>
            </a:r>
            <a:r>
              <a:rPr lang="pt-BR" dirty="0"/>
              <a:t> – Sintaxe do arquivo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888D8-F670-BEDF-3EED-08CCDDC83D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arquivo do “</a:t>
            </a:r>
            <a:r>
              <a:rPr lang="pt-BR" dirty="0" err="1"/>
              <a:t>crontab</a:t>
            </a:r>
            <a:r>
              <a:rPr lang="pt-BR" dirty="0"/>
              <a:t>” possui o seguinte formato:</a:t>
            </a:r>
          </a:p>
        </p:txBody>
      </p:sp>
      <p:cxnSp>
        <p:nvCxnSpPr>
          <p:cNvPr id="4" name="Google Shape;428;p42">
            <a:extLst>
              <a:ext uri="{FF2B5EF4-FFF2-40B4-BE49-F238E27FC236}">
                <a16:creationId xmlns:a16="http://schemas.microsoft.com/office/drawing/2014/main" id="{D1A093E8-F169-4CAC-2235-770C355BA781}"/>
              </a:ext>
            </a:extLst>
          </p:cNvPr>
          <p:cNvCxnSpPr/>
          <p:nvPr/>
        </p:nvCxnSpPr>
        <p:spPr>
          <a:xfrm>
            <a:off x="3988314" y="2632949"/>
            <a:ext cx="868200" cy="410100"/>
          </a:xfrm>
          <a:prstGeom prst="bentConnector3">
            <a:avLst>
              <a:gd name="adj1" fmla="val -1238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" name="Google Shape;429;p42">
            <a:extLst>
              <a:ext uri="{FF2B5EF4-FFF2-40B4-BE49-F238E27FC236}">
                <a16:creationId xmlns:a16="http://schemas.microsoft.com/office/drawing/2014/main" id="{B55B9101-9B60-2FD8-A411-CEFC60571397}"/>
              </a:ext>
            </a:extLst>
          </p:cNvPr>
          <p:cNvSpPr txBox="1"/>
          <p:nvPr/>
        </p:nvSpPr>
        <p:spPr>
          <a:xfrm>
            <a:off x="663591" y="2132856"/>
            <a:ext cx="51176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      22      *       *       *       /usr/scripts/backup.sh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" name="Google Shape;430;p42">
            <a:extLst>
              <a:ext uri="{FF2B5EF4-FFF2-40B4-BE49-F238E27FC236}">
                <a16:creationId xmlns:a16="http://schemas.microsoft.com/office/drawing/2014/main" id="{827D84A2-40A9-13A0-82AF-D3A9958E785F}"/>
              </a:ext>
            </a:extLst>
          </p:cNvPr>
          <p:cNvCxnSpPr/>
          <p:nvPr/>
        </p:nvCxnSpPr>
        <p:spPr>
          <a:xfrm>
            <a:off x="2912103" y="2690901"/>
            <a:ext cx="1161300" cy="1019400"/>
          </a:xfrm>
          <a:prstGeom prst="bentConnector3">
            <a:avLst>
              <a:gd name="adj1" fmla="val -361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" name="Google Shape;431;p42">
            <a:extLst>
              <a:ext uri="{FF2B5EF4-FFF2-40B4-BE49-F238E27FC236}">
                <a16:creationId xmlns:a16="http://schemas.microsoft.com/office/drawing/2014/main" id="{5E14870E-AAF8-D5B7-2D11-3FE4970FB2C1}"/>
              </a:ext>
            </a:extLst>
          </p:cNvPr>
          <p:cNvCxnSpPr/>
          <p:nvPr/>
        </p:nvCxnSpPr>
        <p:spPr>
          <a:xfrm>
            <a:off x="2466972" y="2696157"/>
            <a:ext cx="1606500" cy="1500000"/>
          </a:xfrm>
          <a:prstGeom prst="bentConnector3">
            <a:avLst>
              <a:gd name="adj1" fmla="val -25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432;p42">
            <a:extLst>
              <a:ext uri="{FF2B5EF4-FFF2-40B4-BE49-F238E27FC236}">
                <a16:creationId xmlns:a16="http://schemas.microsoft.com/office/drawing/2014/main" id="{591D46EA-D55C-1F55-194E-414373A3D770}"/>
              </a:ext>
            </a:extLst>
          </p:cNvPr>
          <p:cNvCxnSpPr/>
          <p:nvPr/>
        </p:nvCxnSpPr>
        <p:spPr>
          <a:xfrm>
            <a:off x="1971418" y="2721292"/>
            <a:ext cx="2102100" cy="2035200"/>
          </a:xfrm>
          <a:prstGeom prst="bentConnector3">
            <a:avLst>
              <a:gd name="adj1" fmla="val -16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" name="Google Shape;433;p42">
            <a:extLst>
              <a:ext uri="{FF2B5EF4-FFF2-40B4-BE49-F238E27FC236}">
                <a16:creationId xmlns:a16="http://schemas.microsoft.com/office/drawing/2014/main" id="{D5B5BDF7-FC9E-1057-CAA0-4B33DBB3E78C}"/>
              </a:ext>
            </a:extLst>
          </p:cNvPr>
          <p:cNvCxnSpPr/>
          <p:nvPr/>
        </p:nvCxnSpPr>
        <p:spPr>
          <a:xfrm>
            <a:off x="1451154" y="2719870"/>
            <a:ext cx="2648700" cy="2588400"/>
          </a:xfrm>
          <a:prstGeom prst="bentConnector3">
            <a:avLst>
              <a:gd name="adj1" fmla="val 236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" name="Google Shape;434;p42">
            <a:extLst>
              <a:ext uri="{FF2B5EF4-FFF2-40B4-BE49-F238E27FC236}">
                <a16:creationId xmlns:a16="http://schemas.microsoft.com/office/drawing/2014/main" id="{EC8A94DC-F275-0DA8-1652-E4AB95F81643}"/>
              </a:ext>
            </a:extLst>
          </p:cNvPr>
          <p:cNvCxnSpPr/>
          <p:nvPr/>
        </p:nvCxnSpPr>
        <p:spPr>
          <a:xfrm>
            <a:off x="878342" y="2738194"/>
            <a:ext cx="3221400" cy="3158400"/>
          </a:xfrm>
          <a:prstGeom prst="bentConnector3">
            <a:avLst>
              <a:gd name="adj1" fmla="val -408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" name="Google Shape;435;p42">
            <a:extLst>
              <a:ext uri="{FF2B5EF4-FFF2-40B4-BE49-F238E27FC236}">
                <a16:creationId xmlns:a16="http://schemas.microsoft.com/office/drawing/2014/main" id="{3C9A0D7F-3418-A92C-C331-66F8F0D8C864}"/>
              </a:ext>
            </a:extLst>
          </p:cNvPr>
          <p:cNvSpPr txBox="1"/>
          <p:nvPr/>
        </p:nvSpPr>
        <p:spPr>
          <a:xfrm>
            <a:off x="4872273" y="2738190"/>
            <a:ext cx="40202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Caminho do programa/script que será executado.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36;p42">
            <a:extLst>
              <a:ext uri="{FF2B5EF4-FFF2-40B4-BE49-F238E27FC236}">
                <a16:creationId xmlns:a16="http://schemas.microsoft.com/office/drawing/2014/main" id="{F4C26909-0F64-9D43-1E1A-C33EE52FD46D}"/>
              </a:ext>
            </a:extLst>
          </p:cNvPr>
          <p:cNvSpPr txBox="1"/>
          <p:nvPr/>
        </p:nvSpPr>
        <p:spPr>
          <a:xfrm>
            <a:off x="4173333" y="3521211"/>
            <a:ext cx="4577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da semana (0 a 6 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 = Domingo);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37;p42">
            <a:extLst>
              <a:ext uri="{FF2B5EF4-FFF2-40B4-BE49-F238E27FC236}">
                <a16:creationId xmlns:a16="http://schemas.microsoft.com/office/drawing/2014/main" id="{EB5C3E0A-FDAE-D3E8-10C4-D3AEA9491013}"/>
              </a:ext>
            </a:extLst>
          </p:cNvPr>
          <p:cNvSpPr txBox="1"/>
          <p:nvPr/>
        </p:nvSpPr>
        <p:spPr>
          <a:xfrm>
            <a:off x="4168073" y="4020463"/>
            <a:ext cx="4020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Mês (1 a 12);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38;p42">
            <a:extLst>
              <a:ext uri="{FF2B5EF4-FFF2-40B4-BE49-F238E27FC236}">
                <a16:creationId xmlns:a16="http://schemas.microsoft.com/office/drawing/2014/main" id="{7F8D3779-9C31-B627-8D17-EA8A0F98F95D}"/>
              </a:ext>
            </a:extLst>
          </p:cNvPr>
          <p:cNvSpPr txBox="1"/>
          <p:nvPr/>
        </p:nvSpPr>
        <p:spPr>
          <a:xfrm>
            <a:off x="4168073" y="4588039"/>
            <a:ext cx="4020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 do mês (1 a 31);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39;p42">
            <a:extLst>
              <a:ext uri="{FF2B5EF4-FFF2-40B4-BE49-F238E27FC236}">
                <a16:creationId xmlns:a16="http://schemas.microsoft.com/office/drawing/2014/main" id="{08F3B62E-8A44-AADB-CE5D-1729BFECA8AC}"/>
              </a:ext>
            </a:extLst>
          </p:cNvPr>
          <p:cNvSpPr txBox="1"/>
          <p:nvPr/>
        </p:nvSpPr>
        <p:spPr>
          <a:xfrm>
            <a:off x="4173333" y="5145109"/>
            <a:ext cx="4020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Hora (00 a 23);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40;p42">
            <a:extLst>
              <a:ext uri="{FF2B5EF4-FFF2-40B4-BE49-F238E27FC236}">
                <a16:creationId xmlns:a16="http://schemas.microsoft.com/office/drawing/2014/main" id="{3B198F9B-796C-6D03-FA7A-3CCF7344423F}"/>
              </a:ext>
            </a:extLst>
          </p:cNvPr>
          <p:cNvSpPr txBox="1"/>
          <p:nvPr/>
        </p:nvSpPr>
        <p:spPr>
          <a:xfrm>
            <a:off x="4173333" y="5728451"/>
            <a:ext cx="40202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Minutos (00 a 59);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448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48A4-E168-F520-8E0A-1F719257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Processo do “CRON”, o “</a:t>
            </a:r>
            <a:r>
              <a:rPr lang="pt-BR" dirty="0" err="1"/>
              <a:t>crond</a:t>
            </a:r>
            <a:r>
              <a:rPr lang="pt-BR" dirty="0"/>
              <a:t>” (</a:t>
            </a:r>
            <a:r>
              <a:rPr lang="pt-BR" dirty="0" err="1"/>
              <a:t>daemon</a:t>
            </a:r>
            <a:r>
              <a:rPr lang="pt-B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100B-4B6E-0937-211B-324396507C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Por padrão, o </a:t>
            </a:r>
            <a:r>
              <a:rPr lang="pt-BR" sz="2000" dirty="0" err="1"/>
              <a:t>daemon</a:t>
            </a:r>
            <a:r>
              <a:rPr lang="pt-BR" sz="2000" dirty="0"/>
              <a:t> do “CRON” é inicializado junto com o sistema;</a:t>
            </a:r>
          </a:p>
          <a:p>
            <a:endParaRPr lang="pt-BR" sz="2000" dirty="0"/>
          </a:p>
          <a:p>
            <a:r>
              <a:rPr lang="pt-BR" sz="2000" dirty="0"/>
              <a:t>Podemos verificar esta questão através dos utilitários que nos permite consultar quais processos serão inicializados automaticamente (o comando varia de acordo com a distribuição):</a:t>
            </a:r>
          </a:p>
          <a:p>
            <a:pPr lvl="1"/>
            <a:r>
              <a:rPr lang="pt-BR" sz="1800" b="1" dirty="0">
                <a:solidFill>
                  <a:srgbClr val="C00000"/>
                </a:solidFill>
              </a:rPr>
              <a:t>RED HAT</a:t>
            </a:r>
            <a:r>
              <a:rPr lang="pt-BR" sz="1800" dirty="0">
                <a:solidFill>
                  <a:srgbClr val="C00000"/>
                </a:solidFill>
              </a:rPr>
              <a:t>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C00000"/>
                </a:solidFill>
              </a:rPr>
              <a:t>systemctl</a:t>
            </a:r>
            <a:r>
              <a:rPr lang="pt-BR" sz="1800" dirty="0">
                <a:solidFill>
                  <a:srgbClr val="C00000"/>
                </a:solidFill>
              </a:rPr>
              <a:t> </a:t>
            </a:r>
            <a:r>
              <a:rPr lang="pt-BR" sz="1800" dirty="0" err="1">
                <a:solidFill>
                  <a:srgbClr val="C00000"/>
                </a:solidFill>
              </a:rPr>
              <a:t>list</a:t>
            </a:r>
            <a:r>
              <a:rPr lang="pt-BR" sz="1800" dirty="0">
                <a:solidFill>
                  <a:srgbClr val="C00000"/>
                </a:solidFill>
              </a:rPr>
              <a:t>-</a:t>
            </a:r>
            <a:r>
              <a:rPr lang="pt-BR" sz="1800" dirty="0" err="1">
                <a:solidFill>
                  <a:srgbClr val="C00000"/>
                </a:solidFill>
              </a:rPr>
              <a:t>unit</a:t>
            </a:r>
            <a:r>
              <a:rPr lang="pt-BR" sz="1800" dirty="0">
                <a:solidFill>
                  <a:srgbClr val="C00000"/>
                </a:solidFill>
              </a:rPr>
              <a:t>-files</a:t>
            </a:r>
            <a:endParaRPr lang="pt-BR" sz="1800" dirty="0"/>
          </a:p>
          <a:p>
            <a:pPr lvl="1"/>
            <a:r>
              <a:rPr lang="pt-BR" sz="1800" b="1" dirty="0">
                <a:solidFill>
                  <a:srgbClr val="0070C0"/>
                </a:solidFill>
              </a:rPr>
              <a:t>DEBIAN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</a:t>
            </a:r>
            <a:r>
              <a:rPr lang="pt-BR" sz="1800" dirty="0" err="1">
                <a:solidFill>
                  <a:srgbClr val="0070C0"/>
                </a:solidFill>
              </a:rPr>
              <a:t>rcconf</a:t>
            </a:r>
            <a:r>
              <a:rPr lang="pt-BR" sz="1800" dirty="0"/>
              <a:t> (precisa ser instalado, não é nativo do sistema) ou </a:t>
            </a:r>
            <a:r>
              <a:rPr lang="pt-BR" sz="1800" dirty="0" err="1">
                <a:solidFill>
                  <a:srgbClr val="0070C0"/>
                </a:solidFill>
              </a:rPr>
              <a:t>systemctl</a:t>
            </a:r>
            <a:endParaRPr lang="pt-BR" sz="1800" dirty="0">
              <a:solidFill>
                <a:srgbClr val="0070C0"/>
              </a:solidFill>
            </a:endParaRPr>
          </a:p>
          <a:p>
            <a:pPr lvl="1"/>
            <a:r>
              <a:rPr lang="pt-BR" sz="1800" b="1" dirty="0" err="1">
                <a:solidFill>
                  <a:schemeClr val="accent5">
                    <a:lumMod val="75000"/>
                  </a:schemeClr>
                </a:solidFill>
              </a:rPr>
              <a:t>OpenSUSE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yast</a:t>
            </a:r>
            <a:r>
              <a:rPr lang="pt-BR" sz="1800" dirty="0"/>
              <a:t> ou o 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systemctl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list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-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</a:rPr>
              <a:t>unit</a:t>
            </a:r>
            <a:r>
              <a:rPr lang="pt-BR" sz="1800" dirty="0">
                <a:solidFill>
                  <a:schemeClr val="accent5">
                    <a:lumMod val="75000"/>
                  </a:schemeClr>
                </a:solidFill>
              </a:rPr>
              <a:t>-files</a:t>
            </a:r>
          </a:p>
          <a:p>
            <a:pPr lvl="1"/>
            <a:r>
              <a:rPr lang="pt-BR" sz="1800" b="1" dirty="0" err="1">
                <a:solidFill>
                  <a:srgbClr val="7030A0"/>
                </a:solidFill>
              </a:rPr>
              <a:t>Slackware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Listar o diretório “/</a:t>
            </a:r>
            <a:r>
              <a:rPr lang="pt-BR" sz="1800" dirty="0" err="1"/>
              <a:t>etc</a:t>
            </a:r>
            <a:r>
              <a:rPr lang="pt-BR" sz="1800" dirty="0"/>
              <a:t>/</a:t>
            </a:r>
            <a:r>
              <a:rPr lang="pt-BR" sz="1800" dirty="0" err="1"/>
              <a:t>rc.d</a:t>
            </a:r>
            <a:r>
              <a:rPr lang="pt-BR" sz="1800" dirty="0"/>
              <a:t>/”, os arquivos com permissão de execução serão inicializados juntamente com o sistema.</a:t>
            </a:r>
          </a:p>
          <a:p>
            <a:endParaRPr lang="pt-BR" sz="2000" dirty="0"/>
          </a:p>
          <a:p>
            <a:r>
              <a:rPr lang="pt-BR" sz="2000" dirty="0"/>
              <a:t>Para verificar se o processo (</a:t>
            </a:r>
            <a:r>
              <a:rPr lang="pt-BR" sz="2000" b="1" dirty="0" err="1"/>
              <a:t>crond</a:t>
            </a:r>
            <a:r>
              <a:rPr lang="pt-BR" sz="2000" dirty="0"/>
              <a:t>) já está em execução, podemos utilizar os comandos “top” ou o “</a:t>
            </a:r>
            <a:r>
              <a:rPr lang="pt-BR" sz="2000" dirty="0" err="1"/>
              <a:t>ps</a:t>
            </a:r>
            <a:r>
              <a:rPr lang="pt-BR" sz="2000" dirty="0"/>
              <a:t>  </a:t>
            </a:r>
            <a:r>
              <a:rPr lang="pt-BR" sz="2000" dirty="0" err="1"/>
              <a:t>ax</a:t>
            </a:r>
            <a:r>
              <a:rPr lang="pt-BR" sz="2000" dirty="0"/>
              <a:t>”, como vimos nas matérias anteriores...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5047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A3BD-E611-39AA-5520-C7D17DB67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FE0E77-838F-FA8C-60D0-6005B605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Shell 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2238A-D09A-FF80-858F-2EEB1D4DE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Desenvolver Scripts utilizando o Shell para automatização de tarefas</a:t>
            </a:r>
          </a:p>
        </p:txBody>
      </p:sp>
    </p:spTree>
    <p:extLst>
      <p:ext uri="{BB962C8B-B14F-4D97-AF65-F5344CB8AC3E}">
        <p14:creationId xmlns:p14="http://schemas.microsoft.com/office/powerpoint/2010/main" val="1032468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80FD-3621-7CFD-EB59-29DC2A95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F6F3-6AFF-8BA0-36E7-A14B513823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Antes de iniciar o tema, vamos revisar alguns conceitos: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</a:rPr>
              <a:t>Shell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Interpretador de comandos Linux, ou seja, o “prompt” do Linux;</a:t>
            </a:r>
          </a:p>
          <a:p>
            <a:pPr lvl="2"/>
            <a:r>
              <a:rPr lang="pt-BR" sz="1800" dirty="0"/>
              <a:t>Atua entre o “</a:t>
            </a:r>
            <a:r>
              <a:rPr lang="pt-BR" sz="1800" dirty="0">
                <a:solidFill>
                  <a:srgbClr val="00B050"/>
                </a:solidFill>
              </a:rPr>
              <a:t>kernel</a:t>
            </a:r>
            <a:r>
              <a:rPr lang="pt-BR" sz="1800" dirty="0"/>
              <a:t>” do SO e o usuário, aguardando que novos comandos sejam executados pelo usuário;</a:t>
            </a:r>
          </a:p>
          <a:p>
            <a:pPr lvl="1"/>
            <a:r>
              <a:rPr lang="pt-BR" sz="2000" dirty="0">
                <a:solidFill>
                  <a:srgbClr val="0070C0"/>
                </a:solidFill>
              </a:rPr>
              <a:t>Script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É um programa ou uma sequência de instruções que serão interpretadas ou realizadas por outro programa de computador:</a:t>
            </a:r>
          </a:p>
          <a:p>
            <a:pPr lvl="2"/>
            <a:r>
              <a:rPr lang="pt-BR" sz="1800" dirty="0"/>
              <a:t>Caso seja uma linguagem de script (</a:t>
            </a:r>
            <a:r>
              <a:rPr lang="pt-BR" sz="1800" dirty="0">
                <a:solidFill>
                  <a:srgbClr val="00B050"/>
                </a:solidFill>
              </a:rPr>
              <a:t>Perl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00B050"/>
                </a:solidFill>
              </a:rPr>
              <a:t>JavaScript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C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00B050"/>
                </a:solidFill>
              </a:rPr>
              <a:t>PHP</a:t>
            </a:r>
            <a:r>
              <a:rPr lang="pt-BR" sz="1800" dirty="0"/>
              <a:t>, entre outros), o código será interpretado por outro programa (geralmente um compilador);</a:t>
            </a:r>
          </a:p>
          <a:p>
            <a:pPr lvl="2"/>
            <a:r>
              <a:rPr lang="pt-BR" sz="1800" dirty="0"/>
              <a:t>Caso seja uma sequência de instruções ou comandos (como o </a:t>
            </a:r>
            <a:r>
              <a:rPr lang="pt-BR" sz="1800" dirty="0">
                <a:solidFill>
                  <a:srgbClr val="00B050"/>
                </a:solidFill>
              </a:rPr>
              <a:t>Shell</a:t>
            </a:r>
            <a:r>
              <a:rPr lang="pt-BR" sz="1800" dirty="0"/>
              <a:t> do Linux ou comandos do </a:t>
            </a:r>
            <a:r>
              <a:rPr lang="pt-BR" sz="1800" dirty="0">
                <a:solidFill>
                  <a:srgbClr val="00B050"/>
                </a:solidFill>
              </a:rPr>
              <a:t>Prompt</a:t>
            </a:r>
            <a:r>
              <a:rPr lang="pt-BR" sz="1800" dirty="0"/>
              <a:t> do M$-DOS), o código é interpretado pelo próprio sistema ao invés de ser compilado.</a:t>
            </a:r>
          </a:p>
          <a:p>
            <a:pPr lvl="2"/>
            <a:endParaRPr lang="pt-BR" sz="1800" dirty="0"/>
          </a:p>
          <a:p>
            <a:r>
              <a:rPr lang="pt-BR" sz="2000" dirty="0"/>
              <a:t>Logo, um </a:t>
            </a:r>
            <a:r>
              <a:rPr lang="pt-BR" sz="2000" dirty="0">
                <a:solidFill>
                  <a:srgbClr val="0070C0"/>
                </a:solidFill>
              </a:rPr>
              <a:t>Shell Script </a:t>
            </a:r>
            <a:r>
              <a:rPr lang="pt-BR" sz="2000" dirty="0"/>
              <a:t>nada mais é do que um arquivo texto com diversos comandos em sequência, porém, com mais possibilidades...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77946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32BC-D06D-3CFE-760A-E615E184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F019-D07B-794A-F84E-D057BE8568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Na maioria dos casos, um </a:t>
            </a:r>
            <a:r>
              <a:rPr lang="pt-BR" b="1" dirty="0">
                <a:solidFill>
                  <a:srgbClr val="0070C0"/>
                </a:solidFill>
              </a:rPr>
              <a:t>Shell Script</a:t>
            </a:r>
            <a:r>
              <a:rPr lang="pt-BR" dirty="0"/>
              <a:t> é utilizado para </a:t>
            </a:r>
            <a:r>
              <a:rPr lang="pt-BR" b="1" dirty="0">
                <a:solidFill>
                  <a:srgbClr val="00B050"/>
                </a:solidFill>
              </a:rPr>
              <a:t>automatizar tarefas</a:t>
            </a:r>
            <a:r>
              <a:rPr lang="pt-BR" dirty="0"/>
              <a:t>, </a:t>
            </a:r>
            <a:r>
              <a:rPr lang="pt-BR" dirty="0">
                <a:solidFill>
                  <a:srgbClr val="C00000"/>
                </a:solidFill>
              </a:rPr>
              <a:t>reduzindo</a:t>
            </a:r>
            <a:r>
              <a:rPr lang="pt-BR" dirty="0"/>
              <a:t> a necessidade de </a:t>
            </a:r>
            <a:r>
              <a:rPr lang="pt-BR" dirty="0">
                <a:solidFill>
                  <a:srgbClr val="C00000"/>
                </a:solidFill>
              </a:rPr>
              <a:t>intervenções humanas</a:t>
            </a:r>
            <a:r>
              <a:rPr lang="pt-BR" dirty="0"/>
              <a:t> para determinadas tarefas rotineiras;</a:t>
            </a:r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>
                <a:solidFill>
                  <a:srgbClr val="0070C0"/>
                </a:solidFill>
              </a:rPr>
              <a:t>Shell Script</a:t>
            </a:r>
            <a:r>
              <a:rPr lang="pt-BR" dirty="0"/>
              <a:t> aceita </a:t>
            </a:r>
            <a:r>
              <a:rPr lang="pt-BR" b="1" dirty="0"/>
              <a:t>qualquer comando do Shell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Porém, além de aceitar a execução de comandos existentes no Shell, podemos utilizar estruturas de </a:t>
            </a:r>
            <a:r>
              <a:rPr lang="pt-BR" b="1" dirty="0">
                <a:solidFill>
                  <a:srgbClr val="00B050"/>
                </a:solidFill>
              </a:rPr>
              <a:t>programação</a:t>
            </a:r>
            <a:r>
              <a:rPr lang="pt-BR" dirty="0"/>
              <a:t> em um Shell Script:</a:t>
            </a:r>
          </a:p>
          <a:p>
            <a:pPr lvl="1"/>
            <a:r>
              <a:rPr lang="pt-BR" dirty="0"/>
              <a:t>Estruturas de decisão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IF (famoso “se”) e o CASE;</a:t>
            </a:r>
          </a:p>
          <a:p>
            <a:pPr lvl="1"/>
            <a:r>
              <a:rPr lang="pt-BR" dirty="0"/>
              <a:t>Estruturas de repetição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FOR, WHILE e UNTIL;</a:t>
            </a:r>
          </a:p>
          <a:p>
            <a:pPr lvl="1"/>
            <a:r>
              <a:rPr lang="pt-BR" dirty="0"/>
              <a:t>Definição de variáveis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</a:t>
            </a:r>
            <a:r>
              <a:rPr lang="pt-BR" dirty="0">
                <a:solidFill>
                  <a:srgbClr val="C00000"/>
                </a:solidFill>
              </a:rPr>
              <a:t>$</a:t>
            </a:r>
            <a:r>
              <a:rPr lang="pt-BR" dirty="0">
                <a:solidFill>
                  <a:srgbClr val="7030A0"/>
                </a:solidFill>
              </a:rPr>
              <a:t>VARIÁVEL</a:t>
            </a:r>
          </a:p>
          <a:p>
            <a:endParaRPr lang="pt-BR" dirty="0"/>
          </a:p>
          <a:p>
            <a:r>
              <a:rPr lang="pt-BR" dirty="0"/>
              <a:t>Além das estruturas de programação citadas acima, podemos criar menus e interfaces para prover uma interação com 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319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BBC1-C7C2-9D18-0524-001CD945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AE80-9B56-B831-862F-0A51AB7F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 Shell Script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#!/bin/bash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5997-182B-E71F-28D1-08E06C6FC5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possibilitar a identificação posterior do código (ou de parte dele, caso o Script seja extenso), é extremamente recomendável a inserção de “comentários” no código.</a:t>
            </a:r>
          </a:p>
          <a:p>
            <a:pPr lvl="3"/>
            <a:endParaRPr lang="pt-BR" dirty="0"/>
          </a:p>
          <a:p>
            <a:r>
              <a:rPr lang="pt-BR" dirty="0"/>
              <a:t>Para inserir um comentário, basta adicionar o # no início da linha que o seu conteúdo não será lido/interpretado durante sua execução.</a:t>
            </a:r>
          </a:p>
          <a:p>
            <a:pPr lvl="1"/>
            <a:r>
              <a:rPr lang="pt-BR" dirty="0"/>
              <a:t>Exemplo:</a:t>
            </a:r>
          </a:p>
          <a:p>
            <a:endParaRPr lang="pt-BR" dirty="0"/>
          </a:p>
        </p:txBody>
      </p:sp>
      <p:pic>
        <p:nvPicPr>
          <p:cNvPr id="4" name="Google Shape;284;p28">
            <a:extLst>
              <a:ext uri="{FF2B5EF4-FFF2-40B4-BE49-F238E27FC236}">
                <a16:creationId xmlns:a16="http://schemas.microsoft.com/office/drawing/2014/main" id="{89FBC293-6AC4-F2D5-E28C-CBCA55E5E6B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528" y="4725144"/>
            <a:ext cx="8495780" cy="1810342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7442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7616-0F95-0461-A38F-F5527F7C0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EBDA-D8B0-ACC2-DE76-F5264EDD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Introdução a Shell Script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#!/bin/bash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CCB5B-2780-4951-BA5E-EBE5745461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Toda linha que tem o caractere </a:t>
            </a:r>
            <a:r>
              <a:rPr lang="pt-BR" sz="2000" b="1" dirty="0">
                <a:solidFill>
                  <a:srgbClr val="C00000"/>
                </a:solidFill>
              </a:rPr>
              <a:t>#</a:t>
            </a:r>
            <a:r>
              <a:rPr lang="pt-BR" sz="2000" dirty="0"/>
              <a:t> no início não é interpretada, exceto o “</a:t>
            </a:r>
            <a:r>
              <a:rPr lang="pt-BR" sz="2000" b="1" dirty="0" err="1">
                <a:solidFill>
                  <a:srgbClr val="0070C0"/>
                </a:solidFill>
              </a:rPr>
              <a:t>Shebang</a:t>
            </a:r>
            <a:r>
              <a:rPr lang="pt-BR" sz="2000" dirty="0"/>
              <a:t>”, utilizado para informar qual </a:t>
            </a:r>
            <a:r>
              <a:rPr lang="pt-BR" sz="2000" b="1" dirty="0">
                <a:solidFill>
                  <a:srgbClr val="00B050"/>
                </a:solidFill>
              </a:rPr>
              <a:t>interpretador de comandos</a:t>
            </a:r>
            <a:r>
              <a:rPr lang="pt-BR" sz="2000" dirty="0"/>
              <a:t> deve ser utilizado para interpretar a sequência de instruções do Script;</a:t>
            </a:r>
          </a:p>
          <a:p>
            <a:pPr lvl="1"/>
            <a:r>
              <a:rPr lang="pt-BR" sz="1800" b="1" dirty="0" err="1">
                <a:solidFill>
                  <a:srgbClr val="C00000"/>
                </a:solidFill>
              </a:rPr>
              <a:t>Shebang</a:t>
            </a:r>
            <a:r>
              <a:rPr lang="pt-BR" sz="1800" b="1" dirty="0"/>
              <a:t> = </a:t>
            </a:r>
            <a:r>
              <a:rPr lang="pt-BR" sz="1800" b="1" dirty="0">
                <a:solidFill>
                  <a:srgbClr val="C00000"/>
                </a:solidFill>
              </a:rPr>
              <a:t>#!</a:t>
            </a:r>
            <a:r>
              <a:rPr lang="pt-BR" sz="1800" dirty="0"/>
              <a:t>	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Exemplos:</a:t>
            </a:r>
          </a:p>
          <a:p>
            <a:pPr lvl="2"/>
            <a:r>
              <a:rPr lang="pt-BR" sz="1600" b="1" dirty="0"/>
              <a:t>#!/bin/bash </a:t>
            </a:r>
            <a:r>
              <a:rPr lang="pt-BR" sz="1600" dirty="0">
                <a:sym typeface="Wingdings" panose="05000000000000000000" pitchFamily="2" charset="2"/>
              </a:rPr>
              <a:t></a:t>
            </a:r>
            <a:r>
              <a:rPr lang="pt-BR" sz="1600" dirty="0"/>
              <a:t> O Shell Script será interpretado pelo </a:t>
            </a:r>
            <a:r>
              <a:rPr lang="pt-BR" sz="1600" b="1" dirty="0">
                <a:solidFill>
                  <a:srgbClr val="00B050"/>
                </a:solidFill>
              </a:rPr>
              <a:t>Shell </a:t>
            </a:r>
            <a:r>
              <a:rPr lang="pt-BR" sz="1600" b="1" dirty="0" err="1">
                <a:solidFill>
                  <a:srgbClr val="00B050"/>
                </a:solidFill>
              </a:rPr>
              <a:t>Bash</a:t>
            </a:r>
            <a:r>
              <a:rPr lang="pt-BR" sz="1600" dirty="0"/>
              <a:t>;</a:t>
            </a:r>
          </a:p>
          <a:p>
            <a:pPr lvl="2"/>
            <a:r>
              <a:rPr lang="pt-BR" sz="1600" b="1" dirty="0"/>
              <a:t>#!/bin/sh </a:t>
            </a:r>
            <a:r>
              <a:rPr lang="pt-BR" sz="1600" dirty="0">
                <a:sym typeface="Wingdings" panose="05000000000000000000" pitchFamily="2" charset="2"/>
              </a:rPr>
              <a:t></a:t>
            </a:r>
            <a:r>
              <a:rPr lang="pt-BR" sz="1600" dirty="0"/>
              <a:t> O Shell Script será interpretado pelo </a:t>
            </a:r>
            <a:r>
              <a:rPr lang="pt-BR" sz="1600" b="1" dirty="0">
                <a:solidFill>
                  <a:srgbClr val="00B050"/>
                </a:solidFill>
              </a:rPr>
              <a:t>Shell SH</a:t>
            </a:r>
            <a:r>
              <a:rPr lang="pt-BR" sz="1600" dirty="0"/>
              <a:t>;</a:t>
            </a:r>
          </a:p>
          <a:p>
            <a:pPr lvl="2"/>
            <a:r>
              <a:rPr lang="pt-BR" sz="1600" b="1" dirty="0"/>
              <a:t>#!/usr/bin/awk -f </a:t>
            </a:r>
            <a:r>
              <a:rPr lang="pt-BR" sz="1600" dirty="0">
                <a:sym typeface="Wingdings" panose="05000000000000000000" pitchFamily="2" charset="2"/>
              </a:rPr>
              <a:t></a:t>
            </a:r>
            <a:r>
              <a:rPr lang="pt-BR" sz="1600" dirty="0"/>
              <a:t> O Script será interpretado pelo comando </a:t>
            </a:r>
            <a:r>
              <a:rPr lang="pt-BR" sz="1600" b="1" dirty="0">
                <a:solidFill>
                  <a:srgbClr val="00B050"/>
                </a:solidFill>
              </a:rPr>
              <a:t>AWK</a:t>
            </a:r>
            <a:r>
              <a:rPr lang="pt-BR" sz="1600" dirty="0"/>
              <a:t>;</a:t>
            </a:r>
          </a:p>
          <a:p>
            <a:pPr lvl="1"/>
            <a:endParaRPr lang="pt-BR" sz="1800" dirty="0"/>
          </a:p>
          <a:p>
            <a:r>
              <a:rPr lang="pt-BR" sz="2000" dirty="0"/>
              <a:t>OBS.: A utilização do “</a:t>
            </a:r>
            <a:r>
              <a:rPr lang="pt-BR" sz="2000" b="1" dirty="0" err="1">
                <a:solidFill>
                  <a:srgbClr val="0070C0"/>
                </a:solidFill>
              </a:rPr>
              <a:t>Shebang</a:t>
            </a:r>
            <a:r>
              <a:rPr lang="pt-BR" sz="2000" dirty="0"/>
              <a:t>” não é obrigatória, a menos que o script precise ser executado pelo próprio sistema como se fosse um comando binário. Caso o mesmo seja criado para um usuário executá-lo, ou adicionado em um script de inicialização do sistema (como o “</a:t>
            </a:r>
            <a:r>
              <a:rPr lang="pt-BR" sz="2000" b="1" dirty="0" err="1">
                <a:solidFill>
                  <a:srgbClr val="00B050"/>
                </a:solidFill>
              </a:rPr>
              <a:t>rc.local</a:t>
            </a:r>
            <a:r>
              <a:rPr lang="pt-BR" sz="2000" dirty="0"/>
              <a:t>”) que já possui o “</a:t>
            </a:r>
            <a:r>
              <a:rPr lang="pt-BR" sz="2000" b="1" dirty="0" err="1">
                <a:solidFill>
                  <a:srgbClr val="0070C0"/>
                </a:solidFill>
              </a:rPr>
              <a:t>Shebang</a:t>
            </a:r>
            <a:r>
              <a:rPr lang="pt-BR" sz="2000" dirty="0"/>
              <a:t>”, não é necessário defini-lo.</a:t>
            </a:r>
          </a:p>
          <a:p>
            <a:pPr lvl="1"/>
            <a:r>
              <a:rPr lang="pt-BR" sz="1800" dirty="0"/>
              <a:t>Porém, veremos opções importantes oferecidas pelo “</a:t>
            </a:r>
            <a:r>
              <a:rPr lang="pt-BR" sz="1800" b="1" dirty="0" err="1">
                <a:solidFill>
                  <a:srgbClr val="0070C0"/>
                </a:solidFill>
              </a:rPr>
              <a:t>Shebang</a:t>
            </a:r>
            <a:r>
              <a:rPr lang="pt-BR" sz="1800" dirty="0"/>
              <a:t>”;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3805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C15E-C41C-6DDD-A48A-D510A3EEC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C44-AF17-1CC2-707F-19BD607C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Shell 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AF7A5-0103-A25B-1791-6D5DEE925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Desenvolver Scripts utilizando o Shell para automatização de tarefas</a:t>
            </a:r>
          </a:p>
        </p:txBody>
      </p:sp>
    </p:spTree>
    <p:extLst>
      <p:ext uri="{BB962C8B-B14F-4D97-AF65-F5344CB8AC3E}">
        <p14:creationId xmlns:p14="http://schemas.microsoft.com/office/powerpoint/2010/main" val="381419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D696-04CC-880E-9AC9-B5679E03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C9B9-13AC-D0AC-25E4-B04C72D51E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criar um </a:t>
            </a:r>
            <a:r>
              <a:rPr lang="pt-BR" sz="2400" b="1" dirty="0">
                <a:solidFill>
                  <a:srgbClr val="0070C0"/>
                </a:solidFill>
              </a:rPr>
              <a:t>Shell Script</a:t>
            </a:r>
            <a:r>
              <a:rPr lang="pt-BR" sz="2400" dirty="0"/>
              <a:t>, devemos antes definir 4 itens:</a:t>
            </a:r>
          </a:p>
          <a:p>
            <a:pPr lvl="1"/>
            <a:r>
              <a:rPr lang="pt-BR" sz="2000" dirty="0"/>
              <a:t>Nome e local do arquivo/script;</a:t>
            </a:r>
          </a:p>
          <a:p>
            <a:pPr lvl="1"/>
            <a:r>
              <a:rPr lang="pt-BR" sz="2000" dirty="0"/>
              <a:t>Finalidade/Objetivo do Script;</a:t>
            </a:r>
          </a:p>
          <a:p>
            <a:pPr lvl="1"/>
            <a:r>
              <a:rPr lang="pt-BR" sz="2000" dirty="0"/>
              <a:t>Qual Shell deverá interpretar a sequência de comandos (</a:t>
            </a:r>
            <a:r>
              <a:rPr lang="pt-BR" sz="2000" dirty="0" err="1"/>
              <a:t>Shebang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Atribuir permissão de execução no arquivo;</a:t>
            </a:r>
          </a:p>
          <a:p>
            <a:pPr lvl="3"/>
            <a:endParaRPr lang="pt-BR" sz="1600" dirty="0"/>
          </a:p>
          <a:p>
            <a:r>
              <a:rPr lang="pt-BR" sz="2400" dirty="0"/>
              <a:t>Portanto, vamos criar nosso primeiro Script:</a:t>
            </a:r>
          </a:p>
          <a:p>
            <a:pPr lvl="1"/>
            <a:r>
              <a:rPr lang="pt-BR" sz="2000" dirty="0"/>
              <a:t>Local: </a:t>
            </a:r>
            <a:r>
              <a:rPr lang="pt-BR" sz="2000" b="1" dirty="0">
                <a:solidFill>
                  <a:srgbClr val="00B050"/>
                </a:solidFill>
              </a:rPr>
              <a:t>/tmp/script_teste.sh</a:t>
            </a:r>
          </a:p>
          <a:p>
            <a:pPr lvl="1"/>
            <a:r>
              <a:rPr lang="pt-BR" sz="2000" dirty="0"/>
              <a:t>Finalidade: Informar a data atual e o usuário logado;</a:t>
            </a:r>
          </a:p>
          <a:p>
            <a:r>
              <a:rPr lang="pt-BR" sz="2400" dirty="0"/>
              <a:t>Abaixo temos o código deste primeiro Script bem simples...</a:t>
            </a:r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4" name="Google Shape;307;p31">
            <a:extLst>
              <a:ext uri="{FF2B5EF4-FFF2-40B4-BE49-F238E27FC236}">
                <a16:creationId xmlns:a16="http://schemas.microsoft.com/office/drawing/2014/main" id="{EFE96E00-7BC8-3425-9F87-F48762063F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1560" y="5239301"/>
            <a:ext cx="6236349" cy="92600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4975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6DE6-0A7E-C730-2020-17E8DCB8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6E44-BCA1-A42A-CC32-07BE18D81A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Observe os passos para a criação do Script, bem como sua execução: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1"/>
            <a:endParaRPr lang="pt-BR" sz="1700" dirty="0"/>
          </a:p>
          <a:p>
            <a:r>
              <a:rPr lang="pt-BR" sz="2000" dirty="0"/>
              <a:t>Primeiramente, devemos observar alguns detalhes:</a:t>
            </a:r>
          </a:p>
          <a:p>
            <a:pPr lvl="1"/>
            <a:r>
              <a:rPr lang="pt-BR" sz="2000" dirty="0"/>
              <a:t>O comando “</a:t>
            </a:r>
            <a:r>
              <a:rPr lang="pt-BR" sz="2000" dirty="0" err="1"/>
              <a:t>echo</a:t>
            </a:r>
            <a:r>
              <a:rPr lang="pt-BR" sz="2000" dirty="0"/>
              <a:t>” envia uma sequência de caracteres para a saída padrão;</a:t>
            </a:r>
          </a:p>
          <a:p>
            <a:pPr lvl="1"/>
            <a:r>
              <a:rPr lang="pt-BR" sz="2000" dirty="0"/>
              <a:t>A saída do comando “date” ficou um pouco “confusa” no meio da linha;</a:t>
            </a:r>
          </a:p>
          <a:p>
            <a:pPr lvl="1"/>
            <a:r>
              <a:rPr lang="pt-BR" sz="2000" dirty="0"/>
              <a:t>Foi possível realizar na mesma linha do “</a:t>
            </a:r>
            <a:r>
              <a:rPr lang="pt-BR" sz="2000" dirty="0" err="1"/>
              <a:t>echo</a:t>
            </a:r>
            <a:r>
              <a:rPr lang="pt-BR" sz="2000" dirty="0"/>
              <a:t>” a execução do comando “date” e a obtenção dos dados de uma variável do sistema, o “$USER”;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Google Shape;315;p32">
            <a:extLst>
              <a:ext uri="{FF2B5EF4-FFF2-40B4-BE49-F238E27FC236}">
                <a16:creationId xmlns:a16="http://schemas.microsoft.com/office/drawing/2014/main" id="{C8168624-2434-11EE-44E8-3CF5758A44D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0107" y="1707581"/>
            <a:ext cx="6185685" cy="81346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316;p32">
            <a:extLst>
              <a:ext uri="{FF2B5EF4-FFF2-40B4-BE49-F238E27FC236}">
                <a16:creationId xmlns:a16="http://schemas.microsoft.com/office/drawing/2014/main" id="{BB60A3AA-0F05-0BBA-DD56-314C0B39EA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624" y="2753982"/>
            <a:ext cx="6829674" cy="83040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" name="Google Shape;317;p32">
            <a:extLst>
              <a:ext uri="{FF2B5EF4-FFF2-40B4-BE49-F238E27FC236}">
                <a16:creationId xmlns:a16="http://schemas.microsoft.com/office/drawing/2014/main" id="{D0A1C1D1-15E2-A9B1-B59D-14B6632AADE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5624" y="6076054"/>
            <a:ext cx="5634032" cy="604281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" name="Google Shape;318;p32">
            <a:extLst>
              <a:ext uri="{FF2B5EF4-FFF2-40B4-BE49-F238E27FC236}">
                <a16:creationId xmlns:a16="http://schemas.microsoft.com/office/drawing/2014/main" id="{32DC0755-63C9-96D6-F386-A9070422660B}"/>
              </a:ext>
            </a:extLst>
          </p:cNvPr>
          <p:cNvSpPr txBox="1"/>
          <p:nvPr/>
        </p:nvSpPr>
        <p:spPr>
          <a:xfrm>
            <a:off x="6804248" y="1713379"/>
            <a:ext cx="219649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criado com o VI e permissão de execução atribuída com o </a:t>
            </a:r>
            <a:r>
              <a:rPr lang="pt-BR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</a:t>
            </a:r>
            <a:r>
              <a:rPr lang="pt-BR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9;p32">
            <a:extLst>
              <a:ext uri="{FF2B5EF4-FFF2-40B4-BE49-F238E27FC236}">
                <a16:creationId xmlns:a16="http://schemas.microsoft.com/office/drawing/2014/main" id="{D5A9D80F-1CA5-0F20-30B5-B79FB305EE43}"/>
              </a:ext>
            </a:extLst>
          </p:cNvPr>
          <p:cNvSpPr txBox="1"/>
          <p:nvPr/>
        </p:nvSpPr>
        <p:spPr>
          <a:xfrm>
            <a:off x="7431425" y="2876817"/>
            <a:ext cx="156931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 executado e saída na tela.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2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</a:t>
            </a:r>
            <a:br>
              <a:rPr lang="pt-BR" dirty="0"/>
            </a:br>
            <a:r>
              <a:rPr lang="pt-BR" dirty="0"/>
              <a:t>Conceitos e Possibilidades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Operações de Backup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7492-B587-B7DB-B031-FDF95B1B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Possíveis </a:t>
            </a:r>
            <a:r>
              <a:rPr lang="pt-BR" dirty="0">
                <a:solidFill>
                  <a:srgbClr val="FF0000"/>
                </a:solidFill>
              </a:rPr>
              <a:t>problemas</a:t>
            </a:r>
            <a:r>
              <a:rPr lang="pt-BR" dirty="0"/>
              <a:t> na </a:t>
            </a:r>
            <a:br>
              <a:rPr lang="pt-BR" dirty="0"/>
            </a:br>
            <a:r>
              <a:rPr lang="pt-BR" dirty="0"/>
              <a:t>execução de um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53EB-4DBA-CDF2-4086-21E4779D70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C00000"/>
                </a:solidFill>
              </a:rPr>
              <a:t>“Caminho não encontrado”:</a:t>
            </a:r>
          </a:p>
          <a:p>
            <a:pPr lvl="1"/>
            <a:r>
              <a:rPr lang="pt-BR" dirty="0"/>
              <a:t>A variável “</a:t>
            </a:r>
            <a:r>
              <a:rPr lang="pt-BR" b="1" dirty="0">
                <a:solidFill>
                  <a:srgbClr val="7030A0"/>
                </a:solidFill>
              </a:rPr>
              <a:t>$PATH</a:t>
            </a:r>
            <a:r>
              <a:rPr lang="pt-BR" dirty="0"/>
              <a:t>” define os locais dos arquivos executáveis no sistema (padrão), porém, o nosso script está em “/tmp”, portanto, devemos especificar o caminho completo, ou, apenas “./script” caso o diretório corrente (atual) seja o mesmo em que se encontra o script;</a:t>
            </a:r>
          </a:p>
          <a:p>
            <a:pPr lvl="2"/>
            <a:r>
              <a:rPr lang="pt-BR" dirty="0"/>
              <a:t>Solução: Especifique o caminho correto/completo para executá-lo!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328;p33">
            <a:extLst>
              <a:ext uri="{FF2B5EF4-FFF2-40B4-BE49-F238E27FC236}">
                <a16:creationId xmlns:a16="http://schemas.microsoft.com/office/drawing/2014/main" id="{9FB106EA-5CF7-5A93-6FE9-593E13A023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2997" y="5328345"/>
            <a:ext cx="6814327" cy="80563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329;p33">
            <a:extLst>
              <a:ext uri="{FF2B5EF4-FFF2-40B4-BE49-F238E27FC236}">
                <a16:creationId xmlns:a16="http://schemas.microsoft.com/office/drawing/2014/main" id="{C6A76740-A761-1F28-0A23-5452E1C533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4113051"/>
            <a:ext cx="6829674" cy="83040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330;p33">
            <a:extLst>
              <a:ext uri="{FF2B5EF4-FFF2-40B4-BE49-F238E27FC236}">
                <a16:creationId xmlns:a16="http://schemas.microsoft.com/office/drawing/2014/main" id="{0B65AB65-A594-9577-F4A2-48177E217565}"/>
              </a:ext>
            </a:extLst>
          </p:cNvPr>
          <p:cNvSpPr txBox="1"/>
          <p:nvPr/>
        </p:nvSpPr>
        <p:spPr>
          <a:xfrm>
            <a:off x="7255780" y="4235886"/>
            <a:ext cx="18033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Executando no diretório corrente.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31;p33">
            <a:extLst>
              <a:ext uri="{FF2B5EF4-FFF2-40B4-BE49-F238E27FC236}">
                <a16:creationId xmlns:a16="http://schemas.microsoft.com/office/drawing/2014/main" id="{9C94992F-E474-A08E-F750-304650F28B95}"/>
              </a:ext>
            </a:extLst>
          </p:cNvPr>
          <p:cNvSpPr txBox="1"/>
          <p:nvPr/>
        </p:nvSpPr>
        <p:spPr>
          <a:xfrm>
            <a:off x="7255780" y="5438794"/>
            <a:ext cx="180335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Especificando o caminho completo.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147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479-8D1B-2B30-04AE-E52EF620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Possíveis </a:t>
            </a:r>
            <a:r>
              <a:rPr lang="pt-BR" dirty="0">
                <a:solidFill>
                  <a:srgbClr val="FF0000"/>
                </a:solidFill>
              </a:rPr>
              <a:t>problemas</a:t>
            </a:r>
            <a:r>
              <a:rPr lang="pt-BR" dirty="0"/>
              <a:t> na </a:t>
            </a:r>
            <a:br>
              <a:rPr lang="pt-BR" dirty="0"/>
            </a:br>
            <a:r>
              <a:rPr lang="pt-BR" dirty="0"/>
              <a:t>execução de um Shell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3BE5-296C-2270-2EB7-EC791A458D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“Permissão Negada”:</a:t>
            </a:r>
            <a:endParaRPr lang="pt-BR"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Como o Script precisa ser </a:t>
            </a:r>
            <a:r>
              <a:rPr lang="pt-BR" sz="2000" b="1" dirty="0"/>
              <a:t>executado</a:t>
            </a:r>
            <a:r>
              <a:rPr lang="pt-BR" sz="2000" dirty="0"/>
              <a:t>, devemos atribuir permissões de </a:t>
            </a:r>
            <a:r>
              <a:rPr lang="pt-BR" sz="2000" b="1" dirty="0"/>
              <a:t>execução</a:t>
            </a:r>
            <a:r>
              <a:rPr lang="pt-BR" sz="2000" dirty="0"/>
              <a:t> no arquivo do Script;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 dirty="0">
                <a:solidFill>
                  <a:srgbClr val="00B050"/>
                </a:solidFill>
              </a:rPr>
              <a:t>Atribua as permissões de execução (Ex.: </a:t>
            </a:r>
            <a:r>
              <a:rPr lang="pt-BR" sz="1800" b="1" dirty="0" err="1">
                <a:solidFill>
                  <a:srgbClr val="00B050"/>
                </a:solidFill>
              </a:rPr>
              <a:t>chmod</a:t>
            </a:r>
            <a:r>
              <a:rPr lang="pt-BR" sz="1800" b="1" dirty="0">
                <a:solidFill>
                  <a:srgbClr val="00B050"/>
                </a:solidFill>
              </a:rPr>
              <a:t> +x script)</a:t>
            </a:r>
            <a:endParaRPr lang="pt-BR" sz="1800"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endParaRPr lang="pt-BR" sz="2000"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“Erro de Sintaxe”:</a:t>
            </a:r>
            <a:endParaRPr lang="pt-BR"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O Script foi executado, porém, possui erros de sintaxe no arquivo de Script;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 dirty="0">
                <a:solidFill>
                  <a:srgbClr val="00B050"/>
                </a:solidFill>
              </a:rPr>
              <a:t>Solução: Verifique a sintaxe dos comandos utilizados e possíveis “aspas” que foram abertas e não foram fechadas.</a:t>
            </a:r>
            <a:r>
              <a:rPr lang="pt-BR" sz="1800" b="1" dirty="0"/>
              <a:t> </a:t>
            </a:r>
            <a:endParaRPr lang="pt-BR" sz="18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OBS.: Um recurso importante neste caso é adicionar o parâmetro “</a:t>
            </a:r>
            <a:r>
              <a:rPr lang="pt-BR" sz="2000" b="1" dirty="0">
                <a:solidFill>
                  <a:srgbClr val="FF0000"/>
                </a:solidFill>
              </a:rPr>
              <a:t>-x</a:t>
            </a:r>
            <a:r>
              <a:rPr lang="pt-BR" sz="2000" dirty="0"/>
              <a:t>” no “</a:t>
            </a:r>
            <a:r>
              <a:rPr lang="pt-BR" sz="2000" b="1" dirty="0" err="1">
                <a:solidFill>
                  <a:srgbClr val="FF0000"/>
                </a:solidFill>
              </a:rPr>
              <a:t>Shebang</a:t>
            </a:r>
            <a:r>
              <a:rPr lang="pt-BR" sz="2000" dirty="0"/>
              <a:t>” (Caso seja “</a:t>
            </a:r>
            <a:r>
              <a:rPr lang="pt-BR" sz="2000" dirty="0">
                <a:solidFill>
                  <a:srgbClr val="0070C0"/>
                </a:solidFill>
              </a:rPr>
              <a:t>/bin/</a:t>
            </a:r>
            <a:r>
              <a:rPr lang="pt-BR" sz="2000" dirty="0" err="1">
                <a:solidFill>
                  <a:srgbClr val="0070C0"/>
                </a:solidFill>
              </a:rPr>
              <a:t>bash</a:t>
            </a:r>
            <a:r>
              <a:rPr lang="pt-BR" sz="2000" dirty="0"/>
              <a:t>”). Este parâmetro faz com que cada comando executado no Script seja exibido na tela.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2000" dirty="0"/>
              <a:t>OBS.2: Também temos o parâmetro “</a:t>
            </a:r>
            <a:r>
              <a:rPr lang="pt-BR" sz="2000" b="1" dirty="0">
                <a:solidFill>
                  <a:srgbClr val="FF0000"/>
                </a:solidFill>
              </a:rPr>
              <a:t>-e</a:t>
            </a:r>
            <a:r>
              <a:rPr lang="pt-BR" sz="2000" dirty="0"/>
              <a:t>” que interrompe a execução do Script caso ocorra algum erro (</a:t>
            </a:r>
            <a:r>
              <a:rPr lang="pt-BR" sz="2000" b="1" i="1" dirty="0" err="1">
                <a:solidFill>
                  <a:srgbClr val="0070C0"/>
                </a:solidFill>
              </a:rPr>
              <a:t>Return</a:t>
            </a:r>
            <a:r>
              <a:rPr lang="pt-BR" sz="2000" b="1" i="1" dirty="0">
                <a:solidFill>
                  <a:srgbClr val="0070C0"/>
                </a:solidFill>
              </a:rPr>
              <a:t> status != 0</a:t>
            </a:r>
            <a:r>
              <a:rPr lang="pt-BR" sz="2000" dirty="0"/>
              <a:t>).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9683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0917-FC8B-21C1-E8A0-ACF5E6D1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saída do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DE7A-A86B-C590-055D-9633CB66F3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dirty="0"/>
              <a:t>Apesar do nosso primeiro script possuir apenas duas linhas, a saída na tela fica um pouco “confusa”, dificultando o entendimento.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pt-BR" sz="1800" b="1" i="1" dirty="0">
                <a:solidFill>
                  <a:srgbClr val="7030A0"/>
                </a:solidFill>
              </a:rPr>
              <a:t>Imagine um Script com vinte... Trinta linhas...</a:t>
            </a:r>
            <a:endParaRPr lang="pt-BR"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dirty="0"/>
              <a:t>Sabemos que o comando “</a:t>
            </a:r>
            <a:r>
              <a:rPr lang="pt-BR" sz="2000" dirty="0" err="1">
                <a:solidFill>
                  <a:srgbClr val="0070C0"/>
                </a:solidFill>
              </a:rPr>
              <a:t>echo</a:t>
            </a:r>
            <a:r>
              <a:rPr lang="pt-BR" sz="2000" dirty="0"/>
              <a:t>” pode ser utilizado para enviar mensagens na saída padrão (</a:t>
            </a:r>
            <a:r>
              <a:rPr lang="pt-BR" sz="2000" dirty="0">
                <a:solidFill>
                  <a:srgbClr val="00B050"/>
                </a:solidFill>
              </a:rPr>
              <a:t>tela</a:t>
            </a:r>
            <a:r>
              <a:rPr lang="pt-BR" sz="2000" dirty="0"/>
              <a:t>), porém, o “</a:t>
            </a:r>
            <a:r>
              <a:rPr lang="pt-BR" sz="2000" dirty="0" err="1">
                <a:solidFill>
                  <a:srgbClr val="0070C0"/>
                </a:solidFill>
              </a:rPr>
              <a:t>echo</a:t>
            </a:r>
            <a:r>
              <a:rPr lang="pt-BR" sz="2000" dirty="0"/>
              <a:t>” também pode ser utilizado para enviar </a:t>
            </a:r>
            <a:r>
              <a:rPr lang="pt-BR" sz="2000" dirty="0">
                <a:solidFill>
                  <a:srgbClr val="FF0000"/>
                </a:solidFill>
              </a:rPr>
              <a:t>NADA</a:t>
            </a:r>
            <a:r>
              <a:rPr lang="pt-BR" sz="2000" dirty="0"/>
              <a:t>, ou seja, uma linha vazia.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dirty="0"/>
              <a:t>Observe que uma pequena mudança pode tornar o script mais legível: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000" dirty="0"/>
          </a:p>
          <a:p>
            <a:endParaRPr lang="pt-BR" sz="2000" dirty="0"/>
          </a:p>
        </p:txBody>
      </p:sp>
      <p:pic>
        <p:nvPicPr>
          <p:cNvPr id="4" name="Google Shape;348;p35">
            <a:extLst>
              <a:ext uri="{FF2B5EF4-FFF2-40B4-BE49-F238E27FC236}">
                <a16:creationId xmlns:a16="http://schemas.microsoft.com/office/drawing/2014/main" id="{4FDBF0FA-6C06-4498-3424-D3416B0444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568" y="3717032"/>
            <a:ext cx="4444066" cy="135558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349;p35">
            <a:extLst>
              <a:ext uri="{FF2B5EF4-FFF2-40B4-BE49-F238E27FC236}">
                <a16:creationId xmlns:a16="http://schemas.microsoft.com/office/drawing/2014/main" id="{C6DBA44A-92A6-ACFB-5D66-B3FB05B2C7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312" y="5371765"/>
            <a:ext cx="4268607" cy="134723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350;p35">
            <a:extLst>
              <a:ext uri="{FF2B5EF4-FFF2-40B4-BE49-F238E27FC236}">
                <a16:creationId xmlns:a16="http://schemas.microsoft.com/office/drawing/2014/main" id="{819AB091-96DA-506F-4138-D3BD6B413B00}"/>
              </a:ext>
            </a:extLst>
          </p:cNvPr>
          <p:cNvSpPr txBox="1"/>
          <p:nvPr/>
        </p:nvSpPr>
        <p:spPr>
          <a:xfrm>
            <a:off x="5276735" y="3954240"/>
            <a:ext cx="3183697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Alterando o conteúdo do Script (linha com “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vazio)...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...para adicionar linhas em branco na saída.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51;p35">
            <a:extLst>
              <a:ext uri="{FF2B5EF4-FFF2-40B4-BE49-F238E27FC236}">
                <a16:creationId xmlns:a16="http://schemas.microsoft.com/office/drawing/2014/main" id="{77B05ADD-A1D4-6890-8F9A-5C638488B9A0}"/>
              </a:ext>
            </a:extLst>
          </p:cNvPr>
          <p:cNvCxnSpPr/>
          <p:nvPr/>
        </p:nvCxnSpPr>
        <p:spPr>
          <a:xfrm>
            <a:off x="61385" y="4509332"/>
            <a:ext cx="50405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" name="Google Shape;352;p35">
            <a:extLst>
              <a:ext uri="{FF2B5EF4-FFF2-40B4-BE49-F238E27FC236}">
                <a16:creationId xmlns:a16="http://schemas.microsoft.com/office/drawing/2014/main" id="{CCFE8BAD-C39A-E295-FDD8-1D07DCCE6DCB}"/>
              </a:ext>
            </a:extLst>
          </p:cNvPr>
          <p:cNvCxnSpPr/>
          <p:nvPr/>
        </p:nvCxnSpPr>
        <p:spPr>
          <a:xfrm>
            <a:off x="79038" y="6164065"/>
            <a:ext cx="504056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435583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78CC-43A9-895B-15F5-F47799606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7408B-132E-1304-914B-EEC9FB3E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um usuário</a:t>
            </a:r>
            <a:br>
              <a:rPr lang="pt-BR" dirty="0"/>
            </a:br>
            <a:r>
              <a:rPr lang="pt-BR" dirty="0"/>
              <a:t>através do Shell 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A20F1-2A0F-CE0A-632D-B770D2397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Desenvolver Scripts utilizando o Shell para automatização de tarefas</a:t>
            </a:r>
          </a:p>
        </p:txBody>
      </p:sp>
    </p:spTree>
    <p:extLst>
      <p:ext uri="{BB962C8B-B14F-4D97-AF65-F5344CB8AC3E}">
        <p14:creationId xmlns:p14="http://schemas.microsoft.com/office/powerpoint/2010/main" val="2901445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F8B0-BA3E-3618-0B52-7D0ED7DA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3F5E-BD59-F103-E3D0-233D1C1CA6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dirty="0"/>
              <a:t>Através do </a:t>
            </a:r>
            <a:r>
              <a:rPr lang="pt-BR" sz="2000" b="1" dirty="0">
                <a:solidFill>
                  <a:srgbClr val="0070C0"/>
                </a:solidFill>
              </a:rPr>
              <a:t>Shell Script</a:t>
            </a:r>
            <a:r>
              <a:rPr lang="pt-BR" sz="2000" dirty="0"/>
              <a:t>, podemos interagir com o usuário, solicitando confirmações, inserção de dados, entre outras possibilidades.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0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dirty="0"/>
              <a:t>O comando “</a:t>
            </a:r>
            <a:r>
              <a:rPr lang="pt-BR" sz="2000" dirty="0" err="1">
                <a:solidFill>
                  <a:srgbClr val="0070C0"/>
                </a:solidFill>
              </a:rPr>
              <a:t>read</a:t>
            </a:r>
            <a:r>
              <a:rPr lang="pt-BR" sz="2000" dirty="0"/>
              <a:t>” recebe os dados informados pelo usuário e o armazena em uma variável definida na mesma linha do comando (no caso acima, variável de nome “</a:t>
            </a:r>
            <a:r>
              <a:rPr lang="pt-BR" sz="2000" dirty="0">
                <a:solidFill>
                  <a:srgbClr val="FF0000"/>
                </a:solidFill>
              </a:rPr>
              <a:t>RESPOSTA</a:t>
            </a:r>
            <a:r>
              <a:rPr lang="pt-BR" sz="2000" dirty="0"/>
              <a:t>”);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sz="2000" dirty="0"/>
              <a:t>O comando “</a:t>
            </a:r>
            <a:r>
              <a:rPr lang="pt-BR" sz="2000" dirty="0" err="1">
                <a:solidFill>
                  <a:srgbClr val="0070C0"/>
                </a:solidFill>
              </a:rPr>
              <a:t>test</a:t>
            </a:r>
            <a:r>
              <a:rPr lang="pt-BR" sz="2000" dirty="0"/>
              <a:t>” verificou se o conteúdo da variável “</a:t>
            </a:r>
            <a:r>
              <a:rPr lang="pt-BR" sz="2000" dirty="0">
                <a:solidFill>
                  <a:srgbClr val="7030A0"/>
                </a:solidFill>
              </a:rPr>
              <a:t>$</a:t>
            </a:r>
            <a:r>
              <a:rPr lang="pt-BR" sz="2000" dirty="0">
                <a:solidFill>
                  <a:srgbClr val="FF0000"/>
                </a:solidFill>
              </a:rPr>
              <a:t>RESPOSTA</a:t>
            </a:r>
            <a:r>
              <a:rPr lang="pt-BR" sz="2000" dirty="0"/>
              <a:t>” era diferente “</a:t>
            </a:r>
            <a:r>
              <a:rPr lang="pt-BR" sz="2000" b="1" dirty="0">
                <a:solidFill>
                  <a:srgbClr val="FF0000"/>
                </a:solidFill>
              </a:rPr>
              <a:t>!=</a:t>
            </a:r>
            <a:r>
              <a:rPr lang="pt-BR" sz="2000" dirty="0"/>
              <a:t>” de “</a:t>
            </a:r>
            <a:r>
              <a:rPr lang="pt-BR" sz="2000" b="1" dirty="0">
                <a:solidFill>
                  <a:srgbClr val="FF0000"/>
                </a:solidFill>
              </a:rPr>
              <a:t>s</a:t>
            </a:r>
            <a:r>
              <a:rPr lang="pt-BR" sz="2000" dirty="0"/>
              <a:t>”, para continuar ou encerrar a execução do script.</a:t>
            </a:r>
          </a:p>
          <a:p>
            <a:endParaRPr lang="pt-BR" sz="2000" dirty="0"/>
          </a:p>
        </p:txBody>
      </p:sp>
      <p:pic>
        <p:nvPicPr>
          <p:cNvPr id="4" name="Google Shape;367;p37">
            <a:extLst>
              <a:ext uri="{FF2B5EF4-FFF2-40B4-BE49-F238E27FC236}">
                <a16:creationId xmlns:a16="http://schemas.microsoft.com/office/drawing/2014/main" id="{BC2F28FB-6579-076D-573D-16352761F8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181" y="1988840"/>
            <a:ext cx="8845638" cy="207601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1005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0C2D-2BD2-3580-B6C5-37837F87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Interação com o usuário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730D7-4413-B2FA-B5E3-2FC2C7AC10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dirty="0"/>
              <a:t>Observe que ao digitar uma letra diferente de “</a:t>
            </a:r>
            <a:r>
              <a:rPr lang="pt-BR" b="1" dirty="0">
                <a:solidFill>
                  <a:srgbClr val="FF0000"/>
                </a:solidFill>
              </a:rPr>
              <a:t>s</a:t>
            </a:r>
            <a:r>
              <a:rPr lang="pt-BR" dirty="0"/>
              <a:t>” o script é encerrado: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dirty="0"/>
              <a:t>Temos diversas possibilidades com o </a:t>
            </a:r>
            <a:r>
              <a:rPr lang="pt-BR" b="1" dirty="0">
                <a:solidFill>
                  <a:srgbClr val="0070C0"/>
                </a:solidFill>
              </a:rPr>
              <a:t>Shell Script </a:t>
            </a:r>
            <a:r>
              <a:rPr lang="pt-BR" dirty="0"/>
              <a:t>e o uso do comando “</a:t>
            </a:r>
            <a:r>
              <a:rPr lang="pt-BR" dirty="0" err="1">
                <a:solidFill>
                  <a:srgbClr val="0070C0"/>
                </a:solidFill>
              </a:rPr>
              <a:t>test</a:t>
            </a:r>
            <a:r>
              <a:rPr lang="pt-BR" dirty="0"/>
              <a:t>” para verificações. Veremos algumas possibilidades a seguir.</a:t>
            </a:r>
          </a:p>
          <a:p>
            <a:endParaRPr lang="pt-BR" dirty="0"/>
          </a:p>
        </p:txBody>
      </p:sp>
      <p:pic>
        <p:nvPicPr>
          <p:cNvPr id="4" name="Google Shape;376;p38">
            <a:extLst>
              <a:ext uri="{FF2B5EF4-FFF2-40B4-BE49-F238E27FC236}">
                <a16:creationId xmlns:a16="http://schemas.microsoft.com/office/drawing/2014/main" id="{7B36B967-F348-5F3A-B5B4-89A3033E4D8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6735"/>
          <a:stretch/>
        </p:blipFill>
        <p:spPr>
          <a:xfrm>
            <a:off x="152894" y="3212976"/>
            <a:ext cx="8838211" cy="182635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377;p38">
            <a:extLst>
              <a:ext uri="{FF2B5EF4-FFF2-40B4-BE49-F238E27FC236}">
                <a16:creationId xmlns:a16="http://schemas.microsoft.com/office/drawing/2014/main" id="{44435534-FE52-B981-5BDA-E8748397C0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420" y="2017748"/>
            <a:ext cx="8816808" cy="907196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63351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7F3F-618B-BD31-9EF9-AC3FF53F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Documentando o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08A3-D681-8E4B-9C06-4A469A89BF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dirty="0"/>
              <a:t>Este script é bem simples, porém, em scripts maiores e mais complexos, “</a:t>
            </a:r>
            <a:r>
              <a:rPr lang="pt-BR" b="1" dirty="0">
                <a:solidFill>
                  <a:srgbClr val="7030A0"/>
                </a:solidFill>
              </a:rPr>
              <a:t>documentar</a:t>
            </a:r>
            <a:r>
              <a:rPr lang="pt-BR" dirty="0"/>
              <a:t>” o seu conteúdo é </a:t>
            </a:r>
            <a:r>
              <a:rPr lang="pt-BR" b="1" dirty="0"/>
              <a:t>muito importante</a:t>
            </a:r>
            <a:r>
              <a:rPr lang="pt-BR" dirty="0"/>
              <a:t>, para possibilitar a análise do seu conteúdo em futuras manutenções ou modificações;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dirty="0"/>
              <a:t>É recomendável deixar espaços (linhas em branco) entre partes do código, bem como redigir </a:t>
            </a:r>
            <a:r>
              <a:rPr lang="pt-BR" b="1" dirty="0">
                <a:solidFill>
                  <a:srgbClr val="00B050"/>
                </a:solidFill>
              </a:rPr>
              <a:t>comentários concisos e esclarecedores</a:t>
            </a:r>
            <a:r>
              <a:rPr lang="pt-BR" dirty="0"/>
              <a:t>, tornando a </a:t>
            </a:r>
            <a:r>
              <a:rPr lang="pt-BR" b="1" dirty="0">
                <a:solidFill>
                  <a:srgbClr val="00B050"/>
                </a:solidFill>
              </a:rPr>
              <a:t>visualização</a:t>
            </a:r>
            <a:r>
              <a:rPr lang="pt-BR" dirty="0"/>
              <a:t> do código mais agradável e </a:t>
            </a:r>
            <a:r>
              <a:rPr lang="pt-BR" b="1" dirty="0">
                <a:solidFill>
                  <a:srgbClr val="00B050"/>
                </a:solidFill>
              </a:rPr>
              <a:t>inteligível</a:t>
            </a:r>
            <a:r>
              <a:rPr lang="pt-BR" dirty="0"/>
              <a:t>, além de </a:t>
            </a:r>
            <a:r>
              <a:rPr lang="pt-BR" b="1" dirty="0">
                <a:solidFill>
                  <a:srgbClr val="00B050"/>
                </a:solidFill>
              </a:rPr>
              <a:t>facilitar</a:t>
            </a:r>
            <a:r>
              <a:rPr lang="pt-BR" dirty="0"/>
              <a:t> a sua </a:t>
            </a:r>
            <a:r>
              <a:rPr lang="pt-BR" b="1" dirty="0">
                <a:solidFill>
                  <a:srgbClr val="00B050"/>
                </a:solidFill>
              </a:rPr>
              <a:t>manutenção</a:t>
            </a:r>
            <a:r>
              <a:rPr lang="pt-BR" dirty="0"/>
              <a:t>;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dirty="0"/>
              <a:t>Para inserir um </a:t>
            </a:r>
            <a:r>
              <a:rPr lang="pt-BR" b="1" dirty="0"/>
              <a:t>comentário</a:t>
            </a:r>
            <a:r>
              <a:rPr lang="pt-BR" dirty="0"/>
              <a:t>, basta inserir um “</a:t>
            </a:r>
            <a:r>
              <a:rPr lang="pt-BR" b="1" dirty="0">
                <a:solidFill>
                  <a:srgbClr val="FF0000"/>
                </a:solidFill>
              </a:rPr>
              <a:t>#</a:t>
            </a:r>
            <a:r>
              <a:rPr lang="pt-BR" dirty="0"/>
              <a:t>” e o comentário em seguida, conforme citado no início deste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06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51E7-04A7-4156-2BAF-5C0A14BC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Documentando o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CA8D-9E1D-5524-0EC9-A2065E2F0F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Char char="•"/>
            </a:pPr>
            <a:r>
              <a:rPr lang="pt-BR" dirty="0"/>
              <a:t>Segue um exemplo com o script elaborado anteriormente:</a:t>
            </a: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Google Shape;393;p40">
            <a:extLst>
              <a:ext uri="{FF2B5EF4-FFF2-40B4-BE49-F238E27FC236}">
                <a16:creationId xmlns:a16="http://schemas.microsoft.com/office/drawing/2014/main" id="{AD73328F-12A5-4364-6BE1-8CBD35EFF3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240"/>
          <a:stretch/>
        </p:blipFill>
        <p:spPr>
          <a:xfrm>
            <a:off x="179807" y="1763213"/>
            <a:ext cx="8784386" cy="454610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60631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20D7-6638-9A1E-222C-023A53D5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E7EA-206B-6AFD-6503-F53C29A4ED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 script para automatizar o backup de algum diretório do sistema (como o “/</a:t>
            </a:r>
            <a:r>
              <a:rPr lang="pt-BR" dirty="0" err="1"/>
              <a:t>etc</a:t>
            </a:r>
            <a:r>
              <a:rPr lang="pt-BR" dirty="0"/>
              <a:t>”, por exemplo), compactando e gerando um único arquivo (com o compressor GZIP), e utilize uma sintaxe na qual o nome do arquivo criado tenha a data em que a tarefa foi executada.</a:t>
            </a:r>
          </a:p>
          <a:p>
            <a:r>
              <a:rPr lang="pt-BR" dirty="0"/>
              <a:t>Teste o script criado para validar o funcionamento.</a:t>
            </a:r>
          </a:p>
          <a:p>
            <a:r>
              <a:rPr lang="pt-BR" dirty="0"/>
              <a:t>Agende esta tarefa no “</a:t>
            </a:r>
            <a:r>
              <a:rPr lang="pt-BR" dirty="0" err="1"/>
              <a:t>crontab</a:t>
            </a:r>
            <a:r>
              <a:rPr lang="pt-BR" dirty="0"/>
              <a:t>” do usuário “root”, para executar diariamente (defina o horário para ser realizada daqui 10 minutos, para que você possa constatar o funcionamento).</a:t>
            </a:r>
          </a:p>
        </p:txBody>
      </p:sp>
    </p:spTree>
    <p:extLst>
      <p:ext uri="{BB962C8B-B14F-4D97-AF65-F5344CB8AC3E}">
        <p14:creationId xmlns:p14="http://schemas.microsoft.com/office/powerpoint/2010/main" val="1620594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53F6-CB7B-FE4F-0711-F6358B33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4D49-2D55-73C8-EAFA-6258E3F9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A7BA-5948-8907-4B14-E8A1A0E2B3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BONAN, Adilson Rodrigues. LINUX – Fundamentos, Prática &amp; Certificação LPI. Editora: Alta Books. RJ. 2010;</a:t>
            </a:r>
          </a:p>
          <a:p>
            <a:endParaRPr lang="pt-BR" dirty="0"/>
          </a:p>
          <a:p>
            <a:r>
              <a:rPr lang="pt-BR" dirty="0"/>
              <a:t>SILVA, </a:t>
            </a:r>
            <a:r>
              <a:rPr lang="pt-BR" dirty="0" err="1"/>
              <a:t>Gleydson</a:t>
            </a:r>
            <a:r>
              <a:rPr lang="pt-BR" dirty="0"/>
              <a:t> </a:t>
            </a:r>
            <a:r>
              <a:rPr lang="pt-BR" dirty="0" err="1"/>
              <a:t>Mazioli</a:t>
            </a:r>
            <a:r>
              <a:rPr lang="pt-BR" dirty="0"/>
              <a:t>. Guia Foca GNU/Linux. Disponível em: </a:t>
            </a:r>
            <a:r>
              <a:rPr lang="pt-BR" dirty="0">
                <a:hlinkClick r:id="rId2"/>
              </a:rPr>
              <a:t>https://guiafoca.org/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ULTRIUM LTO (</a:t>
            </a:r>
            <a:r>
              <a:rPr lang="pt-BR" dirty="0" err="1"/>
              <a:t>Official</a:t>
            </a:r>
            <a:r>
              <a:rPr lang="pt-BR" dirty="0"/>
              <a:t> Site) – </a:t>
            </a:r>
            <a:r>
              <a:rPr lang="pt-BR" dirty="0">
                <a:hlinkClick r:id="rId3"/>
              </a:rPr>
              <a:t>http://www.lto.org/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ISO/IEC 27001:2013. </a:t>
            </a:r>
            <a:r>
              <a:rPr lang="pt-BR" dirty="0" err="1"/>
              <a:t>Information</a:t>
            </a:r>
            <a:r>
              <a:rPr lang="pt-BR" dirty="0"/>
              <a:t> Security Management.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91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8331-2F2D-8412-B6BD-5C10D8A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267E-698B-2D30-2FD9-722C407355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Atualmente, a informação é um dos ativos mais importantes para uma organização, sendo que o setor de TI é o responsável direto pela definição da rotina de Backup e das tecnologias a serem utilizadas;</a:t>
            </a:r>
          </a:p>
          <a:p>
            <a:endParaRPr lang="pt-BR" dirty="0"/>
          </a:p>
          <a:p>
            <a:r>
              <a:rPr lang="pt-BR" dirty="0"/>
              <a:t>Porém, antes de citar tecnologias e tipos de Backup, vamos definir o termo:</a:t>
            </a:r>
          </a:p>
          <a:p>
            <a:pPr lvl="1"/>
            <a:r>
              <a:rPr lang="pt-BR" b="1" dirty="0">
                <a:solidFill>
                  <a:srgbClr val="C00000"/>
                </a:solidFill>
              </a:rPr>
              <a:t>Backup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também conhecido como “</a:t>
            </a:r>
            <a:r>
              <a:rPr lang="pt-BR" b="1" dirty="0">
                <a:solidFill>
                  <a:srgbClr val="0070C0"/>
                </a:solidFill>
              </a:rPr>
              <a:t>cópia de segurança</a:t>
            </a:r>
            <a:r>
              <a:rPr lang="pt-BR" dirty="0"/>
              <a:t>”, é o processo de copiar dados de um dispositivo de armazenamento para outro, com o objetivo de recuperar dados (excluídos acidentalmente/propositalmente, ou após ser corrompido);</a:t>
            </a:r>
          </a:p>
          <a:p>
            <a:endParaRPr lang="pt-BR" dirty="0"/>
          </a:p>
          <a:p>
            <a:r>
              <a:rPr lang="pt-BR" dirty="0"/>
              <a:t>Portanto, o Backup é uma </a:t>
            </a:r>
            <a:r>
              <a:rPr lang="pt-BR" b="1" dirty="0">
                <a:solidFill>
                  <a:srgbClr val="0070C0"/>
                </a:solidFill>
              </a:rPr>
              <a:t>cópia</a:t>
            </a:r>
            <a:r>
              <a:rPr lang="pt-BR" dirty="0"/>
              <a:t> dos dados originais que devem ser armazenados em </a:t>
            </a:r>
            <a:r>
              <a:rPr lang="pt-BR" b="1" dirty="0">
                <a:solidFill>
                  <a:srgbClr val="C00000"/>
                </a:solidFill>
              </a:rPr>
              <a:t>local diferente</a:t>
            </a:r>
            <a:r>
              <a:rPr lang="pt-BR" dirty="0"/>
              <a:t> do arquivo de origem.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0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BCE2-BED9-83B0-0FE3-2B05C999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149B-E8E7-6820-051A-709DA595B8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Aurélio Marinho </a:t>
            </a:r>
            <a:r>
              <a:rPr lang="pt-BR" sz="2000" dirty="0" err="1"/>
              <a:t>Jargas</a:t>
            </a:r>
            <a:r>
              <a:rPr lang="pt-BR" sz="2000" dirty="0"/>
              <a:t> – Canivete Suíço do Shell (</a:t>
            </a:r>
            <a:r>
              <a:rPr lang="pt-BR" sz="2000" dirty="0" err="1"/>
              <a:t>Bash</a:t>
            </a:r>
            <a:r>
              <a:rPr lang="pt-BR" sz="2000" dirty="0"/>
              <a:t>) – 2011:</a:t>
            </a:r>
          </a:p>
          <a:p>
            <a:pPr lvl="1"/>
            <a:r>
              <a:rPr lang="pt-BR" sz="2000" dirty="0">
                <a:hlinkClick r:id="rId2"/>
              </a:rPr>
              <a:t>http://aurelio.net/shell/canivete/</a:t>
            </a:r>
            <a:r>
              <a:rPr lang="pt-BR" sz="2000" dirty="0"/>
              <a:t> </a:t>
            </a:r>
          </a:p>
          <a:p>
            <a:pPr lvl="1"/>
            <a:endParaRPr lang="pt-BR" sz="2000" dirty="0"/>
          </a:p>
          <a:p>
            <a:r>
              <a:rPr lang="pt-BR" sz="2000" dirty="0"/>
              <a:t>Carlos E. </a:t>
            </a:r>
            <a:r>
              <a:rPr lang="pt-BR" sz="2000" dirty="0" err="1"/>
              <a:t>Morimoto</a:t>
            </a:r>
            <a:r>
              <a:rPr lang="pt-BR" sz="2000" dirty="0"/>
              <a:t> – Programando em Shell Script – 2010:</a:t>
            </a:r>
          </a:p>
          <a:p>
            <a:pPr lvl="1"/>
            <a:r>
              <a:rPr lang="pt-BR" sz="2000" dirty="0">
                <a:hlinkClick r:id="rId3"/>
              </a:rPr>
              <a:t>http://www.hardware.com.br/guias/programando-shell-script/</a:t>
            </a:r>
            <a:r>
              <a:rPr lang="pt-BR" sz="2000" dirty="0"/>
              <a:t> </a:t>
            </a:r>
          </a:p>
          <a:p>
            <a:pPr lvl="1"/>
            <a:endParaRPr lang="pt-BR" sz="2000" dirty="0"/>
          </a:p>
          <a:p>
            <a:r>
              <a:rPr lang="pt-BR" sz="2000" dirty="0"/>
              <a:t>Hugo Cisneiros – Programando em </a:t>
            </a:r>
            <a:r>
              <a:rPr lang="pt-BR" sz="2000" dirty="0" err="1"/>
              <a:t>shell</a:t>
            </a:r>
            <a:r>
              <a:rPr lang="pt-BR" sz="2000" dirty="0"/>
              <a:t>-script – 2004:</a:t>
            </a:r>
          </a:p>
          <a:p>
            <a:pPr lvl="1"/>
            <a:r>
              <a:rPr lang="pt-BR" sz="2000" dirty="0">
                <a:hlinkClick r:id="rId4"/>
              </a:rPr>
              <a:t>http://www.devin.com.br/shell_script/</a:t>
            </a:r>
            <a:r>
              <a:rPr lang="pt-BR" sz="2000" dirty="0"/>
              <a:t> </a:t>
            </a:r>
          </a:p>
          <a:p>
            <a:pPr lvl="1"/>
            <a:endParaRPr lang="pt-BR" sz="2000" dirty="0"/>
          </a:p>
          <a:p>
            <a:r>
              <a:rPr lang="pt-BR" sz="2000" dirty="0"/>
              <a:t>Pablo Carlos de S. Furtado – Shell Script: Primeiros Conceitos – 2005:</a:t>
            </a:r>
          </a:p>
          <a:p>
            <a:pPr lvl="1"/>
            <a:r>
              <a:rPr lang="pt-BR" sz="2000" dirty="0">
                <a:hlinkClick r:id="rId5"/>
              </a:rPr>
              <a:t>http://www.vivaolinux.com.br/artigo/Shell-Script-Primeiros-conceitos?pagina=1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20668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BBC8-D82D-5AE6-FF11-9204D595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Backup</a:t>
            </a:r>
            <a:br>
              <a:rPr lang="pt-BR" dirty="0"/>
            </a:br>
            <a:r>
              <a:rPr lang="pt-BR" dirty="0"/>
              <a:t>Dispositivos e mídias de armazenamento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95E0-2775-2311-C4EF-328A18D9C8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Backup pode ser armazenado em qualquer tipo de mídia, porém, as principais utilizadas no mercado são: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279;p27">
            <a:extLst>
              <a:ext uri="{FF2B5EF4-FFF2-40B4-BE49-F238E27FC236}">
                <a16:creationId xmlns:a16="http://schemas.microsoft.com/office/drawing/2014/main" id="{A654553C-635E-9DF5-8146-75CBCC850E6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0582" y="2888564"/>
            <a:ext cx="4425933" cy="3384538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5" name="Google Shape;280;p27">
            <a:extLst>
              <a:ext uri="{FF2B5EF4-FFF2-40B4-BE49-F238E27FC236}">
                <a16:creationId xmlns:a16="http://schemas.microsoft.com/office/drawing/2014/main" id="{DCFC6CB4-DF62-B92A-67BA-6DAA1B865DF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33177" y="2851154"/>
            <a:ext cx="2752725" cy="163556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6" name="Google Shape;281;p27">
            <a:extLst>
              <a:ext uri="{FF2B5EF4-FFF2-40B4-BE49-F238E27FC236}">
                <a16:creationId xmlns:a16="http://schemas.microsoft.com/office/drawing/2014/main" id="{8439DDDD-38F0-0390-07EA-05B4613AE3FB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169" y="5078062"/>
            <a:ext cx="1562744" cy="119504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Google Shape;282;p27">
            <a:extLst>
              <a:ext uri="{FF2B5EF4-FFF2-40B4-BE49-F238E27FC236}">
                <a16:creationId xmlns:a16="http://schemas.microsoft.com/office/drawing/2014/main" id="{EB45B6C0-5184-DF93-9022-F7C79C38D83B}"/>
              </a:ext>
            </a:extLst>
          </p:cNvPr>
          <p:cNvSpPr txBox="1"/>
          <p:nvPr/>
        </p:nvSpPr>
        <p:spPr>
          <a:xfrm>
            <a:off x="1385247" y="2204864"/>
            <a:ext cx="263660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Fita magnética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(Tipos: </a:t>
            </a:r>
            <a:r>
              <a:rPr lang="pt-BR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DLT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pt-BR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pt-BR" sz="1800" b="1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LTO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8" name="Google Shape;283;p27">
            <a:extLst>
              <a:ext uri="{FF2B5EF4-FFF2-40B4-BE49-F238E27FC236}">
                <a16:creationId xmlns:a16="http://schemas.microsoft.com/office/drawing/2014/main" id="{96AC6115-E58C-8A44-25B3-79E23543ECBC}"/>
              </a:ext>
            </a:extLst>
          </p:cNvPr>
          <p:cNvSpPr txBox="1"/>
          <p:nvPr/>
        </p:nvSpPr>
        <p:spPr>
          <a:xfrm>
            <a:off x="5977803" y="2204864"/>
            <a:ext cx="24634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 (Hard Drive) ou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SSD (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Drive)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84;p27">
            <a:extLst>
              <a:ext uri="{FF2B5EF4-FFF2-40B4-BE49-F238E27FC236}">
                <a16:creationId xmlns:a16="http://schemas.microsoft.com/office/drawing/2014/main" id="{46360F88-F4EC-3E7C-63F6-0DF943EE3C9F}"/>
              </a:ext>
            </a:extLst>
          </p:cNvPr>
          <p:cNvSpPr txBox="1"/>
          <p:nvPr/>
        </p:nvSpPr>
        <p:spPr>
          <a:xfrm>
            <a:off x="5947923" y="4708771"/>
            <a:ext cx="252323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Discos Ópticos (CD, DVD)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421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14-2CBE-95E6-FB2C-53F02EE8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Mídias – Fitas Magnéticas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C802D-76D8-8CF1-9402-462AC2304F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DLT – Digital Linear Tape: Primeira mídia utilizada em grande escala, lançada em 1984, porém já descontinuada, último lançamento em 2005 (DLT-V4):</a:t>
            </a:r>
          </a:p>
          <a:p>
            <a:pPr lvl="1"/>
            <a:r>
              <a:rPr lang="pt-BR" dirty="0"/>
              <a:t>Capacidade = 160GB;</a:t>
            </a:r>
          </a:p>
          <a:p>
            <a:pPr lvl="1"/>
            <a:r>
              <a:rPr lang="pt-BR" dirty="0"/>
              <a:t>Data Rate = 10MB/s;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293;p28">
            <a:extLst>
              <a:ext uri="{FF2B5EF4-FFF2-40B4-BE49-F238E27FC236}">
                <a16:creationId xmlns:a16="http://schemas.microsoft.com/office/drawing/2014/main" id="{968E4823-1DB5-599B-223F-83632C6232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05600" y="2352504"/>
            <a:ext cx="24384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94;p28">
            <a:extLst>
              <a:ext uri="{FF2B5EF4-FFF2-40B4-BE49-F238E27FC236}">
                <a16:creationId xmlns:a16="http://schemas.microsoft.com/office/drawing/2014/main" id="{82BF2331-8BF1-1C60-84C0-DB54C42BBF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4511" y="2600154"/>
            <a:ext cx="28098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95;p28">
            <a:extLst>
              <a:ext uri="{FF2B5EF4-FFF2-40B4-BE49-F238E27FC236}">
                <a16:creationId xmlns:a16="http://schemas.microsoft.com/office/drawing/2014/main" id="{F3A5F4DA-7E80-46F3-792A-4E2E8C8C97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851" y="3626072"/>
            <a:ext cx="3427702" cy="2677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96;p28">
            <a:extLst>
              <a:ext uri="{FF2B5EF4-FFF2-40B4-BE49-F238E27FC236}">
                <a16:creationId xmlns:a16="http://schemas.microsoft.com/office/drawing/2014/main" id="{79063776-4A84-7EDD-3582-345C3AF202E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1718" y="4807227"/>
            <a:ext cx="2443682" cy="1496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7;p28">
            <a:extLst>
              <a:ext uri="{FF2B5EF4-FFF2-40B4-BE49-F238E27FC236}">
                <a16:creationId xmlns:a16="http://schemas.microsoft.com/office/drawing/2014/main" id="{3CCACCE5-F49E-2A35-0188-2CDBA7E1C76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01570" y="4622198"/>
            <a:ext cx="2241548" cy="1681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6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31E0-DEB6-3534-28C3-9C0CD15C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Mídias – Fitas Magnéticas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D594-AA12-DCCE-0DF9-8CCAB0E488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LTO – Linear Tape Open: Padrão aberto (lançado em 2000) com desenvolvimento ativo, último lançamento em 2017 (LTO-8):</a:t>
            </a:r>
          </a:p>
          <a:p>
            <a:pPr lvl="1"/>
            <a:r>
              <a:rPr lang="pt-BR" sz="2000" dirty="0"/>
              <a:t>LTO 6 (2012)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Capacidade = 2,5 TB (nativo) e 6,25 TB (compressão) / Data Rate = 400MB/s;</a:t>
            </a:r>
          </a:p>
          <a:p>
            <a:pPr lvl="1"/>
            <a:r>
              <a:rPr lang="pt-BR" sz="2000" dirty="0"/>
              <a:t>LTO 7 (2015)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Capacidade = 6 TB (nativo) e 15 TB (compressão) / Data Rate = 750MB/s;</a:t>
            </a:r>
          </a:p>
          <a:p>
            <a:pPr lvl="1"/>
            <a:r>
              <a:rPr lang="pt-BR" sz="2000" dirty="0"/>
              <a:t>LTO 8 (2017)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Capacidade = 12 TB (nativo) e 30 TB (compressão) / Data Rate = 900MB/s;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Google Shape;303;p29">
            <a:extLst>
              <a:ext uri="{FF2B5EF4-FFF2-40B4-BE49-F238E27FC236}">
                <a16:creationId xmlns:a16="http://schemas.microsoft.com/office/drawing/2014/main" id="{DA7DBC53-CEDE-5BFC-1FB3-B4CE5C9110D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608" y="4663747"/>
            <a:ext cx="3399264" cy="1643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04;p29">
            <a:extLst>
              <a:ext uri="{FF2B5EF4-FFF2-40B4-BE49-F238E27FC236}">
                <a16:creationId xmlns:a16="http://schemas.microsoft.com/office/drawing/2014/main" id="{B427BD75-2D1F-AF54-9996-AAE4953FE8B4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1217" t="4635"/>
          <a:stretch/>
        </p:blipFill>
        <p:spPr>
          <a:xfrm>
            <a:off x="3661873" y="4669432"/>
            <a:ext cx="5374589" cy="1921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09;p29">
            <a:extLst>
              <a:ext uri="{FF2B5EF4-FFF2-40B4-BE49-F238E27FC236}">
                <a16:creationId xmlns:a16="http://schemas.microsoft.com/office/drawing/2014/main" id="{4AF53282-4E50-425D-7EC2-9710D238285B}"/>
              </a:ext>
            </a:extLst>
          </p:cNvPr>
          <p:cNvSpPr txBox="1"/>
          <p:nvPr/>
        </p:nvSpPr>
        <p:spPr>
          <a:xfrm>
            <a:off x="5556322" y="4354928"/>
            <a:ext cx="15856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 EMC ML3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10;p29">
            <a:extLst>
              <a:ext uri="{FF2B5EF4-FFF2-40B4-BE49-F238E27FC236}">
                <a16:creationId xmlns:a16="http://schemas.microsoft.com/office/drawing/2014/main" id="{2B79C70B-679B-0013-EA7B-0C11EB66F86B}"/>
              </a:ext>
            </a:extLst>
          </p:cNvPr>
          <p:cNvSpPr txBox="1"/>
          <p:nvPr/>
        </p:nvSpPr>
        <p:spPr>
          <a:xfrm>
            <a:off x="611560" y="6372475"/>
            <a:ext cx="598753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https://www.dell.com/pt-br/work/shop/povw/ml3-tape-library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https://www.lenovo.com/hk/en/data-center/storage/tape-storage/IBM-TS2280-Tape-Drive/p/WMD00000357</a:t>
            </a: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436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F63D-3429-540B-6FDD-840716D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Planejamento do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F693-ABA2-785B-5FB4-D6602C8A0F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Os recursos citados envolvem capacidade de armazenamento, tempo, </a:t>
            </a:r>
            <a:r>
              <a:rPr lang="pt-BR" b="1" i="1" dirty="0" err="1"/>
              <a:t>throughput</a:t>
            </a:r>
            <a:r>
              <a:rPr lang="pt-BR" dirty="0"/>
              <a:t> do barramento onde os dados serão transmitidos, velocidade de leitura na origem e velocidade de gravação no destino.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319;p30">
            <a:extLst>
              <a:ext uri="{FF2B5EF4-FFF2-40B4-BE49-F238E27FC236}">
                <a16:creationId xmlns:a16="http://schemas.microsoft.com/office/drawing/2014/main" id="{F06C0E39-CDD8-D963-227D-B61CF57438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7158" y="3010876"/>
            <a:ext cx="6529684" cy="3222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68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204E-280C-9C1C-EE00-852EFED5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Backup – Tipos de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A581-B06D-C806-329F-E73DEC25D3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762872" cy="4937760"/>
          </a:xfrm>
        </p:spPr>
        <p:txBody>
          <a:bodyPr>
            <a:normAutofit/>
          </a:bodyPr>
          <a:lstStyle/>
          <a:p>
            <a:r>
              <a:rPr lang="pt-BR" sz="1800" dirty="0"/>
              <a:t>Basicamente, temos três tipos de Backup:</a:t>
            </a:r>
          </a:p>
          <a:p>
            <a:pPr lvl="1"/>
            <a:r>
              <a:rPr lang="pt-BR" sz="1600" dirty="0"/>
              <a:t>Backup Completo (FULL);</a:t>
            </a:r>
          </a:p>
          <a:p>
            <a:pPr lvl="1"/>
            <a:r>
              <a:rPr lang="pt-BR" sz="1600" dirty="0"/>
              <a:t>Backup Diferencial;</a:t>
            </a:r>
          </a:p>
          <a:p>
            <a:pPr lvl="1"/>
            <a:r>
              <a:rPr lang="pt-BR" sz="1600" dirty="0"/>
              <a:t>Backup Incremental;</a:t>
            </a:r>
          </a:p>
          <a:p>
            <a:endParaRPr lang="pt-BR" sz="1900" dirty="0"/>
          </a:p>
          <a:p>
            <a:r>
              <a:rPr lang="pt-BR" sz="1800" dirty="0"/>
              <a:t>Antes de descrever as diferenças de cada Backup, observe os marcadores nas imagens:</a:t>
            </a:r>
          </a:p>
          <a:p>
            <a:pPr lvl="1"/>
            <a:r>
              <a:rPr lang="pt-BR" sz="1600" b="1" dirty="0" err="1"/>
              <a:t>Micro$oft</a:t>
            </a:r>
            <a:r>
              <a:rPr lang="pt-BR" sz="1600" dirty="0"/>
              <a:t>: Bit de arquivamento (atributo de arquivamento).</a:t>
            </a:r>
          </a:p>
          <a:p>
            <a:pPr lvl="1"/>
            <a:r>
              <a:rPr lang="pt-BR" sz="1600" b="1" dirty="0"/>
              <a:t>GNU/Linux</a:t>
            </a:r>
            <a:r>
              <a:rPr lang="pt-BR" sz="1600" dirty="0"/>
              <a:t>: </a:t>
            </a:r>
            <a:r>
              <a:rPr lang="pt-BR" sz="1600" dirty="0" err="1"/>
              <a:t>Timestamp</a:t>
            </a:r>
            <a:r>
              <a:rPr lang="pt-BR" sz="1600" dirty="0"/>
              <a:t> (marcador temporal).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4" name="Google Shape;328;p31">
            <a:extLst>
              <a:ext uri="{FF2B5EF4-FFF2-40B4-BE49-F238E27FC236}">
                <a16:creationId xmlns:a16="http://schemas.microsoft.com/office/drawing/2014/main" id="{8A973AF4-BAAB-6F83-F6FA-65EB4E9A5C7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626"/>
          <a:stretch/>
        </p:blipFill>
        <p:spPr>
          <a:xfrm>
            <a:off x="5269607" y="1291247"/>
            <a:ext cx="3874393" cy="45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27;p31">
            <a:extLst>
              <a:ext uri="{FF2B5EF4-FFF2-40B4-BE49-F238E27FC236}">
                <a16:creationId xmlns:a16="http://schemas.microsoft.com/office/drawing/2014/main" id="{EFCB05D2-A8A7-1CC0-4C3B-62B041BADC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5014722"/>
            <a:ext cx="5600700" cy="173355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9795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5328</TotalTime>
  <Words>3441</Words>
  <Application>Microsoft Office PowerPoint</Application>
  <PresentationFormat>On-screen Show (4:3)</PresentationFormat>
  <Paragraphs>323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Wingdings</vt:lpstr>
      <vt:lpstr>Wingdings 3</vt:lpstr>
      <vt:lpstr>Origem</vt:lpstr>
      <vt:lpstr>Backup e Shell Script</vt:lpstr>
      <vt:lpstr>Tópico do Slide</vt:lpstr>
      <vt:lpstr>Backup Conceitos e Possibilidades</vt:lpstr>
      <vt:lpstr>Introdução: Backup</vt:lpstr>
      <vt:lpstr>Backup Dispositivos e mídias de armazenamento</vt:lpstr>
      <vt:lpstr>Backup – Mídias – Fitas Magnéticas</vt:lpstr>
      <vt:lpstr>Backup – Mídias – Fitas Magnéticas</vt:lpstr>
      <vt:lpstr>Introdução – Planejamento do Backup</vt:lpstr>
      <vt:lpstr>Backup – Tipos de Backup</vt:lpstr>
      <vt:lpstr>Backup – Marcadores</vt:lpstr>
      <vt:lpstr>Backup – Tipos de Backup</vt:lpstr>
      <vt:lpstr>Backup – Tipos de Backup</vt:lpstr>
      <vt:lpstr>Backup – Tipos de Backup</vt:lpstr>
      <vt:lpstr>Backup – Tipos de Backup</vt:lpstr>
      <vt:lpstr>Backup – Recomendações Normativas</vt:lpstr>
      <vt:lpstr>Backup no GNU/Linux</vt:lpstr>
      <vt:lpstr>Agendamento de Tarefas CRONTAB</vt:lpstr>
      <vt:lpstr>Agendamento de Tarefas no GNU/Linux – “CRON”</vt:lpstr>
      <vt:lpstr>Manipulando o “CRON” Comando “crontab”</vt:lpstr>
      <vt:lpstr>CRONTAB – Sintaxe do arquivo</vt:lpstr>
      <vt:lpstr>Processo do “CRON”, o “crond” (daemon)</vt:lpstr>
      <vt:lpstr>Shell Script</vt:lpstr>
      <vt:lpstr>Introdução ao Shell Script</vt:lpstr>
      <vt:lpstr>Introdução ao Shell Script</vt:lpstr>
      <vt:lpstr>Introdução a Shell Script #!/bin/bash</vt:lpstr>
      <vt:lpstr>Introdução a Shell Script #!/bin/bash</vt:lpstr>
      <vt:lpstr>Criando um Shell Script</vt:lpstr>
      <vt:lpstr>Criando um Shell Script</vt:lpstr>
      <vt:lpstr>Criando um Shell Script</vt:lpstr>
      <vt:lpstr>Possíveis problemas na  execução de um Shell Script</vt:lpstr>
      <vt:lpstr>Possíveis problemas na  execução de um Shell Script</vt:lpstr>
      <vt:lpstr>Melhorando a saída do Script</vt:lpstr>
      <vt:lpstr>Interação com um usuário através do Shell Script</vt:lpstr>
      <vt:lpstr>Interação com o usuário</vt:lpstr>
      <vt:lpstr>Interação com o usuário</vt:lpstr>
      <vt:lpstr>Documentando o Script</vt:lpstr>
      <vt:lpstr>Documentando o Script</vt:lpstr>
      <vt:lpstr>Atividade</vt:lpstr>
      <vt:lpstr>Referências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25</cp:revision>
  <dcterms:created xsi:type="dcterms:W3CDTF">2012-01-22T15:35:55Z</dcterms:created>
  <dcterms:modified xsi:type="dcterms:W3CDTF">2025-09-24T18:20:12Z</dcterms:modified>
</cp:coreProperties>
</file>