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75" r:id="rId3"/>
    <p:sldId id="276" r:id="rId4"/>
    <p:sldId id="321" r:id="rId5"/>
    <p:sldId id="279" r:id="rId6"/>
    <p:sldId id="326" r:id="rId7"/>
    <p:sldId id="301" r:id="rId8"/>
    <p:sldId id="290" r:id="rId9"/>
    <p:sldId id="323" r:id="rId10"/>
    <p:sldId id="322" r:id="rId11"/>
    <p:sldId id="324" r:id="rId12"/>
    <p:sldId id="325" r:id="rId13"/>
    <p:sldId id="296" r:id="rId14"/>
    <p:sldId id="327" r:id="rId15"/>
    <p:sldId id="329" r:id="rId16"/>
    <p:sldId id="328" r:id="rId17"/>
    <p:sldId id="330" r:id="rId18"/>
    <p:sldId id="331" r:id="rId19"/>
    <p:sldId id="278" r:id="rId20"/>
    <p:sldId id="282" r:id="rId2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789040"/>
            <a:ext cx="6858000" cy="108776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2" name="Google Shape;109;p13">
            <a:extLst>
              <a:ext uri="{FF2B5EF4-FFF2-40B4-BE49-F238E27FC236}">
                <a16:creationId xmlns:a16="http://schemas.microsoft.com/office/drawing/2014/main" id="{4A7E59BB-0694-EAF4-704F-480C70694023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971600" y="573297"/>
            <a:ext cx="2344082" cy="630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66F3051C-CCAF-2E3B-2407-FF1497E0015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 dirty="0"/>
              <a:t>Clique para editar os estilos do texto mestre</a:t>
            </a:r>
          </a:p>
          <a:p>
            <a:pPr lvl="1" eaLnBrk="1" latinLnBrk="0" hangingPunct="1"/>
            <a:r>
              <a:rPr lang="pt-BR" dirty="0"/>
              <a:t>Segundo nível</a:t>
            </a:r>
          </a:p>
          <a:p>
            <a:pPr lvl="2" eaLnBrk="1" latinLnBrk="0" hangingPunct="1"/>
            <a:r>
              <a:rPr lang="pt-BR" dirty="0"/>
              <a:t>Terceiro nível</a:t>
            </a:r>
          </a:p>
          <a:p>
            <a:pPr lvl="3" eaLnBrk="1" latinLnBrk="0" hangingPunct="1"/>
            <a:r>
              <a:rPr lang="pt-BR" dirty="0"/>
              <a:t>Quarto nível</a:t>
            </a:r>
          </a:p>
          <a:p>
            <a:pPr lvl="4" eaLnBrk="1" latinLnBrk="0" hangingPunct="1"/>
            <a:r>
              <a:rPr lang="pt-BR" dirty="0"/>
              <a:t>Quinto nível</a:t>
            </a:r>
            <a:endParaRPr kumimoji="0" lang="en-US" dirty="0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E8099970-C878-B4FB-2937-ED3700D7405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0453" y="2971801"/>
            <a:ext cx="6772446" cy="1066800"/>
          </a:xfrm>
        </p:spPr>
        <p:txBody>
          <a:bodyPr anchor="t" anchorCtr="0"/>
          <a:lstStyle>
            <a:lvl1pPr algn="ct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81099" y="4267199"/>
            <a:ext cx="6781800" cy="1143000"/>
          </a:xfrm>
        </p:spPr>
        <p:txBody>
          <a:bodyPr anchor="t" anchorCtr="0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0" name="Google Shape;17;p2" descr="Resultado de imagem para lets rock the future fiap">
            <a:extLst>
              <a:ext uri="{FF2B5EF4-FFF2-40B4-BE49-F238E27FC236}">
                <a16:creationId xmlns:a16="http://schemas.microsoft.com/office/drawing/2014/main" id="{BC1C9607-B82C-4ABD-B295-C4C6A17DE52E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586633" y="357051"/>
            <a:ext cx="1970734" cy="20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6AF3A560-5CBB-348C-78E8-03528449C41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3973274" y="5721582"/>
            <a:ext cx="1197451" cy="322115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3" name="Google Shape;30;p3">
            <a:extLst>
              <a:ext uri="{FF2B5EF4-FFF2-40B4-BE49-F238E27FC236}">
                <a16:creationId xmlns:a16="http://schemas.microsoft.com/office/drawing/2014/main" id="{1DC885AE-A7AF-3980-DE70-0067409EA322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dirty="0"/>
              <a:t>Clique para editar o estilo do título mestre</a:t>
            </a:r>
            <a:endParaRPr kumimoji="0"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dirty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pic>
        <p:nvPicPr>
          <p:cNvPr id="5" name="Google Shape;30;p3">
            <a:extLst>
              <a:ext uri="{FF2B5EF4-FFF2-40B4-BE49-F238E27FC236}">
                <a16:creationId xmlns:a16="http://schemas.microsoft.com/office/drawing/2014/main" id="{7ECFB986-4BB2-F9D8-5E90-FEF3DF38122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45A53097-D73F-D424-DE02-A5A64AFEBA8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7" name="Google Shape;30;p3">
            <a:extLst>
              <a:ext uri="{FF2B5EF4-FFF2-40B4-BE49-F238E27FC236}">
                <a16:creationId xmlns:a16="http://schemas.microsoft.com/office/drawing/2014/main" id="{B90DDE7E-3BCD-D79D-B077-2438B13CCD99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>
            <a:lvl1pPr marL="274320" indent="-274320">
              <a:buFont typeface="Arial" panose="020B0604020202020204" pitchFamily="34" charset="0"/>
              <a:buChar char="•"/>
              <a:defRPr/>
            </a:lvl1pPr>
            <a:lvl2pPr marL="548640" indent="-274320">
              <a:buFont typeface="Arial" panose="020B0604020202020204" pitchFamily="34" charset="0"/>
              <a:buChar char="•"/>
              <a:defRPr/>
            </a:lvl2pPr>
            <a:lvl3pPr marL="822960" indent="-228600">
              <a:buFont typeface="Arial" panose="020B0604020202020204" pitchFamily="34" charset="0"/>
              <a:buChar char="•"/>
              <a:defRPr/>
            </a:lvl3pPr>
            <a:lvl4pPr marL="1097280" indent="-228600">
              <a:buFont typeface="Arial" panose="020B0604020202020204" pitchFamily="34" charset="0"/>
              <a:buChar char="•"/>
              <a:defRPr/>
            </a:lvl4pPr>
            <a:lvl5pPr marL="1371600" indent="-228600">
              <a:buFont typeface="Arial" panose="020B0604020202020204" pitchFamily="34" charset="0"/>
              <a:buChar char="•"/>
              <a:defRPr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pic>
        <p:nvPicPr>
          <p:cNvPr id="11" name="Google Shape;30;p3">
            <a:extLst>
              <a:ext uri="{FF2B5EF4-FFF2-40B4-BE49-F238E27FC236}">
                <a16:creationId xmlns:a16="http://schemas.microsoft.com/office/drawing/2014/main" id="{3F41D69D-B674-EEED-B9B6-06C0A9C08D95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956376" y="152400"/>
            <a:ext cx="1008112" cy="271183"/>
          </a:xfrm>
          <a:prstGeom prst="rect">
            <a:avLst/>
          </a:prstGeom>
          <a:noFill/>
          <a:ln>
            <a:noFill/>
          </a:ln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DE2191A-D690-4B53-8433-7131D440F245}" type="datetimeFigureOut">
              <a:rPr lang="pt-BR" smtClean="0"/>
              <a:pPr/>
              <a:t>24/09/2025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DBD1892-086B-46A7-9C95-DCAD890F030A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Arial" panose="020B0604020202020204" pitchFamily="34" charset="0"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Arial" panose="020B0604020202020204" pitchFamily="34" charset="0"/>
        <a:buChar char="•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Arial" panose="020B0604020202020204" pitchFamily="34" charset="0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Arial" panose="020B0604020202020204" pitchFamily="34" charset="0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c/refman/8.4/en/sql-prepared-statemen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mysql.com/doc/refman/8.4/en/sql-prepared-statements.html" TargetMode="External"/><Relationship Id="rId2" Type="http://schemas.openxmlformats.org/officeDocument/2006/relationships/hyperlink" Target="https://dev.mysql.com/doc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mperva.com/learn/application-security/sql-injection-sqli/" TargetMode="External"/><Relationship Id="rId5" Type="http://schemas.openxmlformats.org/officeDocument/2006/relationships/hyperlink" Target="https://owasp.org/www-community/attacks/SQL_Injection" TargetMode="External"/><Relationship Id="rId4" Type="http://schemas.openxmlformats.org/officeDocument/2006/relationships/hyperlink" Target="https://www.w3schools.com/php/php_mysql_prepared_statements.asp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219200" y="3717032"/>
            <a:ext cx="6858000" cy="630560"/>
          </a:xfrm>
        </p:spPr>
        <p:txBody>
          <a:bodyPr>
            <a:normAutofit/>
          </a:bodyPr>
          <a:lstStyle/>
          <a:p>
            <a:r>
              <a:rPr lang="pt-BR" dirty="0"/>
              <a:t>MySQL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Prof.: Guilherme Rodrigues</a:t>
            </a:r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187624" y="4407768"/>
            <a:ext cx="6858000" cy="5334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Linux Services </a:t>
            </a:r>
            <a:r>
              <a:rPr kumimoji="0" lang="pt-BR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Applications</a:t>
            </a:r>
            <a:endParaRPr kumimoji="0" lang="pt-BR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FIAP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AB7F7-A244-98A1-A108-7D987D059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Comandos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B4D35-3FE7-8250-74C2-C5131C8D620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000" b="1" dirty="0"/>
              <a:t>SELECT:</a:t>
            </a:r>
            <a:r>
              <a:rPr lang="pt-BR" sz="2000" dirty="0"/>
              <a:t> Utilizado para buscar dados.</a:t>
            </a:r>
          </a:p>
          <a:p>
            <a:pPr lvl="1"/>
            <a:r>
              <a:rPr lang="pt-BR" sz="2000" dirty="0"/>
              <a:t>Exemplo: SELECT * FROM clientes WHERE cidade = 'São Paulo’;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INSERT INTO:</a:t>
            </a:r>
            <a:r>
              <a:rPr lang="pt-BR" sz="2000" dirty="0"/>
              <a:t> Insere novos registros em uma tabela.</a:t>
            </a:r>
          </a:p>
          <a:p>
            <a:pPr lvl="1"/>
            <a:r>
              <a:rPr lang="pt-BR" sz="2000" dirty="0"/>
              <a:t>Ex.: INSERT INTO clientes (nome, cidade) VALUES ('Ana', 'São Paulo’);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UPDATE:</a:t>
            </a:r>
            <a:r>
              <a:rPr lang="pt-BR" sz="2000" dirty="0"/>
              <a:t> Atualiza dados existentes em uma tabela.</a:t>
            </a:r>
          </a:p>
          <a:p>
            <a:pPr lvl="1"/>
            <a:r>
              <a:rPr lang="pt-BR" sz="2000" dirty="0"/>
              <a:t>Ex.: UPDATE clientes SET cidade = 'Rio de Janeiro' WHERE nome = 'Ana’;</a:t>
            </a:r>
          </a:p>
          <a:p>
            <a:pPr lvl="1"/>
            <a:endParaRPr lang="pt-BR" sz="2000" dirty="0"/>
          </a:p>
          <a:p>
            <a:r>
              <a:rPr lang="pt-BR" sz="2000" b="1" dirty="0"/>
              <a:t>DELETE:</a:t>
            </a:r>
            <a:r>
              <a:rPr lang="pt-BR" sz="2000" dirty="0"/>
              <a:t> Remove registros de uma tabela.</a:t>
            </a:r>
          </a:p>
          <a:p>
            <a:pPr lvl="1"/>
            <a:r>
              <a:rPr lang="pt-BR" sz="2000" dirty="0"/>
              <a:t>Ex.: DELETE FROM clientes WHERE cidade = 'São Paulo';</a:t>
            </a:r>
          </a:p>
        </p:txBody>
      </p:sp>
    </p:spTree>
    <p:extLst>
      <p:ext uri="{BB962C8B-B14F-4D97-AF65-F5344CB8AC3E}">
        <p14:creationId xmlns:p14="http://schemas.microsoft.com/office/powerpoint/2010/main" val="3416305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F93CA-C96B-D37F-88EC-02CEDC80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 e Exemplos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142F-445B-B975-6446-DD7E566D418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Criando uma Tabela: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Inserindo dados:</a:t>
            </a:r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6997-206F-20BA-62E0-2BB93921B712}"/>
              </a:ext>
            </a:extLst>
          </p:cNvPr>
          <p:cNvSpPr txBox="1"/>
          <p:nvPr/>
        </p:nvSpPr>
        <p:spPr>
          <a:xfrm>
            <a:off x="971600" y="1920721"/>
            <a:ext cx="4023602" cy="1754326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 TABLE </a:t>
            </a:r>
            <a:r>
              <a:rPr lang="en-US" dirty="0" err="1"/>
              <a:t>clientes</a:t>
            </a:r>
            <a:r>
              <a:rPr lang="en-US" dirty="0"/>
              <a:t> (</a:t>
            </a:r>
          </a:p>
          <a:p>
            <a:r>
              <a:rPr lang="en-US" dirty="0"/>
              <a:t>  id INT AUTO_INCREMENT PRIMARY KEY,</a:t>
            </a:r>
          </a:p>
          <a:p>
            <a:r>
              <a:rPr lang="en-US" dirty="0"/>
              <a:t>  </a:t>
            </a:r>
            <a:r>
              <a:rPr lang="en-US" dirty="0" err="1"/>
              <a:t>nome</a:t>
            </a:r>
            <a:r>
              <a:rPr lang="en-US" dirty="0"/>
              <a:t> VARCHAR(50),</a:t>
            </a:r>
          </a:p>
          <a:p>
            <a:r>
              <a:rPr lang="en-US" dirty="0"/>
              <a:t>  </a:t>
            </a:r>
            <a:r>
              <a:rPr lang="en-US" dirty="0" err="1"/>
              <a:t>cidade</a:t>
            </a:r>
            <a:r>
              <a:rPr lang="en-US" dirty="0"/>
              <a:t> VARCHAR(50)</a:t>
            </a:r>
          </a:p>
          <a:p>
            <a:r>
              <a:rPr lang="en-US" dirty="0"/>
              <a:t>);</a:t>
            </a:r>
          </a:p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4B6FC1-BA64-FB3D-32AC-25D097EE9E67}"/>
              </a:ext>
            </a:extLst>
          </p:cNvPr>
          <p:cNvSpPr txBox="1"/>
          <p:nvPr/>
        </p:nvSpPr>
        <p:spPr>
          <a:xfrm>
            <a:off x="971600" y="4725144"/>
            <a:ext cx="6900222" cy="64633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INSERT INTO clientes (nome, cidade) VALUES ('Carlos', 'Belo Horizonte');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24399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E796A-46DC-20DE-FBC3-5D591AC1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7E4D-A709-981B-815B-43132763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Sintaxe Básica e Exemplos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C4E6F-8999-C4C4-8A69-D4D885EA09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Atualizando Dados: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Deletando Dados: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79DCA-9462-085D-3F18-3D32660DD226}"/>
              </a:ext>
            </a:extLst>
          </p:cNvPr>
          <p:cNvSpPr txBox="1"/>
          <p:nvPr/>
        </p:nvSpPr>
        <p:spPr>
          <a:xfrm>
            <a:off x="971600" y="1920721"/>
            <a:ext cx="6134628" cy="64633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UPDATE clientes SET cidade = 'Curitiba' WHERE nome = 'Carlos’;</a:t>
            </a:r>
          </a:p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F7E379-4C67-DE7C-1581-C1983C0D1A06}"/>
              </a:ext>
            </a:extLst>
          </p:cNvPr>
          <p:cNvSpPr txBox="1"/>
          <p:nvPr/>
        </p:nvSpPr>
        <p:spPr>
          <a:xfrm>
            <a:off x="971600" y="3973840"/>
            <a:ext cx="4589270" cy="64633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pt-BR" dirty="0"/>
              <a:t>DELETE FROM clientes WHERE nome = 'Carlos';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2202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A33DEE-BA6B-2739-80B5-F29A665A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SQL Injection</a:t>
            </a:r>
            <a:endParaRPr lang="pt-BR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F4DDC2-F103-B46C-6F1F-E01BD70B4A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 da Ementa: Servidor de Banco de Dados MySQL</a:t>
            </a:r>
          </a:p>
        </p:txBody>
      </p:sp>
    </p:spTree>
    <p:extLst>
      <p:ext uri="{BB962C8B-B14F-4D97-AF65-F5344CB8AC3E}">
        <p14:creationId xmlns:p14="http://schemas.microsoft.com/office/powerpoint/2010/main" val="856968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FECE-6702-7588-3C69-E69A109F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SQL </a:t>
            </a:r>
            <a:r>
              <a:rPr lang="pt-BR" dirty="0" err="1"/>
              <a:t>Injection</a:t>
            </a:r>
            <a:r>
              <a:rPr lang="pt-BR" dirty="0"/>
              <a:t> - Definição e Riscos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D2634-0CBA-6E5F-D7C5-40976C544F6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SQL </a:t>
            </a:r>
            <a:r>
              <a:rPr lang="pt-BR" dirty="0" err="1"/>
              <a:t>Injection</a:t>
            </a:r>
            <a:r>
              <a:rPr lang="pt-BR" dirty="0"/>
              <a:t>?</a:t>
            </a:r>
          </a:p>
          <a:p>
            <a:pPr lvl="1"/>
            <a:r>
              <a:rPr lang="pt-BR" dirty="0"/>
              <a:t>SQL </a:t>
            </a:r>
            <a:r>
              <a:rPr lang="pt-BR" dirty="0" err="1"/>
              <a:t>Injection</a:t>
            </a:r>
            <a:r>
              <a:rPr lang="pt-BR" dirty="0"/>
              <a:t> é uma técnica de ataque onde comandos SQL maliciosos são inseridos em uma entrada de dados para manipular o banco de dados.</a:t>
            </a:r>
          </a:p>
          <a:p>
            <a:r>
              <a:rPr lang="pt-BR" dirty="0"/>
              <a:t>Por que ocorre?</a:t>
            </a:r>
          </a:p>
          <a:p>
            <a:pPr lvl="1"/>
            <a:r>
              <a:rPr lang="pt-BR" dirty="0"/>
              <a:t>Ocorre quando o sistema não valida ou escapa corretamente entradas de dados, permitindo que invasores executem comandos indesejados.</a:t>
            </a:r>
          </a:p>
          <a:p>
            <a:r>
              <a:rPr lang="pt-BR" dirty="0"/>
              <a:t>Riscos:</a:t>
            </a:r>
          </a:p>
          <a:p>
            <a:pPr lvl="1"/>
            <a:r>
              <a:rPr lang="pt-BR" dirty="0"/>
              <a:t>Exposição de dados sensíveis.</a:t>
            </a:r>
          </a:p>
          <a:p>
            <a:pPr lvl="1"/>
            <a:r>
              <a:rPr lang="pt-BR" dirty="0"/>
              <a:t>Manipulação ou destruição de dados.</a:t>
            </a:r>
          </a:p>
          <a:p>
            <a:pPr lvl="1"/>
            <a:r>
              <a:rPr lang="pt-BR" dirty="0"/>
              <a:t>Possível controle total do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686558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BDAB6-A26B-2A16-78CD-4A9493037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257F-4B8E-19CF-E3D1-CD960FA21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Funciona um SQL </a:t>
            </a:r>
            <a:r>
              <a:rPr lang="pt-BR" dirty="0" err="1"/>
              <a:t>Injection</a:t>
            </a:r>
            <a:r>
              <a:rPr lang="pt-BR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105AE-566A-D2BC-6B25-E46907ACCAC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sz="2400" dirty="0"/>
              <a:t>Exemplo Prático de SQL </a:t>
            </a:r>
            <a:r>
              <a:rPr lang="pt-BR" sz="2400" dirty="0" err="1"/>
              <a:t>Injection</a:t>
            </a:r>
            <a:r>
              <a:rPr lang="pt-BR" sz="2400" dirty="0"/>
              <a:t>:</a:t>
            </a:r>
          </a:p>
          <a:p>
            <a:pPr lvl="1"/>
            <a:r>
              <a:rPr lang="pt-BR" sz="2000" dirty="0"/>
              <a:t>Consulta Vulnerável:</a:t>
            </a:r>
          </a:p>
          <a:p>
            <a:pPr lvl="1"/>
            <a:endParaRPr lang="pt-BR" sz="20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r>
              <a:rPr lang="pt-BR" sz="2400" dirty="0"/>
              <a:t>Inserção de Entrada Maliciosa:</a:t>
            </a:r>
          </a:p>
          <a:p>
            <a:pPr lvl="1"/>
            <a:r>
              <a:rPr lang="pt-BR" sz="2000" dirty="0"/>
              <a:t>Entrada de senha: "' OR '1' = '1"</a:t>
            </a:r>
          </a:p>
          <a:p>
            <a:pPr lvl="1"/>
            <a:r>
              <a:rPr lang="pt-BR" sz="2000" dirty="0"/>
              <a:t>Consulta resultante:</a:t>
            </a:r>
          </a:p>
          <a:p>
            <a:pPr lvl="1"/>
            <a:endParaRPr lang="pt-BR" sz="2000" dirty="0"/>
          </a:p>
          <a:p>
            <a:pPr lvl="1"/>
            <a:endParaRPr lang="pt-BR" sz="2100" dirty="0"/>
          </a:p>
          <a:p>
            <a:pPr lvl="1"/>
            <a:endParaRPr lang="pt-BR" sz="2100" dirty="0"/>
          </a:p>
          <a:p>
            <a:r>
              <a:rPr lang="pt-BR" sz="2400" dirty="0"/>
              <a:t>Resultado: Todos os usuários podem ser retornados, expondo informações indevidas ou permitindo acesso sem autenticação.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17441D-B275-1325-287F-0E54A00F22AC}"/>
              </a:ext>
            </a:extLst>
          </p:cNvPr>
          <p:cNvSpPr txBox="1"/>
          <p:nvPr/>
        </p:nvSpPr>
        <p:spPr>
          <a:xfrm>
            <a:off x="971600" y="2134597"/>
            <a:ext cx="6972806" cy="64633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usuarios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= '$</a:t>
            </a:r>
            <a:r>
              <a:rPr lang="en-US" dirty="0" err="1"/>
              <a:t>nome</a:t>
            </a:r>
            <a:r>
              <a:rPr lang="en-US" dirty="0"/>
              <a:t>' AND </a:t>
            </a:r>
            <a:r>
              <a:rPr lang="en-US" dirty="0" err="1"/>
              <a:t>senha</a:t>
            </a:r>
            <a:r>
              <a:rPr lang="en-US" dirty="0"/>
              <a:t> = '$</a:t>
            </a:r>
            <a:r>
              <a:rPr lang="en-US" dirty="0" err="1"/>
              <a:t>senha</a:t>
            </a:r>
            <a:r>
              <a:rPr lang="en-US" dirty="0"/>
              <a:t>';</a:t>
            </a:r>
          </a:p>
          <a:p>
            <a:endParaRPr lang="pt-B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245F15-30A9-7B31-0E20-56E59FAE8243}"/>
              </a:ext>
            </a:extLst>
          </p:cNvPr>
          <p:cNvSpPr txBox="1"/>
          <p:nvPr/>
        </p:nvSpPr>
        <p:spPr>
          <a:xfrm>
            <a:off x="971600" y="4293096"/>
            <a:ext cx="7270965" cy="64633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SELECT * FROM </a:t>
            </a:r>
            <a:r>
              <a:rPr lang="en-US" dirty="0" err="1"/>
              <a:t>usuarios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= 'admin' AND </a:t>
            </a:r>
            <a:r>
              <a:rPr lang="en-US" dirty="0" err="1"/>
              <a:t>senha</a:t>
            </a:r>
            <a:r>
              <a:rPr lang="en-US" dirty="0"/>
              <a:t> = '' OR '1' = '1';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2840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56C-7725-7E3C-0B88-7F97DC9E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Testando Vulnerabilidades de SQL </a:t>
            </a:r>
            <a:r>
              <a:rPr lang="pt-BR" dirty="0" err="1"/>
              <a:t>Injection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874B3-9898-6839-2380-1C8CF2F581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Método de Teste:</a:t>
            </a:r>
          </a:p>
          <a:p>
            <a:pPr lvl="1"/>
            <a:r>
              <a:rPr lang="pt-BR" sz="2000" dirty="0"/>
              <a:t>Inserir caracteres como ', ", -- em campos de entrada para verificar se o sistema responde com erros ou comportamentos inesperados.</a:t>
            </a:r>
          </a:p>
          <a:p>
            <a:pPr lvl="1"/>
            <a:endParaRPr lang="pt-BR" sz="2000" dirty="0"/>
          </a:p>
          <a:p>
            <a:r>
              <a:rPr lang="pt-BR" sz="2400" dirty="0"/>
              <a:t>Ferramentas de Teste:</a:t>
            </a:r>
          </a:p>
          <a:p>
            <a:pPr lvl="1"/>
            <a:r>
              <a:rPr lang="pt-BR" sz="2000" dirty="0"/>
              <a:t>Ferramentas automáticas como </a:t>
            </a:r>
            <a:r>
              <a:rPr lang="pt-BR" sz="2000" dirty="0" err="1"/>
              <a:t>SQLmap</a:t>
            </a:r>
            <a:r>
              <a:rPr lang="pt-BR" sz="2000" dirty="0"/>
              <a:t> e </a:t>
            </a:r>
            <a:r>
              <a:rPr lang="pt-BR" sz="2000" dirty="0" err="1"/>
              <a:t>Havij</a:t>
            </a:r>
            <a:r>
              <a:rPr lang="pt-BR" sz="2000" dirty="0"/>
              <a:t> para detectar e explorar vulnerabilidades.</a:t>
            </a:r>
          </a:p>
          <a:p>
            <a:pPr lvl="1"/>
            <a:endParaRPr lang="pt-BR" sz="2000" dirty="0"/>
          </a:p>
          <a:p>
            <a:r>
              <a:rPr lang="pt-BR" sz="2400" dirty="0"/>
              <a:t>Exemplo Prático:</a:t>
            </a:r>
          </a:p>
          <a:p>
            <a:pPr lvl="1"/>
            <a:r>
              <a:rPr lang="pt-BR" sz="2000" dirty="0"/>
              <a:t>Inserção de entrada: admin' --</a:t>
            </a:r>
          </a:p>
          <a:p>
            <a:pPr lvl="1"/>
            <a:r>
              <a:rPr lang="pt-BR" sz="2000" dirty="0"/>
              <a:t>Verificação de alteração de comportamento ou erros SQL.</a:t>
            </a:r>
          </a:p>
        </p:txBody>
      </p:sp>
    </p:spTree>
    <p:extLst>
      <p:ext uri="{BB962C8B-B14F-4D97-AF65-F5344CB8AC3E}">
        <p14:creationId xmlns:p14="http://schemas.microsoft.com/office/powerpoint/2010/main" val="1938203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6EA09-8084-590F-31B7-05799443F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Prevenir: SQL </a:t>
            </a:r>
            <a:r>
              <a:rPr lang="pt-BR" dirty="0" err="1"/>
              <a:t>Injection</a:t>
            </a:r>
            <a:endParaRPr lang="pt-B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1921-CBC6-E3B7-D0E4-FBFF8D60869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1. Validação e Sanitização de Entrada:</a:t>
            </a:r>
          </a:p>
          <a:p>
            <a:pPr lvl="1"/>
            <a:r>
              <a:rPr lang="pt-BR" dirty="0"/>
              <a:t>Validar e limpar todos os dados inseridos pelos usuários.</a:t>
            </a:r>
          </a:p>
          <a:p>
            <a:pPr lvl="3"/>
            <a:endParaRPr lang="pt-BR" dirty="0"/>
          </a:p>
          <a:p>
            <a:r>
              <a:rPr lang="pt-BR" dirty="0"/>
              <a:t>2. Uso de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Statements</a:t>
            </a:r>
            <a:r>
              <a:rPr lang="pt-BR" dirty="0"/>
              <a:t>:</a:t>
            </a:r>
          </a:p>
          <a:p>
            <a:pPr lvl="1"/>
            <a:r>
              <a:rPr lang="pt-BR" dirty="0"/>
              <a:t>Utilizar declarações preparadas com parâmetros para evitar a execução de comandos inesperados.</a:t>
            </a:r>
          </a:p>
          <a:p>
            <a:pPr lvl="1"/>
            <a:r>
              <a:rPr lang="pt-BR" dirty="0"/>
              <a:t>Exemplo:</a:t>
            </a:r>
          </a:p>
          <a:p>
            <a:pPr lvl="2"/>
            <a:endParaRPr lang="pt-BR" dirty="0"/>
          </a:p>
          <a:p>
            <a:pPr lvl="2"/>
            <a:endParaRPr lang="pt-BR" dirty="0"/>
          </a:p>
          <a:p>
            <a:pPr lvl="1"/>
            <a:endParaRPr lang="pt-BR" dirty="0"/>
          </a:p>
          <a:p>
            <a:r>
              <a:rPr lang="pt-BR" dirty="0"/>
              <a:t>3. Limitação de Permissões de Banco de Dados:</a:t>
            </a:r>
          </a:p>
          <a:p>
            <a:pPr lvl="1"/>
            <a:r>
              <a:rPr lang="pt-BR" dirty="0"/>
              <a:t>Restringir privilégios de usuários para acesso e manipulação de dados.</a:t>
            </a:r>
          </a:p>
          <a:p>
            <a:pPr lvl="3"/>
            <a:endParaRPr lang="pt-BR" dirty="0"/>
          </a:p>
          <a:p>
            <a:r>
              <a:rPr lang="pt-BR" dirty="0"/>
              <a:t>4. Ferramentas de Segurança:</a:t>
            </a:r>
          </a:p>
          <a:p>
            <a:pPr lvl="1"/>
            <a:r>
              <a:rPr lang="pt-BR" dirty="0"/>
              <a:t>Implementar firewalls de banco de dados e sistemas de monitoramento.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306C01-BC78-30D3-A2BC-896DD396E328}"/>
              </a:ext>
            </a:extLst>
          </p:cNvPr>
          <p:cNvSpPr txBox="1"/>
          <p:nvPr/>
        </p:nvSpPr>
        <p:spPr>
          <a:xfrm>
            <a:off x="86226" y="3573016"/>
            <a:ext cx="8950270" cy="646331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cursor.execute</a:t>
            </a:r>
            <a:r>
              <a:rPr lang="en-US" dirty="0"/>
              <a:t>("SELECT * FROM </a:t>
            </a:r>
            <a:r>
              <a:rPr lang="en-US" dirty="0" err="1"/>
              <a:t>usuarios</a:t>
            </a:r>
            <a:r>
              <a:rPr lang="en-US" dirty="0"/>
              <a:t> WHERE </a:t>
            </a:r>
            <a:r>
              <a:rPr lang="en-US" dirty="0" err="1"/>
              <a:t>nome</a:t>
            </a:r>
            <a:r>
              <a:rPr lang="en-US" dirty="0"/>
              <a:t> = %s AND </a:t>
            </a:r>
            <a:r>
              <a:rPr lang="en-US" dirty="0" err="1"/>
              <a:t>senha</a:t>
            </a:r>
            <a:r>
              <a:rPr lang="en-US" dirty="0"/>
              <a:t> = %s", (</a:t>
            </a:r>
            <a:r>
              <a:rPr lang="en-US" dirty="0" err="1"/>
              <a:t>nome</a:t>
            </a:r>
            <a:r>
              <a:rPr lang="en-US" dirty="0"/>
              <a:t>, </a:t>
            </a:r>
            <a:r>
              <a:rPr lang="en-US" dirty="0" err="1"/>
              <a:t>senha</a:t>
            </a:r>
            <a:r>
              <a:rPr lang="en-US" dirty="0"/>
              <a:t>))</a:t>
            </a:r>
          </a:p>
          <a:p>
            <a:endParaRPr lang="pt-B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EC527-F46F-A891-E13E-7D8CD391D708}"/>
              </a:ext>
            </a:extLst>
          </p:cNvPr>
          <p:cNvSpPr txBox="1"/>
          <p:nvPr/>
        </p:nvSpPr>
        <p:spPr>
          <a:xfrm>
            <a:off x="611560" y="6397730"/>
            <a:ext cx="72467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Mais informações em: </a:t>
            </a:r>
            <a:r>
              <a:rPr lang="pt-BR" sz="1400" dirty="0">
                <a:hlinkClick r:id="rId2"/>
              </a:rPr>
              <a:t>https://dev.mysql.com/doc/refman/8.4/en/sql-prepared-statements.html</a:t>
            </a:r>
            <a:r>
              <a:rPr lang="pt-BR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78856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9B5D1-3176-95F4-F191-D2A98D14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9CD47-AD3A-A4A4-2F39-FDF1D5B00BD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Resumo:</a:t>
            </a:r>
          </a:p>
          <a:p>
            <a:pPr lvl="1"/>
            <a:r>
              <a:rPr lang="pt-BR" dirty="0"/>
              <a:t>O MySQL é uma ferramenta poderosa, mas requer atenção na segurança.</a:t>
            </a:r>
          </a:p>
          <a:p>
            <a:pPr lvl="1"/>
            <a:r>
              <a:rPr lang="pt-BR" dirty="0"/>
              <a:t>SQL </a:t>
            </a:r>
            <a:r>
              <a:rPr lang="pt-BR" dirty="0" err="1"/>
              <a:t>Injection</a:t>
            </a:r>
            <a:r>
              <a:rPr lang="pt-BR" dirty="0"/>
              <a:t> é uma ameaça comum, mas com práticas corretas de desenvolvimento, é possível preveni-la.</a:t>
            </a:r>
          </a:p>
          <a:p>
            <a:pPr lvl="1"/>
            <a:endParaRPr lang="pt-BR" dirty="0"/>
          </a:p>
          <a:p>
            <a:r>
              <a:rPr lang="pt-BR" dirty="0"/>
              <a:t>Chamada para Ação:</a:t>
            </a:r>
          </a:p>
          <a:p>
            <a:pPr lvl="1"/>
            <a:r>
              <a:rPr lang="pt-BR" dirty="0"/>
              <a:t>Praticar a escrita de consultas seguras e implementar sempre mecanismos de proteção.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10557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4EDD-1E2B-FE70-F979-00A2D3AA1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A91B0-B290-A1C7-4826-9689377619E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MySQL </a:t>
            </a:r>
            <a:r>
              <a:rPr lang="pt-BR" dirty="0" err="1"/>
              <a:t>Documentation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2"/>
              </a:rPr>
              <a:t>https://dev.mysql.com/doc/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MySQL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3"/>
              </a:rPr>
              <a:t>https://dev.mysql.com/doc/refman/8.4/en/sql-prepared-statements.html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PHP MySQL </a:t>
            </a:r>
            <a:r>
              <a:rPr lang="pt-BR" dirty="0" err="1"/>
              <a:t>Prepared</a:t>
            </a:r>
            <a:r>
              <a:rPr lang="pt-BR" dirty="0"/>
              <a:t> </a:t>
            </a:r>
            <a:r>
              <a:rPr lang="pt-BR" dirty="0" err="1"/>
              <a:t>Statements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4"/>
              </a:rPr>
              <a:t>https://www.w3schools.com/php/php_mysql_prepared_statements.asp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SQL </a:t>
            </a:r>
            <a:r>
              <a:rPr lang="pt-BR" dirty="0" err="1"/>
              <a:t>Injection</a:t>
            </a:r>
            <a:r>
              <a:rPr lang="pt-BR" dirty="0"/>
              <a:t> - OWASP:</a:t>
            </a:r>
          </a:p>
          <a:p>
            <a:pPr lvl="1"/>
            <a:r>
              <a:rPr lang="pt-BR" dirty="0">
                <a:hlinkClick r:id="rId5"/>
              </a:rPr>
              <a:t>https://owasp.org/www-community/attacks/SQL_Injection</a:t>
            </a:r>
            <a:r>
              <a:rPr lang="pt-BR" dirty="0"/>
              <a:t> </a:t>
            </a:r>
          </a:p>
          <a:p>
            <a:pPr lvl="1"/>
            <a:endParaRPr lang="pt-BR" dirty="0"/>
          </a:p>
          <a:p>
            <a:r>
              <a:rPr lang="pt-BR" dirty="0"/>
              <a:t>SQL </a:t>
            </a:r>
            <a:r>
              <a:rPr lang="pt-BR" dirty="0" err="1"/>
              <a:t>Injection</a:t>
            </a:r>
            <a:r>
              <a:rPr lang="pt-BR" dirty="0"/>
              <a:t> – </a:t>
            </a:r>
            <a:r>
              <a:rPr lang="pt-BR" dirty="0" err="1"/>
              <a:t>Imperva</a:t>
            </a:r>
            <a:r>
              <a:rPr lang="pt-BR" dirty="0"/>
              <a:t>:</a:t>
            </a:r>
          </a:p>
          <a:p>
            <a:pPr lvl="1"/>
            <a:r>
              <a:rPr lang="pt-BR" dirty="0">
                <a:hlinkClick r:id="rId6"/>
              </a:rPr>
              <a:t>https://www.imperva.com/learn/application-security/sql-injection-sqli/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11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3B33A-D739-98F4-F5E6-4DCB9DD4C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Tópico do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A313F-CD43-168A-D48B-ACCF08F4F4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Servidor de Banco de Dados MySQL:</a:t>
            </a:r>
          </a:p>
          <a:p>
            <a:pPr lvl="1"/>
            <a:r>
              <a:rPr lang="de-DE" dirty="0"/>
              <a:t>Introdução ao MySQL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Instalação e comandos de gerenciamento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Introdução a Linguagem SQL (principais comandos e sintaxe)</a:t>
            </a:r>
          </a:p>
          <a:p>
            <a:pPr lvl="1"/>
            <a:endParaRPr lang="de-DE" dirty="0"/>
          </a:p>
          <a:p>
            <a:pPr lvl="1"/>
            <a:r>
              <a:rPr lang="en-US" dirty="0"/>
              <a:t>SQL Injection (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funciona</a:t>
            </a:r>
            <a:r>
              <a:rPr lang="en-US" dirty="0"/>
              <a:t>, testes e </a:t>
            </a:r>
            <a:r>
              <a:rPr lang="en-US" dirty="0" err="1"/>
              <a:t>prevenção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0862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12681-D9A6-D6D2-5350-83602DDA8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FC4984-94D0-F49A-8EB6-2B5FFF93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ED22B0-3F7A-0256-5835-2A3005CFA4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Não se esqueça:</a:t>
            </a:r>
          </a:p>
          <a:p>
            <a:r>
              <a:rPr lang="pt-BR" dirty="0"/>
              <a:t>“</a:t>
            </a:r>
            <a:r>
              <a:rPr lang="pt-BR" i="1" dirty="0"/>
              <a:t>Apenas a prática consolida o conhecimento</a:t>
            </a:r>
            <a:r>
              <a:rPr lang="pt-BR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89708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EE6386-F96F-087D-8B6E-DA3CD8852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MySQL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6DD46C-3451-FB80-38B1-34C08CC7A7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 da Ementa: Servidor de Banco de Dados MySQL</a:t>
            </a:r>
          </a:p>
        </p:txBody>
      </p:sp>
    </p:spTree>
    <p:extLst>
      <p:ext uri="{BB962C8B-B14F-4D97-AF65-F5344CB8AC3E}">
        <p14:creationId xmlns:p14="http://schemas.microsoft.com/office/powerpoint/2010/main" val="1263435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BBAA-C415-6B14-89ED-5652691AC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Histórico e surgimento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0CA62-E0F2-0D0A-ED05-5AD088E1DA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b="1" dirty="0"/>
              <a:t>O que é MySQL?:</a:t>
            </a:r>
            <a:r>
              <a:rPr lang="pt-BR" sz="2400" dirty="0"/>
              <a:t> MySQL é um Sistema de Gerenciamento de Banco de Dados Relacional (RDBMS) de código aberto, amplamente utilizado para armazenar e gerenciar dados.</a:t>
            </a:r>
          </a:p>
          <a:p>
            <a:endParaRPr lang="pt-BR" sz="2400" dirty="0"/>
          </a:p>
          <a:p>
            <a:r>
              <a:rPr lang="pt-BR" sz="2400" b="1" dirty="0"/>
              <a:t>Histórico:</a:t>
            </a:r>
            <a:r>
              <a:rPr lang="pt-BR" sz="2400" dirty="0"/>
              <a:t> Desenvolvido pela empresa sueca MySQL AB em 1995 e adquirido pela Sun Microsystems em 2008, que posteriormente foi comprada pela Oracle Corporation.</a:t>
            </a:r>
          </a:p>
          <a:p>
            <a:endParaRPr lang="pt-BR" sz="2400" dirty="0"/>
          </a:p>
          <a:p>
            <a:r>
              <a:rPr lang="pt-BR" sz="2400" b="1" dirty="0"/>
              <a:t>Popularidade:</a:t>
            </a:r>
            <a:r>
              <a:rPr lang="pt-BR" sz="2400" dirty="0"/>
              <a:t> Muito utilizado em aplicativos da web como </a:t>
            </a:r>
            <a:r>
              <a:rPr lang="pt-BR" sz="2400" dirty="0" err="1"/>
              <a:t>WordPress</a:t>
            </a:r>
            <a:r>
              <a:rPr lang="pt-BR" sz="2400" dirty="0"/>
              <a:t>, </a:t>
            </a:r>
            <a:r>
              <a:rPr lang="pt-BR" sz="2400" dirty="0" err="1"/>
              <a:t>Joomla</a:t>
            </a:r>
            <a:r>
              <a:rPr lang="pt-BR" sz="2400" dirty="0"/>
              <a:t>, e-commerce, redes sociais, entre outros.</a:t>
            </a:r>
          </a:p>
        </p:txBody>
      </p:sp>
    </p:spTree>
    <p:extLst>
      <p:ext uri="{BB962C8B-B14F-4D97-AF65-F5344CB8AC3E}">
        <p14:creationId xmlns:p14="http://schemas.microsoft.com/office/powerpoint/2010/main" val="150042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18FF-D646-30D7-FA26-9842EA81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Conceitos Fundamentais do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5BCF-8C33-9E63-CC9E-01E19F9CD6D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>
            <a:normAutofit/>
          </a:bodyPr>
          <a:lstStyle/>
          <a:p>
            <a:r>
              <a:rPr lang="pt-BR" sz="2400" b="1" dirty="0"/>
              <a:t>RDBMS:</a:t>
            </a:r>
            <a:r>
              <a:rPr lang="pt-BR" sz="2400" dirty="0"/>
              <a:t> Sistemas que utilizam tabelas para armazenar dados de forma estruturada.</a:t>
            </a:r>
          </a:p>
          <a:p>
            <a:r>
              <a:rPr lang="pt-BR" sz="2400" b="1" dirty="0"/>
              <a:t>Banco de Dados Relacional:</a:t>
            </a:r>
            <a:r>
              <a:rPr lang="pt-BR" sz="2400" dirty="0"/>
              <a:t> Estrutura onde dados são armazenados em tabelas conectadas por chaves (relacionamentos).</a:t>
            </a:r>
          </a:p>
          <a:p>
            <a:r>
              <a:rPr lang="pt-BR" sz="2400" b="1" dirty="0"/>
              <a:t>SQL:</a:t>
            </a:r>
            <a:r>
              <a:rPr lang="pt-BR" sz="2400" dirty="0"/>
              <a:t> Linguagem usada para manipular dados em bancos relacionais.</a:t>
            </a:r>
          </a:p>
          <a:p>
            <a:pPr lvl="1"/>
            <a:endParaRPr lang="pt-BR" sz="2100" dirty="0"/>
          </a:p>
          <a:p>
            <a:r>
              <a:rPr lang="pt-BR" sz="2400" dirty="0"/>
              <a:t>Vantagens do MySQL:</a:t>
            </a:r>
          </a:p>
          <a:p>
            <a:pPr lvl="1"/>
            <a:r>
              <a:rPr lang="pt-BR" sz="2000" dirty="0"/>
              <a:t>Desempenho rápido para consultas e operações de CRUD.</a:t>
            </a:r>
          </a:p>
          <a:p>
            <a:pPr lvl="1"/>
            <a:r>
              <a:rPr lang="pt-BR" sz="2000" dirty="0"/>
              <a:t>Seguro e com suporte a backups.</a:t>
            </a:r>
          </a:p>
          <a:p>
            <a:pPr lvl="1"/>
            <a:r>
              <a:rPr lang="pt-BR" sz="2000" dirty="0"/>
              <a:t>Compatível com várias plataformas e integrações.</a:t>
            </a:r>
          </a:p>
        </p:txBody>
      </p:sp>
    </p:spTree>
    <p:extLst>
      <p:ext uri="{BB962C8B-B14F-4D97-AF65-F5344CB8AC3E}">
        <p14:creationId xmlns:p14="http://schemas.microsoft.com/office/powerpoint/2010/main" val="1934627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32D10-8553-2F22-A225-58DA65CF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Instalação do MySQL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E67F6-F5BA-9214-8706-0AE44E08DB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Assim como todos os demais pacotes que trabalhamos ao longo da disciplina, podemos instalar o pacote “</a:t>
            </a:r>
            <a:r>
              <a:rPr lang="pt-BR" dirty="0" err="1"/>
              <a:t>mysql</a:t>
            </a:r>
            <a:r>
              <a:rPr lang="pt-BR" dirty="0"/>
              <a:t>”:</a:t>
            </a:r>
          </a:p>
          <a:p>
            <a:endParaRPr lang="pt-BR" dirty="0"/>
          </a:p>
          <a:p>
            <a:pPr lvl="1"/>
            <a:r>
              <a:rPr lang="pt-BR" dirty="0">
                <a:solidFill>
                  <a:srgbClr val="0070C0"/>
                </a:solidFill>
              </a:rPr>
              <a:t>DEBIAN: </a:t>
            </a:r>
          </a:p>
          <a:p>
            <a:pPr lvl="2"/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apt-get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install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 default-</a:t>
            </a:r>
            <a:r>
              <a:rPr lang="pt-BR" dirty="0" err="1">
                <a:solidFill>
                  <a:srgbClr val="0070C0"/>
                </a:solidFill>
                <a:latin typeface="Consolas" panose="020B0609020204030204" pitchFamily="49" charset="0"/>
              </a:rPr>
              <a:t>mysql</a:t>
            </a:r>
            <a:r>
              <a:rPr lang="pt-BR" dirty="0">
                <a:solidFill>
                  <a:srgbClr val="0070C0"/>
                </a:solidFill>
                <a:latin typeface="Consolas" panose="020B0609020204030204" pitchFamily="49" charset="0"/>
              </a:rPr>
              <a:t>-server</a:t>
            </a:r>
          </a:p>
          <a:p>
            <a:pPr lvl="1"/>
            <a:endParaRPr lang="pt-BR" dirty="0">
              <a:solidFill>
                <a:srgbClr val="C00000"/>
              </a:solidFill>
            </a:endParaRPr>
          </a:p>
          <a:p>
            <a:pPr lvl="1"/>
            <a:r>
              <a:rPr lang="pt-BR" dirty="0" err="1">
                <a:solidFill>
                  <a:srgbClr val="C00000"/>
                </a:solidFill>
              </a:rPr>
              <a:t>Red</a:t>
            </a:r>
            <a:r>
              <a:rPr lang="pt-BR" dirty="0">
                <a:solidFill>
                  <a:srgbClr val="C00000"/>
                </a:solidFill>
              </a:rPr>
              <a:t> </a:t>
            </a:r>
            <a:r>
              <a:rPr lang="pt-BR" dirty="0" err="1">
                <a:solidFill>
                  <a:srgbClr val="C00000"/>
                </a:solidFill>
              </a:rPr>
              <a:t>Hat</a:t>
            </a:r>
            <a:r>
              <a:rPr lang="pt-BR" dirty="0">
                <a:solidFill>
                  <a:srgbClr val="C00000"/>
                </a:solidFill>
              </a:rPr>
              <a:t>: </a:t>
            </a:r>
          </a:p>
          <a:p>
            <a:pPr lvl="2"/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yum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install</a:t>
            </a:r>
            <a:r>
              <a:rPr lang="pt-BR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latin typeface="Consolas" panose="020B0609020204030204" pitchFamily="49" charset="0"/>
              </a:rPr>
              <a:t>mysql</a:t>
            </a:r>
            <a:endParaRPr lang="pt-BR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2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A2A1C7-DA89-517F-F5CC-08E48320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Comandos de administração do serviço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D0DBA-2D44-56A3-BA12-A75785453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solidFill>
                  <a:srgbClr val="00B0F0"/>
                </a:solidFill>
              </a:rPr>
              <a:t>Debian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135720-D28D-EC87-749A-B0D2737B1424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r>
              <a:rPr lang="pt-BR" dirty="0" err="1">
                <a:solidFill>
                  <a:srgbClr val="FF0000"/>
                </a:solidFill>
              </a:rPr>
              <a:t>Red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 err="1">
                <a:solidFill>
                  <a:srgbClr val="FF0000"/>
                </a:solidFill>
              </a:rPr>
              <a:t>Hat</a:t>
            </a:r>
            <a:r>
              <a:rPr lang="pt-BR" dirty="0">
                <a:solidFill>
                  <a:srgbClr val="FF0000"/>
                </a:solidFill>
              </a:rPr>
              <a:t> e derivados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8B271F-8A75-4911-E36F-3FBF91130214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start  </a:t>
            </a:r>
            <a:r>
              <a:rPr lang="pt-BR" b="1" dirty="0" err="1">
                <a:solidFill>
                  <a:srgbClr val="00B0F0"/>
                </a:solidFill>
              </a:rPr>
              <a:t>mysqld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stop  </a:t>
            </a:r>
            <a:r>
              <a:rPr lang="pt-BR" b="1" dirty="0" err="1">
                <a:solidFill>
                  <a:srgbClr val="00B0F0"/>
                </a:solidFill>
              </a:rPr>
              <a:t>mysqld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restart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mysqld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status  </a:t>
            </a:r>
            <a:r>
              <a:rPr lang="pt-BR" b="1" dirty="0" err="1">
                <a:solidFill>
                  <a:srgbClr val="00B0F0"/>
                </a:solidFill>
              </a:rPr>
              <a:t>mysqld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reload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mysqld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enable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mysqld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00B0F0"/>
                </a:solidFill>
              </a:rPr>
              <a:t>systemctl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disable</a:t>
            </a:r>
            <a:r>
              <a:rPr lang="pt-BR" b="1" dirty="0">
                <a:solidFill>
                  <a:srgbClr val="00B0F0"/>
                </a:solidFill>
              </a:rPr>
              <a:t>  </a:t>
            </a:r>
            <a:r>
              <a:rPr lang="pt-BR" b="1" dirty="0" err="1">
                <a:solidFill>
                  <a:srgbClr val="00B0F0"/>
                </a:solidFill>
              </a:rPr>
              <a:t>mysqld</a:t>
            </a:r>
            <a:endParaRPr lang="pt-BR" b="1" dirty="0">
              <a:solidFill>
                <a:srgbClr val="00B0F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74C6A9-C0C3-AB5D-880B-6956ED431E3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start  </a:t>
            </a:r>
            <a:r>
              <a:rPr lang="pt-BR" b="1" dirty="0" err="1">
                <a:solidFill>
                  <a:srgbClr val="FF0000"/>
                </a:solidFill>
              </a:rPr>
              <a:t>mysqld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stop  </a:t>
            </a:r>
            <a:r>
              <a:rPr lang="pt-BR" b="1" dirty="0" err="1">
                <a:solidFill>
                  <a:srgbClr val="FF0000"/>
                </a:solidFill>
              </a:rPr>
              <a:t>mysqld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Reiniciar 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restart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mysqld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Verificar o “status” do serviço: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status  </a:t>
            </a:r>
            <a:r>
              <a:rPr lang="pt-BR" b="1" dirty="0" err="1">
                <a:solidFill>
                  <a:srgbClr val="FF0000"/>
                </a:solidFill>
              </a:rPr>
              <a:t>mysqld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Atualizar as configurações: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reload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mysqld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habilitar a inicialização com o SO: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enable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mysqld</a:t>
            </a:r>
            <a:endParaRPr lang="pt-BR" b="1" dirty="0">
              <a:solidFill>
                <a:srgbClr val="FF0000"/>
              </a:solidFill>
            </a:endParaRPr>
          </a:p>
          <a:p>
            <a:r>
              <a:rPr lang="pt-BR" dirty="0"/>
              <a:t>Para desabilitar a inicialização:</a:t>
            </a:r>
          </a:p>
          <a:p>
            <a:pPr lvl="1"/>
            <a:r>
              <a:rPr lang="pt-BR" b="1" dirty="0" err="1">
                <a:solidFill>
                  <a:srgbClr val="FF0000"/>
                </a:solidFill>
              </a:rPr>
              <a:t>systemctl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disable</a:t>
            </a:r>
            <a:r>
              <a:rPr lang="pt-BR" b="1" dirty="0">
                <a:solidFill>
                  <a:srgbClr val="FF0000"/>
                </a:solidFill>
              </a:rPr>
              <a:t>  </a:t>
            </a:r>
            <a:r>
              <a:rPr lang="pt-BR" b="1" dirty="0" err="1">
                <a:solidFill>
                  <a:srgbClr val="FF0000"/>
                </a:solidFill>
              </a:rPr>
              <a:t>mysqld</a:t>
            </a:r>
            <a:endParaRPr lang="pt-BR" b="1" dirty="0">
              <a:solidFill>
                <a:srgbClr val="FF0000"/>
              </a:solidFill>
            </a:endParaRPr>
          </a:p>
          <a:p>
            <a:endParaRPr lang="pt-BR" dirty="0"/>
          </a:p>
          <a:p>
            <a:endParaRPr lang="pt-BR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54BB607-9622-A9E6-866D-487EED5326BB}"/>
              </a:ext>
            </a:extLst>
          </p:cNvPr>
          <p:cNvSpPr>
            <a:spLocks noChangeAspect="1"/>
          </p:cNvSpPr>
          <p:nvPr/>
        </p:nvSpPr>
        <p:spPr>
          <a:xfrm>
            <a:off x="304801" y="4931594"/>
            <a:ext cx="8528625" cy="1217020"/>
          </a:xfrm>
          <a:prstGeom prst="roundRect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7869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B3AF04-8B63-DFF4-4A48-F3B12BDC3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Linguagem SQL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A0D35F-4EC8-7377-DE2F-6FFE10A2E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Tópico da Ementa: Servidor de Banco de Dados MySQL</a:t>
            </a:r>
          </a:p>
        </p:txBody>
      </p:sp>
    </p:spTree>
    <p:extLst>
      <p:ext uri="{BB962C8B-B14F-4D97-AF65-F5344CB8AC3E}">
        <p14:creationId xmlns:p14="http://schemas.microsoft.com/office/powerpoint/2010/main" val="853656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B07B7-0A60-0C8A-7DA8-E18DA586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Linguagem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72B93-B1ED-7048-F8A8-8196022161D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O que é a Linguagem SQL?</a:t>
            </a:r>
          </a:p>
          <a:p>
            <a:pPr lvl="1"/>
            <a:r>
              <a:rPr lang="pt-BR" dirty="0"/>
              <a:t>SQL (</a:t>
            </a:r>
            <a:r>
              <a:rPr lang="pt-BR" dirty="0" err="1"/>
              <a:t>Structured</a:t>
            </a:r>
            <a:r>
              <a:rPr lang="pt-BR" dirty="0"/>
              <a:t> Query </a:t>
            </a:r>
            <a:r>
              <a:rPr lang="pt-BR" dirty="0" err="1"/>
              <a:t>Language</a:t>
            </a:r>
            <a:r>
              <a:rPr lang="pt-BR" dirty="0"/>
              <a:t>) é uma linguagem padrão para interação com bancos de dados relacionais.</a:t>
            </a:r>
          </a:p>
          <a:p>
            <a:pPr lvl="1"/>
            <a:r>
              <a:rPr lang="pt-BR" dirty="0"/>
              <a:t>Permite executar diversas operações, como consultar, inserir, atualizar e deletar dados.</a:t>
            </a:r>
          </a:p>
          <a:p>
            <a:pPr lvl="1"/>
            <a:endParaRPr lang="pt-BR" dirty="0"/>
          </a:p>
          <a:p>
            <a:r>
              <a:rPr lang="pt-BR" dirty="0"/>
              <a:t>Principais Características:</a:t>
            </a:r>
          </a:p>
          <a:p>
            <a:pPr lvl="1"/>
            <a:r>
              <a:rPr lang="pt-BR" dirty="0"/>
              <a:t>Declarativa: O SQL permite descrever o que queremos fazer com os dados, sem especificar como o banco deve executar a operação.</a:t>
            </a:r>
          </a:p>
          <a:p>
            <a:pPr lvl="1"/>
            <a:r>
              <a:rPr lang="pt-BR" dirty="0"/>
              <a:t>Portabilidade: Compatível com diversos bancos de dados, como MySQL, PostgreSQL, SQL Server e Oracle.</a:t>
            </a:r>
          </a:p>
        </p:txBody>
      </p:sp>
    </p:spTree>
    <p:extLst>
      <p:ext uri="{BB962C8B-B14F-4D97-AF65-F5344CB8AC3E}">
        <p14:creationId xmlns:p14="http://schemas.microsoft.com/office/powerpoint/2010/main" val="4292489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Custom 11">
      <a:dk1>
        <a:sysClr val="windowText" lastClr="000000"/>
      </a:dk1>
      <a:lt1>
        <a:sysClr val="window" lastClr="FFFFFF"/>
      </a:lt1>
      <a:dk2>
        <a:srgbClr val="062328"/>
      </a:dk2>
      <a:lt2>
        <a:srgbClr val="DBF5F9"/>
      </a:lt2>
      <a:accent1>
        <a:srgbClr val="ED145B"/>
      </a:accent1>
      <a:accent2>
        <a:srgbClr val="91A4AE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0B0F0"/>
      </a:hlink>
      <a:folHlink>
        <a:srgbClr val="85DFD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5243</TotalTime>
  <Words>1193</Words>
  <Application>Microsoft Office PowerPoint</Application>
  <PresentationFormat>On-screen Show (4:3)</PresentationFormat>
  <Paragraphs>191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 3</vt:lpstr>
      <vt:lpstr>Origem</vt:lpstr>
      <vt:lpstr>MySQL</vt:lpstr>
      <vt:lpstr>Tópico do Slide</vt:lpstr>
      <vt:lpstr>Introdução MySQL</vt:lpstr>
      <vt:lpstr>Histórico e surgimento</vt:lpstr>
      <vt:lpstr>Conceitos Fundamentais do MySQL</vt:lpstr>
      <vt:lpstr>Instalação do MySQL Server</vt:lpstr>
      <vt:lpstr>Comandos de administração do serviço</vt:lpstr>
      <vt:lpstr>Introdução à Linguagem SQL</vt:lpstr>
      <vt:lpstr>Introdução à Linguagem SQL</vt:lpstr>
      <vt:lpstr>Principais Comandos SQL</vt:lpstr>
      <vt:lpstr>Sintaxe Básica e Exemplos</vt:lpstr>
      <vt:lpstr>Sintaxe Básica e Exemplos</vt:lpstr>
      <vt:lpstr>SQL Injection</vt:lpstr>
      <vt:lpstr>SQL Injection - Definição e Riscos</vt:lpstr>
      <vt:lpstr>Como Funciona um SQL Injection?</vt:lpstr>
      <vt:lpstr>Testando Vulnerabilidades de SQL Injection</vt:lpstr>
      <vt:lpstr>Como Prevenir: SQL Injection</vt:lpstr>
      <vt:lpstr>Conclusão</vt:lpstr>
      <vt:lpstr>Referências</vt:lpstr>
      <vt:lpstr>Obrigado!</vt:lpstr>
    </vt:vector>
  </TitlesOfParts>
  <Company>COMPASSO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S.O. Livre</dc:title>
  <dc:creator>Guilherme Rodrigues</dc:creator>
  <cp:lastModifiedBy>Guilherme Rodrigues Pereira</cp:lastModifiedBy>
  <cp:revision>23</cp:revision>
  <dcterms:created xsi:type="dcterms:W3CDTF">2012-01-22T15:35:55Z</dcterms:created>
  <dcterms:modified xsi:type="dcterms:W3CDTF">2025-09-24T18:21:05Z</dcterms:modified>
</cp:coreProperties>
</file>