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6" r:id="rId4"/>
    <p:sldId id="279" r:id="rId5"/>
    <p:sldId id="277" r:id="rId6"/>
    <p:sldId id="284" r:id="rId7"/>
    <p:sldId id="291" r:id="rId8"/>
    <p:sldId id="285" r:id="rId9"/>
    <p:sldId id="286" r:id="rId10"/>
    <p:sldId id="287" r:id="rId11"/>
    <p:sldId id="288" r:id="rId12"/>
    <p:sldId id="289" r:id="rId13"/>
    <p:sldId id="290" r:id="rId14"/>
    <p:sldId id="292" r:id="rId15"/>
    <p:sldId id="293" r:id="rId16"/>
    <p:sldId id="294" r:id="rId17"/>
    <p:sldId id="296" r:id="rId18"/>
    <p:sldId id="295" r:id="rId19"/>
    <p:sldId id="283" r:id="rId20"/>
    <p:sldId id="282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afoca.org/" TargetMode="External"/><Relationship Id="rId2" Type="http://schemas.openxmlformats.org/officeDocument/2006/relationships/hyperlink" Target="https://www.udemy.com/course/adm-so-gnulinux/?referralCode=58F8BE46FFB066C7811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Visualizadores e Filtros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92F0-45BC-93FB-3724-6FAE2C6A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45A4E-1CD5-8204-3E27-2BE7DB5F13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OK, após entendermos sobre os descritores, podemos concluir que a saída padrão de todo comando é exibida na tela e que esta saída pode ser filtrada, possibilitando visualizar apenas os erros ou êxitos gerados. </a:t>
            </a:r>
          </a:p>
          <a:p>
            <a:pPr lvl="1"/>
            <a:r>
              <a:rPr lang="pt-BR" sz="1800" b="1" dirty="0">
                <a:solidFill>
                  <a:srgbClr val="7030A0"/>
                </a:solidFill>
              </a:rPr>
              <a:t>Porém, como aplicar isso na prática?</a:t>
            </a:r>
          </a:p>
          <a:p>
            <a:endParaRPr lang="pt-BR" sz="2000" dirty="0"/>
          </a:p>
          <a:p>
            <a:r>
              <a:rPr lang="pt-BR" sz="2000" dirty="0"/>
              <a:t>Simples, basta utilizar os redirecionadores, representados pelos sinais “maior que” e “menor que” (Sinais: “&gt;” e “&lt;“ respectivamente).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cat</a:t>
            </a:r>
            <a:r>
              <a:rPr lang="pt-BR" sz="1800" dirty="0">
                <a:solidFill>
                  <a:srgbClr val="0070C0"/>
                </a:solidFill>
              </a:rPr>
              <a:t>  /</a:t>
            </a:r>
            <a:r>
              <a:rPr lang="pt-BR" sz="1800" dirty="0" err="1">
                <a:solidFill>
                  <a:srgbClr val="0070C0"/>
                </a:solidFill>
              </a:rPr>
              <a:t>etc</a:t>
            </a:r>
            <a:r>
              <a:rPr lang="pt-BR" sz="1800" dirty="0">
                <a:solidFill>
                  <a:srgbClr val="0070C0"/>
                </a:solidFill>
              </a:rPr>
              <a:t>/</a:t>
            </a:r>
            <a:r>
              <a:rPr lang="pt-BR" sz="1800" dirty="0" err="1">
                <a:solidFill>
                  <a:srgbClr val="0070C0"/>
                </a:solidFill>
              </a:rPr>
              <a:t>passwd</a:t>
            </a:r>
            <a:r>
              <a:rPr lang="pt-BR" sz="1800" dirty="0">
                <a:solidFill>
                  <a:srgbClr val="0070C0"/>
                </a:solidFill>
              </a:rPr>
              <a:t>  &gt;  /root/lista_users.txt</a:t>
            </a:r>
          </a:p>
          <a:p>
            <a:endParaRPr lang="pt-BR" sz="2000" dirty="0"/>
          </a:p>
          <a:p>
            <a:r>
              <a:rPr lang="pt-BR" sz="2000" dirty="0"/>
              <a:t>No exemplo acima, temos o comando “</a:t>
            </a:r>
            <a:r>
              <a:rPr lang="pt-BR" sz="2000" dirty="0" err="1"/>
              <a:t>cat</a:t>
            </a:r>
            <a:r>
              <a:rPr lang="pt-BR" sz="2000" dirty="0"/>
              <a:t>” que tem a função de mostrar o conteúdo de um arquivo na saída padrão (</a:t>
            </a:r>
            <a:r>
              <a:rPr lang="pt-BR" sz="2000" dirty="0" err="1"/>
              <a:t>stdout</a:t>
            </a:r>
            <a:r>
              <a:rPr lang="pt-BR" sz="2000" dirty="0"/>
              <a:t>), ou seja, na tela do terminal. Porém, com o redirecionador “&gt;” podemos enviar a saída do comando para outro local, que no caso foi o novo arquivo de nome “lista_users.txt”. (</a:t>
            </a:r>
            <a:r>
              <a:rPr lang="pt-BR" sz="2000" b="1" dirty="0">
                <a:solidFill>
                  <a:srgbClr val="7030A0"/>
                </a:solidFill>
              </a:rPr>
              <a:t>Teste o comando em sua VM</a:t>
            </a:r>
            <a:r>
              <a:rPr lang="pt-BR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1429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2B90-AE73-09BC-CC3E-7E67F39ED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Redirecionadores “&gt;” e “&gt;&gt;”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EA3F-FDE1-78CF-8E5D-2677C0005F9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Estes redirecionadores enviam a saída de um programa/comando para um arquivo ou dispositivo, ao invés de exibir na saída padrão (tela), porém com uma diferença:</a:t>
            </a:r>
          </a:p>
          <a:p>
            <a:endParaRPr lang="pt-BR" dirty="0"/>
          </a:p>
          <a:p>
            <a:r>
              <a:rPr lang="pt-BR" b="1" dirty="0"/>
              <a:t>Redirecionador “&gt;”: </a:t>
            </a:r>
            <a:r>
              <a:rPr lang="pt-BR" dirty="0"/>
              <a:t>Envia a saída para um arquivo ou dispositivo, porém, se o arquivo já existir, o seu conteúdo é </a:t>
            </a:r>
            <a:r>
              <a:rPr lang="pt-BR" b="1" dirty="0">
                <a:solidFill>
                  <a:srgbClr val="FF0000"/>
                </a:solidFill>
              </a:rPr>
              <a:t>sobrescrito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-l  /</a:t>
            </a:r>
            <a:r>
              <a:rPr lang="pt-BR" dirty="0" err="1">
                <a:solidFill>
                  <a:srgbClr val="0070C0"/>
                </a:solidFill>
              </a:rPr>
              <a:t>dev</a:t>
            </a:r>
            <a:r>
              <a:rPr lang="pt-BR" dirty="0">
                <a:solidFill>
                  <a:srgbClr val="0070C0"/>
                </a:solidFill>
              </a:rPr>
              <a:t>/  &gt;  /root/dispositivos.txt</a:t>
            </a:r>
          </a:p>
          <a:p>
            <a:endParaRPr lang="pt-BR" dirty="0"/>
          </a:p>
          <a:p>
            <a:r>
              <a:rPr lang="pt-BR" b="1" dirty="0"/>
              <a:t>Redirecionador “&gt;&gt;”: </a:t>
            </a:r>
            <a:r>
              <a:rPr lang="pt-BR" dirty="0"/>
              <a:t>Envia a saída para um arquivo ou dispositivo, porém, se o arquivo já existir, a saída do comando é </a:t>
            </a:r>
            <a:r>
              <a:rPr lang="pt-BR" b="1" dirty="0">
                <a:solidFill>
                  <a:srgbClr val="00B050"/>
                </a:solidFill>
              </a:rPr>
              <a:t>ADICIONADA</a:t>
            </a:r>
            <a:r>
              <a:rPr lang="pt-BR" dirty="0"/>
              <a:t> no final do arquivo especificado.</a:t>
            </a:r>
          </a:p>
          <a:p>
            <a:pPr lvl="1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-l  /</a:t>
            </a:r>
            <a:r>
              <a:rPr lang="pt-BR" dirty="0" err="1">
                <a:solidFill>
                  <a:srgbClr val="0070C0"/>
                </a:solidFill>
              </a:rPr>
              <a:t>dev</a:t>
            </a:r>
            <a:r>
              <a:rPr lang="pt-BR" dirty="0">
                <a:solidFill>
                  <a:srgbClr val="0070C0"/>
                </a:solidFill>
              </a:rPr>
              <a:t>/  &gt;&gt;  /root/dispositivos.txt</a:t>
            </a:r>
          </a:p>
          <a:p>
            <a:pPr lvl="1"/>
            <a:r>
              <a:rPr lang="pt-BR" dirty="0"/>
              <a:t>OBS.: Se executarmos “</a:t>
            </a:r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-l  /</a:t>
            </a:r>
            <a:r>
              <a:rPr lang="pt-BR" dirty="0" err="1">
                <a:solidFill>
                  <a:srgbClr val="0070C0"/>
                </a:solidFill>
              </a:rPr>
              <a:t>dev</a:t>
            </a:r>
            <a:r>
              <a:rPr lang="pt-BR" dirty="0">
                <a:solidFill>
                  <a:srgbClr val="0070C0"/>
                </a:solidFill>
              </a:rPr>
              <a:t>/  1&gt;&gt;  /root/dispositivos.txt</a:t>
            </a:r>
            <a:r>
              <a:rPr lang="pt-BR" dirty="0"/>
              <a:t>” teremos o mesmo resultado do exemplo acima (</a:t>
            </a:r>
            <a:r>
              <a:rPr lang="pt-BR" dirty="0" err="1"/>
              <a:t>stdout</a:t>
            </a:r>
            <a:r>
              <a:rPr lang="pt-BR" dirty="0"/>
              <a:t> = descritor 1, logo “1&gt;&gt;”).</a:t>
            </a:r>
          </a:p>
        </p:txBody>
      </p:sp>
    </p:spTree>
    <p:extLst>
      <p:ext uri="{BB962C8B-B14F-4D97-AF65-F5344CB8AC3E}">
        <p14:creationId xmlns:p14="http://schemas.microsoft.com/office/powerpoint/2010/main" val="3905814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9B48A-6D12-9D22-C8C6-D187E43D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Redirecionadores “&lt;” e “&lt;&lt;”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D9AC-950D-C64E-39A6-D65EA80529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Estes redirecionadores ao invés de “enviar” dados como o anterior, possuem a função de “receber”.</a:t>
            </a:r>
          </a:p>
          <a:p>
            <a:pPr lvl="1"/>
            <a:endParaRPr lang="pt-BR" sz="1800" dirty="0"/>
          </a:p>
          <a:p>
            <a:r>
              <a:rPr lang="pt-BR" sz="2000" b="1" dirty="0"/>
              <a:t>Redirecionador “&lt;”:</a:t>
            </a:r>
            <a:r>
              <a:rPr lang="pt-BR" sz="2000" dirty="0"/>
              <a:t> Faz com que determinado comando receba algo como entrada.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>
                <a:solidFill>
                  <a:srgbClr val="0070C0"/>
                </a:solidFill>
              </a:rPr>
              <a:t>more  &lt;  /</a:t>
            </a:r>
            <a:r>
              <a:rPr lang="pt-BR" sz="1800" dirty="0" err="1">
                <a:solidFill>
                  <a:srgbClr val="0070C0"/>
                </a:solidFill>
              </a:rPr>
              <a:t>etc</a:t>
            </a:r>
            <a:r>
              <a:rPr lang="pt-BR" sz="1800" dirty="0">
                <a:solidFill>
                  <a:srgbClr val="0070C0"/>
                </a:solidFill>
              </a:rPr>
              <a:t>/</a:t>
            </a:r>
            <a:r>
              <a:rPr lang="pt-BR" sz="1800" dirty="0" err="1">
                <a:solidFill>
                  <a:srgbClr val="0070C0"/>
                </a:solidFill>
              </a:rPr>
              <a:t>services</a:t>
            </a:r>
            <a:r>
              <a:rPr lang="pt-BR" sz="1800" dirty="0"/>
              <a:t> (Ou seja, o mesmo que “more  /</a:t>
            </a:r>
            <a:r>
              <a:rPr lang="pt-BR" sz="1800" dirty="0" err="1"/>
              <a:t>etc</a:t>
            </a:r>
            <a:r>
              <a:rPr lang="pt-BR" sz="1800" dirty="0"/>
              <a:t>/</a:t>
            </a:r>
            <a:r>
              <a:rPr lang="pt-BR" sz="1800" dirty="0" err="1"/>
              <a:t>services</a:t>
            </a:r>
            <a:r>
              <a:rPr lang="pt-BR" sz="1800" dirty="0"/>
              <a:t>”).</a:t>
            </a:r>
          </a:p>
          <a:p>
            <a:pPr lvl="1"/>
            <a:r>
              <a:rPr lang="pt-BR" sz="1800" dirty="0"/>
              <a:t>Ex.2: </a:t>
            </a:r>
            <a:r>
              <a:rPr lang="pt-BR" sz="1800" dirty="0">
                <a:solidFill>
                  <a:srgbClr val="0070C0"/>
                </a:solidFill>
              </a:rPr>
              <a:t>&lt;  /</a:t>
            </a:r>
            <a:r>
              <a:rPr lang="pt-BR" sz="1800" dirty="0" err="1">
                <a:solidFill>
                  <a:srgbClr val="0070C0"/>
                </a:solidFill>
              </a:rPr>
              <a:t>etc</a:t>
            </a:r>
            <a:r>
              <a:rPr lang="pt-BR" sz="1800" dirty="0">
                <a:solidFill>
                  <a:srgbClr val="0070C0"/>
                </a:solidFill>
              </a:rPr>
              <a:t>/</a:t>
            </a:r>
            <a:r>
              <a:rPr lang="pt-BR" sz="1800" dirty="0" err="1">
                <a:solidFill>
                  <a:srgbClr val="0070C0"/>
                </a:solidFill>
              </a:rPr>
              <a:t>services</a:t>
            </a:r>
            <a:r>
              <a:rPr lang="pt-BR" sz="1800" dirty="0">
                <a:solidFill>
                  <a:srgbClr val="0070C0"/>
                </a:solidFill>
              </a:rPr>
              <a:t> </a:t>
            </a:r>
            <a:r>
              <a:rPr lang="pt-BR" sz="1800" dirty="0" err="1">
                <a:solidFill>
                  <a:srgbClr val="0070C0"/>
                </a:solidFill>
              </a:rPr>
              <a:t>less</a:t>
            </a:r>
            <a:r>
              <a:rPr lang="pt-BR" sz="1800" dirty="0">
                <a:solidFill>
                  <a:srgbClr val="0070C0"/>
                </a:solidFill>
              </a:rPr>
              <a:t> </a:t>
            </a:r>
            <a:r>
              <a:rPr lang="pt-BR" sz="1800" dirty="0"/>
              <a:t>(Ou seja, uma forma bem diferente de visualizar o arquivo, mas possui o mesmo retorno que “</a:t>
            </a:r>
            <a:r>
              <a:rPr lang="pt-BR" sz="1800" dirty="0" err="1"/>
              <a:t>less</a:t>
            </a:r>
            <a:r>
              <a:rPr lang="pt-BR" sz="1800" dirty="0"/>
              <a:t>  /</a:t>
            </a:r>
            <a:r>
              <a:rPr lang="pt-BR" sz="1800" dirty="0" err="1"/>
              <a:t>etc</a:t>
            </a:r>
            <a:r>
              <a:rPr lang="pt-BR" sz="1800" dirty="0"/>
              <a:t>/</a:t>
            </a:r>
            <a:r>
              <a:rPr lang="pt-BR" sz="1800" dirty="0" err="1"/>
              <a:t>services</a:t>
            </a:r>
            <a:r>
              <a:rPr lang="pt-BR" sz="1800" dirty="0"/>
              <a:t>”).</a:t>
            </a:r>
          </a:p>
          <a:p>
            <a:pPr lvl="2"/>
            <a:endParaRPr lang="pt-BR" sz="1600" dirty="0"/>
          </a:p>
          <a:p>
            <a:pPr lvl="2"/>
            <a:r>
              <a:rPr lang="pt-BR" sz="1600" b="1" dirty="0">
                <a:solidFill>
                  <a:srgbClr val="7030A0"/>
                </a:solidFill>
              </a:rPr>
              <a:t>Bom, na prática ele realmente é usado? </a:t>
            </a:r>
            <a:r>
              <a:rPr lang="pt-BR" sz="1600" dirty="0"/>
              <a:t>SIM. Geralmente é utilizado quando alguém deseja adicionar um “patch” (com alguma correção) antes da instalação de algum software através do código fonte. (Linux Avançado).</a:t>
            </a:r>
          </a:p>
          <a:p>
            <a:pPr lvl="2"/>
            <a:endParaRPr lang="pt-BR" sz="1600" dirty="0"/>
          </a:p>
          <a:p>
            <a:pPr lvl="1"/>
            <a:r>
              <a:rPr lang="pt-BR" sz="1800" dirty="0"/>
              <a:t>Ex.: </a:t>
            </a:r>
            <a:r>
              <a:rPr lang="pt-BR" sz="1800" dirty="0">
                <a:solidFill>
                  <a:srgbClr val="0070C0"/>
                </a:solidFill>
              </a:rPr>
              <a:t>patch  -p0  &lt;  /software/patches/patch01</a:t>
            </a:r>
            <a:r>
              <a:rPr lang="pt-BR" sz="1800" dirty="0"/>
              <a:t> (Exemplo da resposta acima).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>
                <a:solidFill>
                  <a:srgbClr val="0070C0"/>
                </a:solidFill>
              </a:rPr>
              <a:t>script-migra.sh  &lt;  /home/lista.txt</a:t>
            </a:r>
            <a:r>
              <a:rPr lang="pt-BR" sz="1800" dirty="0"/>
              <a:t> (Exemplo da resposta acima).</a:t>
            </a:r>
          </a:p>
        </p:txBody>
      </p:sp>
    </p:spTree>
    <p:extLst>
      <p:ext uri="{BB962C8B-B14F-4D97-AF65-F5344CB8AC3E}">
        <p14:creationId xmlns:p14="http://schemas.microsoft.com/office/powerpoint/2010/main" val="17175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BF052-2F4B-B9B1-2CCD-8BE20615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Redirecionadores “&lt;” e “&lt;&lt;”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D6C2-B540-8852-E37A-92CA19AD9F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 dirty="0"/>
              <a:t>Redirecionador “&lt;”: Exemplo de utilização em um Shell Script: </a:t>
            </a:r>
            <a:endParaRPr lang="pt-BR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Conteúdo do Shell Script:</a:t>
            </a:r>
            <a:endParaRPr lang="pt-BR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pt-BR"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pt-BR"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pt-BR" sz="2400"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pt-BR" sz="2000"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pt-BR" sz="2000"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pt-BR" sz="2000"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lang="pt-BR" sz="20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Saída do Shell Script:</a:t>
            </a:r>
            <a:endParaRPr lang="pt-BR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pt-BR" sz="2400" dirty="0"/>
          </a:p>
          <a:p>
            <a:endParaRPr lang="pt-BR" dirty="0"/>
          </a:p>
        </p:txBody>
      </p:sp>
      <p:pic>
        <p:nvPicPr>
          <p:cNvPr id="4" name="Google Shape;198;p32">
            <a:extLst>
              <a:ext uri="{FF2B5EF4-FFF2-40B4-BE49-F238E27FC236}">
                <a16:creationId xmlns:a16="http://schemas.microsoft.com/office/drawing/2014/main" id="{576D1E4E-C2A7-45C8-6179-CA256E2D836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87624" y="2117837"/>
            <a:ext cx="4449167" cy="2391283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199;p32">
            <a:extLst>
              <a:ext uri="{FF2B5EF4-FFF2-40B4-BE49-F238E27FC236}">
                <a16:creationId xmlns:a16="http://schemas.microsoft.com/office/drawing/2014/main" id="{D97B6D50-14BC-D528-4E78-A320717DDA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5" y="5210091"/>
            <a:ext cx="4278096" cy="117123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86912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9C5F1-F442-C02E-D50F-DB32E67D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AB9BC-831B-26F0-1994-BAAB203647E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r>
              <a:rPr lang="pt-BR" sz="2400" dirty="0"/>
              <a:t>Redirecionador “&lt;&lt;”: Utilizado para determinar o final de um “bloco” de dados.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cat</a:t>
            </a:r>
            <a:r>
              <a:rPr lang="pt-BR" sz="1800" dirty="0">
                <a:solidFill>
                  <a:srgbClr val="0070C0"/>
                </a:solidFill>
              </a:rPr>
              <a:t>  &gt;&gt;  arq.txt  &lt;&lt;  EOF </a:t>
            </a:r>
            <a:r>
              <a:rPr lang="pt-BR" sz="1800" dirty="0"/>
              <a:t>(Um conteúdo será adicionado no arquivo “arq.txt”, caso o mesmo exista, até a </a:t>
            </a:r>
            <a:r>
              <a:rPr lang="pt-BR" sz="1800" dirty="0" err="1"/>
              <a:t>String</a:t>
            </a:r>
            <a:r>
              <a:rPr lang="pt-BR" sz="1800" dirty="0"/>
              <a:t> EOF ser digitada).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lvl="1"/>
            <a:r>
              <a:rPr lang="pt-BR" sz="1800" b="1" dirty="0"/>
              <a:t>Bom, na prática ele realmente é usado? </a:t>
            </a:r>
            <a:r>
              <a:rPr lang="pt-BR" sz="1800" dirty="0"/>
              <a:t>SIM, porém, pouco usual. Este exemplo acima pode ser aplicado caso tenhamos problemas com algum editor de texto... Mas não se esqueça que não podemos editar as linhas digitadas anteriormente ou o conteúdo já existente do arquivo.</a:t>
            </a:r>
          </a:p>
          <a:p>
            <a:endParaRPr lang="pt-BR" sz="2400" dirty="0"/>
          </a:p>
        </p:txBody>
      </p:sp>
      <p:pic>
        <p:nvPicPr>
          <p:cNvPr id="4" name="Google Shape;206;p33">
            <a:extLst>
              <a:ext uri="{FF2B5EF4-FFF2-40B4-BE49-F238E27FC236}">
                <a16:creationId xmlns:a16="http://schemas.microsoft.com/office/drawing/2014/main" id="{C8B001B1-FCDC-6C40-9DB7-29BE2D10E7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1520" y="3311164"/>
            <a:ext cx="4193579" cy="1125948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207;p33">
            <a:extLst>
              <a:ext uri="{FF2B5EF4-FFF2-40B4-BE49-F238E27FC236}">
                <a16:creationId xmlns:a16="http://schemas.microsoft.com/office/drawing/2014/main" id="{17A94715-60BB-7CB5-BA94-8EAE20C039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5424" y="3311164"/>
            <a:ext cx="4147056" cy="95885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" name="Google Shape;208;p33">
            <a:extLst>
              <a:ext uri="{FF2B5EF4-FFF2-40B4-BE49-F238E27FC236}">
                <a16:creationId xmlns:a16="http://schemas.microsoft.com/office/drawing/2014/main" id="{E4BF8137-2587-DBF5-348C-C7E24947CC0C}"/>
              </a:ext>
            </a:extLst>
          </p:cNvPr>
          <p:cNvSpPr txBox="1"/>
          <p:nvPr/>
        </p:nvSpPr>
        <p:spPr>
          <a:xfrm>
            <a:off x="694138" y="2840877"/>
            <a:ext cx="33083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Inserindo o conteúdo no arquivo:</a:t>
            </a:r>
            <a:endParaRPr dirty="0"/>
          </a:p>
        </p:txBody>
      </p:sp>
      <p:sp>
        <p:nvSpPr>
          <p:cNvPr id="7" name="Google Shape;209;p33">
            <a:extLst>
              <a:ext uri="{FF2B5EF4-FFF2-40B4-BE49-F238E27FC236}">
                <a16:creationId xmlns:a16="http://schemas.microsoft.com/office/drawing/2014/main" id="{0FC6180C-6894-13A0-A923-AD15758BF30B}"/>
              </a:ext>
            </a:extLst>
          </p:cNvPr>
          <p:cNvSpPr txBox="1"/>
          <p:nvPr/>
        </p:nvSpPr>
        <p:spPr>
          <a:xfrm>
            <a:off x="5018427" y="2840877"/>
            <a:ext cx="360105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Visualizando o conteúdo do arquivo: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834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EDC8-EFA8-CF99-BC8B-2C3CC097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Redirecionadores de Erro “2&gt;” e “2&gt;&gt;”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518F8-82C7-4833-41C8-00EF6023512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Estes redirecionadores enviam apenas os </a:t>
            </a:r>
            <a:r>
              <a:rPr lang="pt-BR" b="1" dirty="0"/>
              <a:t>sinais de erro </a:t>
            </a:r>
            <a:r>
              <a:rPr lang="pt-BR" dirty="0"/>
              <a:t>(</a:t>
            </a:r>
            <a:r>
              <a:rPr lang="pt-BR" dirty="0" err="1"/>
              <a:t>stderr</a:t>
            </a:r>
            <a:r>
              <a:rPr lang="pt-BR" dirty="0"/>
              <a:t>) da saída de um programa/comando para um arquivo ou dispositivo, ao invés de exibir na saída padrão (tela):</a:t>
            </a:r>
          </a:p>
          <a:p>
            <a:pPr lvl="3"/>
            <a:endParaRPr lang="pt-BR" dirty="0"/>
          </a:p>
          <a:p>
            <a:r>
              <a:rPr lang="pt-BR" b="1" dirty="0"/>
              <a:t>Redirecionador “2&gt;”: </a:t>
            </a:r>
            <a:r>
              <a:rPr lang="pt-BR" dirty="0"/>
              <a:t>Envia apenas os </a:t>
            </a:r>
            <a:r>
              <a:rPr lang="pt-BR" b="1" dirty="0"/>
              <a:t>sinais de erro </a:t>
            </a:r>
            <a:r>
              <a:rPr lang="pt-BR" dirty="0"/>
              <a:t>para um arquivo ou dispositivo, porém, se o arquivo já existir, o seu conteúdo é </a:t>
            </a:r>
            <a:r>
              <a:rPr lang="pt-BR" b="1" dirty="0">
                <a:solidFill>
                  <a:srgbClr val="FF0000"/>
                </a:solidFill>
              </a:rPr>
              <a:t>sobrescrito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 -l  /</a:t>
            </a:r>
            <a:r>
              <a:rPr lang="pt-BR" dirty="0" err="1">
                <a:solidFill>
                  <a:srgbClr val="0070C0"/>
                </a:solidFill>
              </a:rPr>
              <a:t>nao_existe</a:t>
            </a:r>
            <a:r>
              <a:rPr lang="pt-BR" dirty="0">
                <a:solidFill>
                  <a:srgbClr val="0070C0"/>
                </a:solidFill>
              </a:rPr>
              <a:t>  2&gt;  /root/log_erro.txt</a:t>
            </a:r>
          </a:p>
          <a:p>
            <a:pPr lvl="4"/>
            <a:endParaRPr lang="pt-BR" dirty="0"/>
          </a:p>
          <a:p>
            <a:r>
              <a:rPr lang="pt-BR" b="1" dirty="0"/>
              <a:t>Redirecionador “2&gt;&gt;”: </a:t>
            </a:r>
            <a:r>
              <a:rPr lang="pt-BR" dirty="0"/>
              <a:t>Envia apenas os </a:t>
            </a:r>
            <a:r>
              <a:rPr lang="pt-BR" b="1" dirty="0"/>
              <a:t>sinais de erro </a:t>
            </a:r>
            <a:r>
              <a:rPr lang="pt-BR" dirty="0"/>
              <a:t>para um arquivo ou dispositivo, porém, se o arquivo já existir, a saída (apenas os erros) será </a:t>
            </a:r>
            <a:r>
              <a:rPr lang="pt-BR" b="1" dirty="0">
                <a:solidFill>
                  <a:srgbClr val="00B050"/>
                </a:solidFill>
              </a:rPr>
              <a:t>ADICIONADA</a:t>
            </a:r>
            <a:r>
              <a:rPr lang="pt-BR" dirty="0"/>
              <a:t> no final do arquivo.</a:t>
            </a:r>
          </a:p>
          <a:p>
            <a:pPr lvl="1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ls</a:t>
            </a:r>
            <a:r>
              <a:rPr lang="pt-BR" dirty="0">
                <a:solidFill>
                  <a:srgbClr val="0070C0"/>
                </a:solidFill>
              </a:rPr>
              <a:t>  -l  /</a:t>
            </a:r>
            <a:r>
              <a:rPr lang="pt-BR" dirty="0" err="1">
                <a:solidFill>
                  <a:srgbClr val="0070C0"/>
                </a:solidFill>
              </a:rPr>
              <a:t>nao_tem</a:t>
            </a:r>
            <a:r>
              <a:rPr lang="pt-BR" dirty="0">
                <a:solidFill>
                  <a:srgbClr val="0070C0"/>
                </a:solidFill>
              </a:rPr>
              <a:t>  2&gt;&gt;  /root/log_erro.txt</a:t>
            </a:r>
          </a:p>
        </p:txBody>
      </p:sp>
    </p:spTree>
    <p:extLst>
      <p:ext uri="{BB962C8B-B14F-4D97-AF65-F5344CB8AC3E}">
        <p14:creationId xmlns:p14="http://schemas.microsoft.com/office/powerpoint/2010/main" val="936351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4998-0C0B-DA3C-8E55-FE346125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Redirecionadores de Erro “2&gt;” e “2&gt;&gt;”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9738-6B61-EF89-1900-F78A1F8E38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Este redirecionador é muito utilizado quando desejamos filtrar apenas os erros, ou visualizar apenas as informações desejadas descartando os erros, ou quando desejamos visualizar ambos posteriormente.</a:t>
            </a:r>
          </a:p>
          <a:p>
            <a:pPr lvl="1"/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find</a:t>
            </a:r>
            <a:r>
              <a:rPr lang="pt-BR" sz="2000" dirty="0">
                <a:solidFill>
                  <a:srgbClr val="0070C0"/>
                </a:solidFill>
              </a:rPr>
              <a:t>  /  -</a:t>
            </a:r>
            <a:r>
              <a:rPr lang="pt-BR" sz="2000" dirty="0" err="1">
                <a:solidFill>
                  <a:srgbClr val="0070C0"/>
                </a:solidFill>
              </a:rPr>
              <a:t>name</a:t>
            </a:r>
            <a:r>
              <a:rPr lang="pt-BR" sz="2000" dirty="0">
                <a:solidFill>
                  <a:srgbClr val="0070C0"/>
                </a:solidFill>
              </a:rPr>
              <a:t>  </a:t>
            </a:r>
            <a:r>
              <a:rPr lang="pt-BR" sz="2000" dirty="0" err="1">
                <a:solidFill>
                  <a:srgbClr val="0070C0"/>
                </a:solidFill>
              </a:rPr>
              <a:t>group</a:t>
            </a:r>
            <a:r>
              <a:rPr lang="pt-BR" sz="2000" dirty="0">
                <a:solidFill>
                  <a:srgbClr val="0070C0"/>
                </a:solidFill>
              </a:rPr>
              <a:t>  2&gt;  /root/erros.txt  &gt;  /root/lista.txt</a:t>
            </a:r>
          </a:p>
          <a:p>
            <a:endParaRPr lang="pt-BR" sz="2400" dirty="0"/>
          </a:p>
          <a:p>
            <a:r>
              <a:rPr lang="pt-BR" sz="2400" b="1" i="1" dirty="0">
                <a:solidFill>
                  <a:srgbClr val="7030A0"/>
                </a:solidFill>
              </a:rPr>
              <a:t>Bom, na prática ele realmente é usado? </a:t>
            </a:r>
          </a:p>
          <a:p>
            <a:pPr lvl="1"/>
            <a:r>
              <a:rPr lang="pt-BR" sz="2000" dirty="0"/>
              <a:t>SIM e muito, principalmente quando estamos executando um programa com uma saída extensa. Exemplos:</a:t>
            </a:r>
          </a:p>
          <a:p>
            <a:pPr lvl="2"/>
            <a:r>
              <a:rPr lang="pt-BR" sz="1800" dirty="0"/>
              <a:t>Migração de dados;</a:t>
            </a:r>
          </a:p>
          <a:p>
            <a:pPr lvl="2"/>
            <a:r>
              <a:rPr lang="pt-BR" sz="1800" dirty="0"/>
              <a:t>Instalação de um Software através do código fonte;</a:t>
            </a:r>
          </a:p>
          <a:p>
            <a:pPr lvl="2"/>
            <a:r>
              <a:rPr lang="pt-BR" sz="1800" dirty="0"/>
              <a:t>Ao compactar ou descompactar muitos arquivos (como tarefas de backup).</a:t>
            </a:r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17638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B826-7E37-D50F-B53B-14E30DDF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“/</a:t>
            </a:r>
            <a:r>
              <a:rPr lang="pt-BR" dirty="0" err="1"/>
              <a:t>dev</a:t>
            </a:r>
            <a:r>
              <a:rPr lang="pt-BR" dirty="0"/>
              <a:t>/</a:t>
            </a:r>
            <a:r>
              <a:rPr lang="pt-BR" dirty="0" err="1"/>
              <a:t>null</a:t>
            </a:r>
            <a:r>
              <a:rPr lang="pt-BR" dirty="0"/>
              <a:t>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8F64-F992-0898-7782-DAD4E145E9D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 se o comando gerar muitos erros que eu não desejo visualizar ou gastar espaço em disco conforme o exemplo anterior?</a:t>
            </a:r>
          </a:p>
          <a:p>
            <a:pPr lvl="1"/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find</a:t>
            </a:r>
            <a:r>
              <a:rPr lang="pt-BR" sz="2000" dirty="0">
                <a:solidFill>
                  <a:srgbClr val="0070C0"/>
                </a:solidFill>
              </a:rPr>
              <a:t>  /  -</a:t>
            </a:r>
            <a:r>
              <a:rPr lang="pt-BR" sz="2000" dirty="0" err="1">
                <a:solidFill>
                  <a:srgbClr val="0070C0"/>
                </a:solidFill>
              </a:rPr>
              <a:t>name</a:t>
            </a:r>
            <a:r>
              <a:rPr lang="pt-BR" sz="2000" dirty="0">
                <a:solidFill>
                  <a:srgbClr val="0070C0"/>
                </a:solidFill>
              </a:rPr>
              <a:t>  </a:t>
            </a:r>
            <a:r>
              <a:rPr lang="pt-BR" sz="2000" dirty="0" err="1">
                <a:solidFill>
                  <a:srgbClr val="0070C0"/>
                </a:solidFill>
              </a:rPr>
              <a:t>group</a:t>
            </a:r>
            <a:r>
              <a:rPr lang="pt-BR" sz="2000" dirty="0">
                <a:solidFill>
                  <a:srgbClr val="0070C0"/>
                </a:solidFill>
              </a:rPr>
              <a:t>  </a:t>
            </a:r>
            <a:r>
              <a:rPr lang="pt-BR" sz="2000" b="1" dirty="0">
                <a:solidFill>
                  <a:srgbClr val="0070C0"/>
                </a:solidFill>
              </a:rPr>
              <a:t>2&gt;  /</a:t>
            </a:r>
            <a:r>
              <a:rPr lang="pt-BR" sz="2000" b="1" dirty="0" err="1">
                <a:solidFill>
                  <a:srgbClr val="0070C0"/>
                </a:solidFill>
              </a:rPr>
              <a:t>dev</a:t>
            </a:r>
            <a:r>
              <a:rPr lang="pt-BR" sz="2000" b="1" dirty="0">
                <a:solidFill>
                  <a:srgbClr val="0070C0"/>
                </a:solidFill>
              </a:rPr>
              <a:t>/</a:t>
            </a:r>
            <a:r>
              <a:rPr lang="pt-BR" sz="2000" b="1" dirty="0" err="1">
                <a:solidFill>
                  <a:srgbClr val="0070C0"/>
                </a:solidFill>
              </a:rPr>
              <a:t>null</a:t>
            </a:r>
            <a:r>
              <a:rPr lang="pt-BR" sz="2000" b="1" dirty="0">
                <a:solidFill>
                  <a:srgbClr val="0070C0"/>
                </a:solidFill>
              </a:rPr>
              <a:t>  </a:t>
            </a:r>
            <a:r>
              <a:rPr lang="pt-BR" sz="2000" dirty="0">
                <a:solidFill>
                  <a:srgbClr val="0070C0"/>
                </a:solidFill>
              </a:rPr>
              <a:t>&gt;  /root/lista.txt</a:t>
            </a:r>
          </a:p>
          <a:p>
            <a:endParaRPr lang="pt-BR" sz="2400" dirty="0"/>
          </a:p>
          <a:p>
            <a:r>
              <a:rPr lang="pt-BR" sz="2400" b="1" dirty="0">
                <a:solidFill>
                  <a:srgbClr val="7030A0"/>
                </a:solidFill>
              </a:rPr>
              <a:t>O QUE É “/</a:t>
            </a:r>
            <a:r>
              <a:rPr lang="pt-BR" sz="2400" b="1" dirty="0" err="1">
                <a:solidFill>
                  <a:srgbClr val="7030A0"/>
                </a:solidFill>
              </a:rPr>
              <a:t>dev</a:t>
            </a:r>
            <a:r>
              <a:rPr lang="pt-BR" sz="2400" b="1" dirty="0">
                <a:solidFill>
                  <a:srgbClr val="7030A0"/>
                </a:solidFill>
              </a:rPr>
              <a:t>/</a:t>
            </a:r>
            <a:r>
              <a:rPr lang="pt-BR" sz="2400" b="1" dirty="0" err="1">
                <a:solidFill>
                  <a:srgbClr val="7030A0"/>
                </a:solidFill>
              </a:rPr>
              <a:t>null</a:t>
            </a:r>
            <a:r>
              <a:rPr lang="pt-BR" sz="2400" b="1" dirty="0">
                <a:solidFill>
                  <a:srgbClr val="7030A0"/>
                </a:solidFill>
              </a:rPr>
              <a:t>”??</a:t>
            </a:r>
          </a:p>
          <a:p>
            <a:pPr lvl="1"/>
            <a:r>
              <a:rPr lang="pt-BR" sz="2000" dirty="0"/>
              <a:t>O caminho “/</a:t>
            </a:r>
            <a:r>
              <a:rPr lang="pt-BR" sz="2000" dirty="0" err="1"/>
              <a:t>dev</a:t>
            </a:r>
            <a:r>
              <a:rPr lang="pt-BR" sz="2000" dirty="0"/>
              <a:t>/</a:t>
            </a:r>
            <a:r>
              <a:rPr lang="pt-BR" sz="2000" dirty="0" err="1"/>
              <a:t>null</a:t>
            </a:r>
            <a:r>
              <a:rPr lang="pt-BR" sz="2000" dirty="0"/>
              <a:t>” é um “bit </a:t>
            </a:r>
            <a:r>
              <a:rPr lang="pt-BR" sz="2000" dirty="0" err="1"/>
              <a:t>bucket</a:t>
            </a:r>
            <a:r>
              <a:rPr lang="pt-BR" sz="2000" dirty="0"/>
              <a:t>” (dispositivo nulo), ou seja, lugar nenhum. O local é chamado por muitos de “buraco negro”.</a:t>
            </a:r>
          </a:p>
          <a:p>
            <a:pPr lvl="1"/>
            <a:r>
              <a:rPr lang="pt-BR" sz="2000" dirty="0"/>
              <a:t>O “/</a:t>
            </a:r>
            <a:r>
              <a:rPr lang="pt-BR" sz="2000" dirty="0" err="1"/>
              <a:t>dev</a:t>
            </a:r>
            <a:r>
              <a:rPr lang="pt-BR" sz="2000" dirty="0"/>
              <a:t>/</a:t>
            </a:r>
            <a:r>
              <a:rPr lang="pt-BR" sz="2000" dirty="0" err="1"/>
              <a:t>null</a:t>
            </a:r>
            <a:r>
              <a:rPr lang="pt-BR" sz="2000" dirty="0"/>
              <a:t>” é um arquivo especial que descarta toda informação enviada para ele, além de não retornar nenhuma informação caso seja acessado.</a:t>
            </a:r>
          </a:p>
        </p:txBody>
      </p:sp>
      <p:pic>
        <p:nvPicPr>
          <p:cNvPr id="4" name="Google Shape;228;p36">
            <a:extLst>
              <a:ext uri="{FF2B5EF4-FFF2-40B4-BE49-F238E27FC236}">
                <a16:creationId xmlns:a16="http://schemas.microsoft.com/office/drawing/2014/main" id="{8BB005BE-A1CB-FE02-DE57-E64CD7AE6233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584" y="5513499"/>
            <a:ext cx="3640152" cy="57911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1887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47B08-32B0-9381-58A0-E839D7FA8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28982-BFCD-EFC3-5466-E6D9B75B8B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62500" lnSpcReduction="20000"/>
          </a:bodyPr>
          <a:lstStyle/>
          <a:p>
            <a:pPr marL="514350" lvl="0" indent="-51435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t-BR" dirty="0"/>
              <a:t>Alterne para o terminal 2 (</a:t>
            </a:r>
            <a:r>
              <a:rPr lang="pt-BR" dirty="0">
                <a:solidFill>
                  <a:srgbClr val="0070C0"/>
                </a:solidFill>
              </a:rPr>
              <a:t>tty2</a:t>
            </a:r>
            <a:r>
              <a:rPr lang="pt-BR" dirty="0"/>
              <a:t>) ou qualquer outro terminal/sessão disponível em modo texto.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t-BR" dirty="0"/>
              <a:t>Tente realizar o login (pelo menos duas vezes) com um usuário inexistente.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t-BR" dirty="0"/>
              <a:t>Retorne para o terminal 1 (</a:t>
            </a:r>
            <a:r>
              <a:rPr lang="pt-BR" dirty="0">
                <a:solidFill>
                  <a:srgbClr val="0070C0"/>
                </a:solidFill>
              </a:rPr>
              <a:t>tty1</a:t>
            </a:r>
            <a:r>
              <a:rPr lang="pt-BR" dirty="0"/>
              <a:t>), onde estava logado anteriormente.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t-BR" dirty="0"/>
              <a:t>Visualize nos logs as tentativas de acesso indevido com o comando “</a:t>
            </a:r>
            <a:r>
              <a:rPr lang="pt-BR" dirty="0" err="1">
                <a:solidFill>
                  <a:srgbClr val="0070C0"/>
                </a:solidFill>
              </a:rPr>
              <a:t>cat</a:t>
            </a:r>
            <a:r>
              <a:rPr lang="pt-BR" dirty="0">
                <a:solidFill>
                  <a:srgbClr val="0070C0"/>
                </a:solidFill>
              </a:rPr>
              <a:t> /var/log/auth.log</a:t>
            </a:r>
            <a:r>
              <a:rPr lang="pt-BR" dirty="0"/>
              <a:t>” (Debian), ou </a:t>
            </a:r>
            <a:r>
              <a:rPr lang="pt-BR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journalctl</a:t>
            </a:r>
            <a:r>
              <a:rPr lang="pt-BR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–S “1 hour </a:t>
            </a:r>
            <a:r>
              <a:rPr lang="pt-BR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ago</a:t>
            </a:r>
            <a:r>
              <a:rPr lang="pt-BR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”</a:t>
            </a:r>
            <a:r>
              <a:rPr lang="pt-BR" dirty="0"/>
              <a:t> (Debian 12) ou “</a:t>
            </a:r>
            <a:r>
              <a:rPr lang="pt-BR" dirty="0" err="1">
                <a:solidFill>
                  <a:srgbClr val="0070C0"/>
                </a:solidFill>
              </a:rPr>
              <a:t>cat</a:t>
            </a:r>
            <a:r>
              <a:rPr lang="pt-BR" dirty="0">
                <a:solidFill>
                  <a:srgbClr val="0070C0"/>
                </a:solidFill>
              </a:rPr>
              <a:t>  /var/log/</a:t>
            </a:r>
            <a:r>
              <a:rPr lang="pt-BR" dirty="0" err="1">
                <a:solidFill>
                  <a:srgbClr val="0070C0"/>
                </a:solidFill>
              </a:rPr>
              <a:t>secure</a:t>
            </a:r>
            <a:r>
              <a:rPr lang="pt-BR" dirty="0"/>
              <a:t>” (Alma Linux). OBS.: Caso esteja com outra distribuição, verifique a existência de algum destes arquivos no diretório “</a:t>
            </a:r>
            <a:r>
              <a:rPr lang="pt-BR" dirty="0">
                <a:solidFill>
                  <a:srgbClr val="0070C0"/>
                </a:solidFill>
              </a:rPr>
              <a:t>/var/log/</a:t>
            </a:r>
            <a:r>
              <a:rPr lang="pt-BR" dirty="0"/>
              <a:t>”.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t-BR" dirty="0"/>
              <a:t>Tivemos uma quantidade muito alta de conteúdos, certo? Redirecione o conteúdo para um arquivo com o nome “</a:t>
            </a:r>
            <a:r>
              <a:rPr lang="pt-BR" dirty="0">
                <a:solidFill>
                  <a:srgbClr val="0070C0"/>
                </a:solidFill>
              </a:rPr>
              <a:t>peba</a:t>
            </a:r>
            <a:r>
              <a:rPr lang="pt-BR" dirty="0"/>
              <a:t>”.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t-BR" dirty="0"/>
              <a:t>Utilize o comando “</a:t>
            </a:r>
            <a:r>
              <a:rPr lang="pt-BR" dirty="0" err="1">
                <a:solidFill>
                  <a:srgbClr val="0070C0"/>
                </a:solidFill>
              </a:rPr>
              <a:t>tail</a:t>
            </a:r>
            <a:r>
              <a:rPr lang="pt-BR" dirty="0"/>
              <a:t>” para visualizar o conteúdo do arquivo “</a:t>
            </a:r>
            <a:r>
              <a:rPr lang="pt-BR" dirty="0">
                <a:solidFill>
                  <a:srgbClr val="0070C0"/>
                </a:solidFill>
              </a:rPr>
              <a:t>peba</a:t>
            </a:r>
            <a:r>
              <a:rPr lang="pt-BR" dirty="0"/>
              <a:t>”.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t-BR" dirty="0"/>
              <a:t>Caso as linhas de log das tentativas de </a:t>
            </a:r>
            <a:r>
              <a:rPr lang="pt-BR" dirty="0" err="1"/>
              <a:t>logon</a:t>
            </a:r>
            <a:r>
              <a:rPr lang="pt-BR" dirty="0"/>
              <a:t> inválidas não estejam sendo exibidas, tente visualizar mais linhas com o “</a:t>
            </a:r>
            <a:r>
              <a:rPr lang="pt-BR" dirty="0" err="1">
                <a:solidFill>
                  <a:srgbClr val="0070C0"/>
                </a:solidFill>
              </a:rPr>
              <a:t>tail</a:t>
            </a:r>
            <a:r>
              <a:rPr lang="pt-BR" dirty="0"/>
              <a:t>”.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t-BR" dirty="0"/>
              <a:t>Execute um comando de forma incorreta, para exibir uma mensagem de erro. 		Ex.: “</a:t>
            </a:r>
            <a:r>
              <a:rPr lang="pt-BR" dirty="0" err="1">
                <a:solidFill>
                  <a:srgbClr val="0070C0"/>
                </a:solidFill>
              </a:rPr>
              <a:t>cd</a:t>
            </a:r>
            <a:r>
              <a:rPr lang="pt-BR" dirty="0">
                <a:solidFill>
                  <a:srgbClr val="0070C0"/>
                </a:solidFill>
              </a:rPr>
              <a:t>  /home/não-existe</a:t>
            </a:r>
            <a:r>
              <a:rPr lang="pt-BR" dirty="0"/>
              <a:t>”.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t-BR" dirty="0"/>
              <a:t>Execute o comando novamente, redirecionando a saída de erro para o arquivo “</a:t>
            </a:r>
            <a:r>
              <a:rPr lang="pt-BR" dirty="0">
                <a:solidFill>
                  <a:srgbClr val="0070C0"/>
                </a:solidFill>
              </a:rPr>
              <a:t>erro.txt</a:t>
            </a:r>
            <a:r>
              <a:rPr lang="pt-BR" dirty="0"/>
              <a:t>”. Observe que a mensagem de erro não aparecerá na tela.</a:t>
            </a:r>
          </a:p>
          <a:p>
            <a:pPr marL="514350" lvl="0" indent="-51435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pt-BR" dirty="0"/>
              <a:t>Verifique o conteúdo do arquivo “</a:t>
            </a:r>
            <a:r>
              <a:rPr lang="pt-BR" dirty="0">
                <a:solidFill>
                  <a:srgbClr val="0070C0"/>
                </a:solidFill>
              </a:rPr>
              <a:t>erro.txt</a:t>
            </a:r>
            <a:r>
              <a:rPr lang="pt-BR" dirty="0"/>
              <a:t>” com algum visualizador de texto.</a:t>
            </a:r>
          </a:p>
        </p:txBody>
      </p:sp>
    </p:spTree>
    <p:extLst>
      <p:ext uri="{BB962C8B-B14F-4D97-AF65-F5344CB8AC3E}">
        <p14:creationId xmlns:p14="http://schemas.microsoft.com/office/powerpoint/2010/main" val="3577801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BONAN, Adilson Rodrigues. </a:t>
            </a:r>
            <a:r>
              <a:rPr lang="pt-BR" sz="2400" b="1" dirty="0"/>
              <a:t>LINUX – Fundamentos, Prática &amp; Certificação LPI.</a:t>
            </a:r>
            <a:r>
              <a:rPr lang="pt-BR" sz="2400" dirty="0"/>
              <a:t> Editora: Alta Books. RJ. 2010;</a:t>
            </a:r>
          </a:p>
          <a:p>
            <a:endParaRPr lang="pt-BR" sz="2400" dirty="0"/>
          </a:p>
          <a:p>
            <a:r>
              <a:rPr lang="pt-BR" sz="2400" dirty="0"/>
              <a:t>PEREIRA, Guilherme. Slides para aula expositiva. </a:t>
            </a:r>
            <a:r>
              <a:rPr lang="pt-BR" sz="2400" dirty="0" err="1"/>
              <a:t>Udemy</a:t>
            </a:r>
            <a:r>
              <a:rPr lang="pt-BR" sz="2400" dirty="0"/>
              <a:t>.</a:t>
            </a:r>
          </a:p>
          <a:p>
            <a:pPr lvl="1"/>
            <a:r>
              <a:rPr lang="pt-BR" sz="2000" dirty="0">
                <a:hlinkClick r:id="rId2"/>
              </a:rPr>
              <a:t>https://www.udemy.com/course/adm-so-gnulinux/?referralCode=58F8BE46FFB066C7811A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SILVA, </a:t>
            </a:r>
            <a:r>
              <a:rPr lang="pt-BR" sz="2400" dirty="0" err="1"/>
              <a:t>Gleydson</a:t>
            </a:r>
            <a:r>
              <a:rPr lang="pt-BR" sz="2400" dirty="0"/>
              <a:t> </a:t>
            </a:r>
            <a:r>
              <a:rPr lang="pt-BR" sz="2400" dirty="0" err="1"/>
              <a:t>Mazioli</a:t>
            </a:r>
            <a:r>
              <a:rPr lang="pt-BR" sz="2400" dirty="0"/>
              <a:t>. </a:t>
            </a:r>
            <a:r>
              <a:rPr lang="pt-BR" sz="2400" b="1" dirty="0"/>
              <a:t>Guia Foca GNU/Linux</a:t>
            </a:r>
            <a:r>
              <a:rPr lang="pt-BR" sz="2400" dirty="0"/>
              <a:t>. Disponível em:</a:t>
            </a:r>
          </a:p>
          <a:p>
            <a:pPr lvl="1"/>
            <a:r>
              <a:rPr lang="pt-BR" sz="2000" dirty="0">
                <a:hlinkClick r:id="rId3"/>
              </a:rPr>
              <a:t>https://www.guiafoca.org/</a:t>
            </a:r>
            <a:r>
              <a:rPr lang="pt-BR" sz="2000" dirty="0"/>
              <a:t>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9334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Conteúdo </a:t>
            </a:r>
            <a:r>
              <a:rPr lang="pt-BR" dirty="0"/>
              <a:t>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Processamento de Textos, Fluxos e Filtros:</a:t>
            </a:r>
          </a:p>
          <a:p>
            <a:pPr lvl="1"/>
            <a:r>
              <a:rPr lang="pt-BR" dirty="0"/>
              <a:t>Visualizadores</a:t>
            </a:r>
          </a:p>
          <a:p>
            <a:pPr lvl="1"/>
            <a:r>
              <a:rPr lang="pt-BR" dirty="0"/>
              <a:t>Redirecionadores</a:t>
            </a:r>
          </a:p>
        </p:txBody>
      </p:sp>
      <p:pic>
        <p:nvPicPr>
          <p:cNvPr id="4" name="Google Shape;123;p20">
            <a:extLst>
              <a:ext uri="{FF2B5EF4-FFF2-40B4-BE49-F238E27FC236}">
                <a16:creationId xmlns:a16="http://schemas.microsoft.com/office/drawing/2014/main" id="{3FE793AE-58DF-66DD-36A9-DAC8943095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7796" y="1814436"/>
            <a:ext cx="3079004" cy="4418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Visualizadores de Texto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cat</a:t>
            </a:r>
            <a:r>
              <a:rPr lang="pt-BR" dirty="0"/>
              <a:t>  |  more  |  </a:t>
            </a:r>
            <a:r>
              <a:rPr lang="pt-BR" dirty="0" err="1"/>
              <a:t>less</a:t>
            </a:r>
            <a:r>
              <a:rPr lang="pt-BR" dirty="0"/>
              <a:t>  |  </a:t>
            </a:r>
            <a:r>
              <a:rPr lang="pt-BR" dirty="0" err="1"/>
              <a:t>head</a:t>
            </a:r>
            <a:r>
              <a:rPr lang="pt-BR" dirty="0"/>
              <a:t>  |  </a:t>
            </a:r>
            <a:r>
              <a:rPr lang="pt-BR" dirty="0" err="1"/>
              <a:t>tail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Visualizadores de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err="1"/>
              <a:t>cat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Exibe na saída padrão (tela) o conteúdo de um arquivo.</a:t>
            </a:r>
          </a:p>
          <a:p>
            <a:pPr lvl="1"/>
            <a:r>
              <a:rPr lang="pt-BR" dirty="0" err="1"/>
              <a:t>cat</a:t>
            </a:r>
            <a:r>
              <a:rPr lang="pt-BR" dirty="0"/>
              <a:t>  [arquivo]</a:t>
            </a:r>
          </a:p>
          <a:p>
            <a:pPr lvl="2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cat</a:t>
            </a:r>
            <a:r>
              <a:rPr lang="pt-BR" dirty="0">
                <a:solidFill>
                  <a:srgbClr val="0070C0"/>
                </a:solidFill>
              </a:rPr>
              <a:t>  /</a:t>
            </a:r>
            <a:r>
              <a:rPr lang="pt-BR" dirty="0" err="1">
                <a:solidFill>
                  <a:srgbClr val="0070C0"/>
                </a:solidFill>
              </a:rPr>
              <a:t>etc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passwd</a:t>
            </a:r>
            <a:endParaRPr lang="pt-BR" dirty="0">
              <a:solidFill>
                <a:srgbClr val="0070C0"/>
              </a:solidFill>
            </a:endParaRPr>
          </a:p>
          <a:p>
            <a:pPr lvl="3"/>
            <a:endParaRPr lang="pt-BR" dirty="0"/>
          </a:p>
          <a:p>
            <a:r>
              <a:rPr lang="pt-BR" dirty="0"/>
              <a:t>more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Exibe na saída padrão (tela) o conteúdo de um arquivo, exibindo uma tela de cada vez (ideal para arquivos extensos).</a:t>
            </a:r>
          </a:p>
          <a:p>
            <a:pPr lvl="1"/>
            <a:r>
              <a:rPr lang="pt-BR" dirty="0"/>
              <a:t>more  [arquivo]</a:t>
            </a:r>
          </a:p>
          <a:p>
            <a:pPr lvl="1"/>
            <a:r>
              <a:rPr lang="pt-BR" dirty="0"/>
              <a:t>Ex.: </a:t>
            </a:r>
            <a:r>
              <a:rPr lang="pt-BR" dirty="0">
                <a:solidFill>
                  <a:srgbClr val="0070C0"/>
                </a:solidFill>
              </a:rPr>
              <a:t>more  /</a:t>
            </a:r>
            <a:r>
              <a:rPr lang="pt-BR" dirty="0" err="1">
                <a:solidFill>
                  <a:srgbClr val="0070C0"/>
                </a:solidFill>
              </a:rPr>
              <a:t>etc</a:t>
            </a:r>
            <a:r>
              <a:rPr lang="pt-BR" dirty="0">
                <a:solidFill>
                  <a:srgbClr val="0070C0"/>
                </a:solidFill>
              </a:rPr>
              <a:t>/</a:t>
            </a:r>
            <a:r>
              <a:rPr lang="pt-BR" dirty="0" err="1">
                <a:solidFill>
                  <a:srgbClr val="0070C0"/>
                </a:solidFill>
              </a:rPr>
              <a:t>services</a:t>
            </a:r>
            <a:endParaRPr lang="pt-BR" dirty="0">
              <a:solidFill>
                <a:srgbClr val="0070C0"/>
              </a:solidFill>
            </a:endParaRPr>
          </a:p>
          <a:p>
            <a:pPr lvl="2"/>
            <a:r>
              <a:rPr lang="pt-BR" dirty="0"/>
              <a:t>OBS.1: No canto inferior esquerdo podemos visualizar o percentual do arquivo já exibido.</a:t>
            </a:r>
          </a:p>
          <a:p>
            <a:pPr lvl="2"/>
            <a:r>
              <a:rPr lang="pt-BR" dirty="0"/>
              <a:t>OBS.2: Para sair da visualização temos 3 opções:</a:t>
            </a:r>
          </a:p>
          <a:p>
            <a:pPr lvl="3"/>
            <a:r>
              <a:rPr lang="pt-BR" dirty="0"/>
              <a:t>Visualizar o arquivo por completo;</a:t>
            </a:r>
          </a:p>
          <a:p>
            <a:pPr lvl="3"/>
            <a:r>
              <a:rPr lang="pt-BR" dirty="0"/>
              <a:t>Atalho [CTRL +C] que envia um “sinal de controle de interrupção”;</a:t>
            </a:r>
          </a:p>
          <a:p>
            <a:pPr lvl="3"/>
            <a:r>
              <a:rPr lang="pt-BR" dirty="0"/>
              <a:t>Pressionando a tecla [q];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9EC-3BBB-AFEA-CA9D-1A985E1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Visualizadores de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1DBC-F0BA-ADCD-294B-2BE2EE091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less</a:t>
            </a:r>
            <a:r>
              <a:rPr lang="pt-BR" sz="2400" dirty="0"/>
              <a:t>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Exibe na saída padrão (tela) o conteúdo de um arquivo, permitindo a paginação através de comandos.</a:t>
            </a:r>
          </a:p>
          <a:p>
            <a:pPr lvl="1"/>
            <a:r>
              <a:rPr lang="pt-BR" sz="2000" dirty="0" err="1"/>
              <a:t>less</a:t>
            </a:r>
            <a:r>
              <a:rPr lang="pt-BR" sz="2000" dirty="0"/>
              <a:t>  [arquivo]</a:t>
            </a:r>
          </a:p>
          <a:p>
            <a:pPr lvl="1"/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less</a:t>
            </a:r>
            <a:r>
              <a:rPr lang="pt-BR" sz="2000" dirty="0">
                <a:solidFill>
                  <a:srgbClr val="0070C0"/>
                </a:solidFill>
              </a:rPr>
              <a:t>  /</a:t>
            </a:r>
            <a:r>
              <a:rPr lang="pt-BR" sz="2000" dirty="0" err="1">
                <a:solidFill>
                  <a:srgbClr val="0070C0"/>
                </a:solidFill>
              </a:rPr>
              <a:t>etc</a:t>
            </a:r>
            <a:r>
              <a:rPr lang="pt-BR" sz="2000" dirty="0">
                <a:solidFill>
                  <a:srgbClr val="0070C0"/>
                </a:solidFill>
              </a:rPr>
              <a:t>/</a:t>
            </a:r>
            <a:r>
              <a:rPr lang="pt-BR" sz="2000" dirty="0" err="1">
                <a:solidFill>
                  <a:srgbClr val="0070C0"/>
                </a:solidFill>
              </a:rPr>
              <a:t>services</a:t>
            </a:r>
            <a:endParaRPr lang="pt-BR" sz="2000" dirty="0">
              <a:solidFill>
                <a:srgbClr val="0070C0"/>
              </a:solidFill>
            </a:endParaRPr>
          </a:p>
          <a:p>
            <a:pPr lvl="2"/>
            <a:r>
              <a:rPr lang="pt-BR" sz="1800" dirty="0"/>
              <a:t>OBS.1: No canto inferior esquerdo podemos visualizar as linhas exibidas, a quantidade total de linhas e o percentual do arquivo já exibido.</a:t>
            </a:r>
          </a:p>
          <a:p>
            <a:pPr lvl="2"/>
            <a:r>
              <a:rPr lang="pt-BR" sz="1800" dirty="0"/>
              <a:t>OBS.2: Podemos “navegar” pelo arquivo através das setas ou pelas teclas [Page </a:t>
            </a:r>
            <a:r>
              <a:rPr lang="pt-BR" sz="1800" dirty="0" err="1"/>
              <a:t>Up</a:t>
            </a:r>
            <a:r>
              <a:rPr lang="pt-BR" sz="1800" dirty="0"/>
              <a:t>] / [Page Down];</a:t>
            </a:r>
          </a:p>
          <a:p>
            <a:pPr lvl="2"/>
            <a:r>
              <a:rPr lang="pt-BR" sz="1800" dirty="0"/>
              <a:t>OBS.3: Para sair da visualização temos as mesmas opções que o “more”:</a:t>
            </a:r>
          </a:p>
          <a:p>
            <a:pPr lvl="3"/>
            <a:r>
              <a:rPr lang="pt-BR" sz="1600" dirty="0"/>
              <a:t>Visualizar o arquivo por completo;</a:t>
            </a:r>
          </a:p>
          <a:p>
            <a:pPr lvl="3"/>
            <a:r>
              <a:rPr lang="pt-BR" sz="1600" dirty="0"/>
              <a:t>Atalho [CTRL +C] que envia um “sinal de controle de interrupção”;</a:t>
            </a:r>
          </a:p>
          <a:p>
            <a:pPr lvl="3"/>
            <a:r>
              <a:rPr lang="pt-BR" sz="1600" dirty="0"/>
              <a:t>Pressionando a tecla [q];</a:t>
            </a:r>
          </a:p>
        </p:txBody>
      </p:sp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6A20-3688-85CD-8652-F2118FEB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Visualizadores de texto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347A-26AF-D610-9E4C-04FB0FE1397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 err="1"/>
              <a:t>head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Exibe na saída padrão (tela) as dez primeiras linhas de um arquivo (por padrão, porém, a quantidade pode ser especificada).</a:t>
            </a:r>
          </a:p>
          <a:p>
            <a:pPr lvl="1"/>
            <a:r>
              <a:rPr lang="pt-BR" sz="2000" dirty="0" err="1"/>
              <a:t>head</a:t>
            </a:r>
            <a:r>
              <a:rPr lang="pt-BR" sz="2000" dirty="0"/>
              <a:t>  [arquivo]</a:t>
            </a:r>
          </a:p>
          <a:p>
            <a:pPr lvl="1"/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head</a:t>
            </a:r>
            <a:r>
              <a:rPr lang="pt-BR" sz="2000" dirty="0">
                <a:solidFill>
                  <a:srgbClr val="0070C0"/>
                </a:solidFill>
              </a:rPr>
              <a:t>  /</a:t>
            </a:r>
            <a:r>
              <a:rPr lang="pt-BR" sz="2000" dirty="0" err="1">
                <a:solidFill>
                  <a:srgbClr val="0070C0"/>
                </a:solidFill>
              </a:rPr>
              <a:t>etc</a:t>
            </a:r>
            <a:r>
              <a:rPr lang="pt-BR" sz="2000" dirty="0">
                <a:solidFill>
                  <a:srgbClr val="0070C0"/>
                </a:solidFill>
              </a:rPr>
              <a:t>/</a:t>
            </a:r>
            <a:r>
              <a:rPr lang="pt-BR" sz="2000" dirty="0" err="1">
                <a:solidFill>
                  <a:srgbClr val="0070C0"/>
                </a:solidFill>
              </a:rPr>
              <a:t>services</a:t>
            </a:r>
            <a:endParaRPr lang="pt-BR" sz="2000" dirty="0">
              <a:solidFill>
                <a:srgbClr val="0070C0"/>
              </a:solidFill>
            </a:endParaRPr>
          </a:p>
          <a:p>
            <a:pPr lvl="1"/>
            <a:endParaRPr lang="pt-BR" sz="2000" dirty="0"/>
          </a:p>
          <a:p>
            <a:r>
              <a:rPr lang="pt-BR" sz="2000" dirty="0" err="1"/>
              <a:t>tail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Exibe na saída padrão (tela) as dez últimas linhas de um arquivo (por padrão, porém, a quantidade pode ser especificada).</a:t>
            </a:r>
          </a:p>
          <a:p>
            <a:pPr lvl="1"/>
            <a:r>
              <a:rPr lang="pt-BR" sz="2000" dirty="0" err="1"/>
              <a:t>tail</a:t>
            </a:r>
            <a:r>
              <a:rPr lang="pt-BR" sz="2000" dirty="0"/>
              <a:t>  [arquivo]</a:t>
            </a:r>
          </a:p>
          <a:p>
            <a:pPr lvl="1"/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tail</a:t>
            </a:r>
            <a:r>
              <a:rPr lang="pt-BR" sz="2000" dirty="0">
                <a:solidFill>
                  <a:srgbClr val="0070C0"/>
                </a:solidFill>
              </a:rPr>
              <a:t>  /</a:t>
            </a:r>
            <a:r>
              <a:rPr lang="pt-BR" sz="2000" dirty="0" err="1">
                <a:solidFill>
                  <a:srgbClr val="0070C0"/>
                </a:solidFill>
              </a:rPr>
              <a:t>etc</a:t>
            </a:r>
            <a:r>
              <a:rPr lang="pt-BR" sz="2000" dirty="0">
                <a:solidFill>
                  <a:srgbClr val="0070C0"/>
                </a:solidFill>
              </a:rPr>
              <a:t>/</a:t>
            </a:r>
            <a:r>
              <a:rPr lang="pt-BR" sz="2000" dirty="0" err="1">
                <a:solidFill>
                  <a:srgbClr val="0070C0"/>
                </a:solidFill>
              </a:rPr>
              <a:t>services</a:t>
            </a:r>
            <a:endParaRPr lang="pt-BR" sz="2000" dirty="0">
              <a:solidFill>
                <a:srgbClr val="0070C0"/>
              </a:solidFill>
            </a:endParaRPr>
          </a:p>
          <a:p>
            <a:pPr lvl="2"/>
            <a:r>
              <a:rPr lang="pt-BR" sz="1800" dirty="0"/>
              <a:t>OBS.: Este comando é muito utilizado para a visualização de Logs em tempo real, através do parâmetro “-f”. (Logs de sistema, acesso a internet, monitoramento, suspeita de invasões ou ataques de força bruta, etc...)</a:t>
            </a:r>
          </a:p>
          <a:p>
            <a:pPr lvl="1"/>
            <a:r>
              <a:rPr lang="pt-BR" sz="2000" dirty="0"/>
              <a:t>Ex.: </a:t>
            </a:r>
            <a:r>
              <a:rPr lang="pt-BR" sz="2000" dirty="0" err="1">
                <a:solidFill>
                  <a:srgbClr val="0070C0"/>
                </a:solidFill>
              </a:rPr>
              <a:t>tail</a:t>
            </a:r>
            <a:r>
              <a:rPr lang="pt-BR" sz="2000" dirty="0">
                <a:solidFill>
                  <a:srgbClr val="0070C0"/>
                </a:solidFill>
              </a:rPr>
              <a:t>  -f  /var/log/</a:t>
            </a:r>
            <a:r>
              <a:rPr lang="pt-BR" sz="2000" dirty="0" err="1">
                <a:solidFill>
                  <a:srgbClr val="0070C0"/>
                </a:solidFill>
              </a:rPr>
              <a:t>messages</a:t>
            </a:r>
            <a:endParaRPr lang="pt-BR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78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874A1-CF33-ADD1-B0DE-7E6617FF7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BB440D-7F6D-9F3F-96EA-17446845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Redirecionadores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E4283-3DA4-5211-BF30-10D009204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&gt;&gt; Processamento de Fluxos &lt;&lt;</a:t>
            </a:r>
          </a:p>
        </p:txBody>
      </p:sp>
    </p:spTree>
    <p:extLst>
      <p:ext uri="{BB962C8B-B14F-4D97-AF65-F5344CB8AC3E}">
        <p14:creationId xmlns:p14="http://schemas.microsoft.com/office/powerpoint/2010/main" val="166847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FAE6-6960-AFD0-0DCD-B765CE0E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BE102-B107-8587-55F4-669B369D32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Antes de citar sobre recursos de redirecionamento e concatenação de comandos, devemos conhecer os “descritores” e I/O padrão.</a:t>
            </a:r>
          </a:p>
          <a:p>
            <a:endParaRPr lang="pt-BR" dirty="0"/>
          </a:p>
          <a:p>
            <a:r>
              <a:rPr lang="pt-BR" dirty="0"/>
              <a:t>Todo programa (seja na plataforma POSIX ou </a:t>
            </a:r>
            <a:r>
              <a:rPr lang="pt-BR" dirty="0" err="1"/>
              <a:t>Micro$oft</a:t>
            </a:r>
            <a:r>
              <a:rPr lang="pt-BR" dirty="0"/>
              <a:t>), realiza operações de entrada e saída de dados (I/O = Input/Output).</a:t>
            </a:r>
          </a:p>
          <a:p>
            <a:endParaRPr lang="pt-BR" dirty="0"/>
          </a:p>
          <a:p>
            <a:r>
              <a:rPr lang="pt-BR" dirty="0"/>
              <a:t>As operações de entrada geralmente estão vinculadas aos dispositivos de entrada de dados (teclado/mouse) porém, podemos enviar informações de entrada para um comando a ser executado.</a:t>
            </a:r>
          </a:p>
          <a:p>
            <a:endParaRPr lang="pt-BR" dirty="0"/>
          </a:p>
          <a:p>
            <a:r>
              <a:rPr lang="pt-BR" dirty="0"/>
              <a:t>Já a saída de dados geralmente é exibida em dispositivos de saída (monitor, impressora, </a:t>
            </a:r>
            <a:r>
              <a:rPr lang="pt-BR" dirty="0" err="1"/>
              <a:t>etc</a:t>
            </a:r>
            <a:r>
              <a:rPr lang="pt-BR" dirty="0"/>
              <a:t>), porém, podemos redirecionar a saída de um comando para um arquivo ou dispositivo, ao invés da saída padrão, que seria a tela do terminal...</a:t>
            </a:r>
          </a:p>
        </p:txBody>
      </p:sp>
    </p:spTree>
    <p:extLst>
      <p:ext uri="{BB962C8B-B14F-4D97-AF65-F5344CB8AC3E}">
        <p14:creationId xmlns:p14="http://schemas.microsoft.com/office/powerpoint/2010/main" val="3151604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8E04A-A3B6-975B-2FB1-3E7401DC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Redirecionadores (introdução)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C5CE-6FAC-17CB-1633-FE263FE9C76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Estas operações de I/O possuem três variações, que são chamadas de </a:t>
            </a:r>
            <a:r>
              <a:rPr lang="pt-BR" b="1" dirty="0"/>
              <a:t>descritores</a:t>
            </a:r>
            <a:r>
              <a:rPr lang="pt-BR" dirty="0"/>
              <a:t>, sendo:</a:t>
            </a:r>
          </a:p>
          <a:p>
            <a:endParaRPr lang="pt-BR" dirty="0"/>
          </a:p>
          <a:p>
            <a:pPr lvl="1"/>
            <a:r>
              <a:rPr lang="pt-BR" b="1" dirty="0"/>
              <a:t>Entrada padrão (</a:t>
            </a:r>
            <a:r>
              <a:rPr lang="pt-BR" b="1" dirty="0" err="1"/>
              <a:t>stdin</a:t>
            </a:r>
            <a:r>
              <a:rPr lang="pt-BR" b="1" dirty="0"/>
              <a:t>): </a:t>
            </a:r>
            <a:r>
              <a:rPr lang="pt-BR" dirty="0"/>
              <a:t>Geralmente vinculado ao teclado, ou seja, tudo o que está sendo digitado é enviado para a entrada padrão.</a:t>
            </a:r>
          </a:p>
          <a:p>
            <a:pPr lvl="2"/>
            <a:r>
              <a:rPr lang="pt-BR" dirty="0">
                <a:solidFill>
                  <a:srgbClr val="0070C0"/>
                </a:solidFill>
              </a:rPr>
              <a:t>Descritor de arquivos = 0 (zero) – Vamos entender esta numeração a seguir.</a:t>
            </a:r>
          </a:p>
          <a:p>
            <a:endParaRPr lang="pt-BR" dirty="0"/>
          </a:p>
          <a:p>
            <a:pPr lvl="1"/>
            <a:r>
              <a:rPr lang="pt-BR" b="1" dirty="0"/>
              <a:t>Saída padrão (</a:t>
            </a:r>
            <a:r>
              <a:rPr lang="pt-BR" b="1" dirty="0" err="1"/>
              <a:t>stdout</a:t>
            </a:r>
            <a:r>
              <a:rPr lang="pt-BR" b="1" dirty="0"/>
              <a:t>): </a:t>
            </a:r>
            <a:r>
              <a:rPr lang="pt-BR" dirty="0"/>
              <a:t>Ao executarmos um comando, o resultado/saída deste comando é enviado para a saída padrão, ou seja, na tela do terminal.</a:t>
            </a:r>
          </a:p>
          <a:p>
            <a:pPr lvl="2"/>
            <a:r>
              <a:rPr lang="pt-BR" dirty="0">
                <a:solidFill>
                  <a:srgbClr val="0070C0"/>
                </a:solidFill>
              </a:rPr>
              <a:t>Descritor de arquivos = 1;</a:t>
            </a:r>
          </a:p>
          <a:p>
            <a:endParaRPr lang="pt-BR" dirty="0"/>
          </a:p>
          <a:p>
            <a:pPr lvl="1"/>
            <a:r>
              <a:rPr lang="pt-BR" b="1" dirty="0"/>
              <a:t>Saída de erro padrão (</a:t>
            </a:r>
            <a:r>
              <a:rPr lang="pt-BR" b="1" dirty="0" err="1"/>
              <a:t>stderr</a:t>
            </a:r>
            <a:r>
              <a:rPr lang="pt-BR" b="1" dirty="0"/>
              <a:t>): </a:t>
            </a:r>
            <a:r>
              <a:rPr lang="pt-BR" dirty="0"/>
              <a:t>Semelhante ao descritor 1, porém, recebe apenas sinais de erro que um comando gerar. Muito útil para filtrar e separar apenas os erros gerados por um processo ou comando.</a:t>
            </a:r>
          </a:p>
          <a:p>
            <a:pPr lvl="2"/>
            <a:r>
              <a:rPr lang="pt-BR" dirty="0">
                <a:solidFill>
                  <a:srgbClr val="0070C0"/>
                </a:solidFill>
              </a:rPr>
              <a:t>Descritor de arquivos = 2;</a:t>
            </a:r>
          </a:p>
        </p:txBody>
      </p:sp>
    </p:spTree>
    <p:extLst>
      <p:ext uri="{BB962C8B-B14F-4D97-AF65-F5344CB8AC3E}">
        <p14:creationId xmlns:p14="http://schemas.microsoft.com/office/powerpoint/2010/main" val="23479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2510</TotalTime>
  <Words>2065</Words>
  <Application>Microsoft Office PowerPoint</Application>
  <PresentationFormat>On-screen Show (4:3)</PresentationFormat>
  <Paragraphs>160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3</vt:lpstr>
      <vt:lpstr>Origem</vt:lpstr>
      <vt:lpstr>Visualizadores e Filtros</vt:lpstr>
      <vt:lpstr>Conteúdo do Slide</vt:lpstr>
      <vt:lpstr>Visualizadores de Texto</vt:lpstr>
      <vt:lpstr>Visualizadores de texto</vt:lpstr>
      <vt:lpstr>Visualizadores de texto</vt:lpstr>
      <vt:lpstr>Visualizadores de texto</vt:lpstr>
      <vt:lpstr>Redirecionadores</vt:lpstr>
      <vt:lpstr>Redirecionadores</vt:lpstr>
      <vt:lpstr>Redirecionadores (introdução)</vt:lpstr>
      <vt:lpstr>Redirecionadores</vt:lpstr>
      <vt:lpstr>Redirecionadores “&gt;” e “&gt;&gt;”</vt:lpstr>
      <vt:lpstr>Redirecionadores “&lt;” e “&lt;&lt;”</vt:lpstr>
      <vt:lpstr>Redirecionadores “&lt;” e “&lt;&lt;”</vt:lpstr>
      <vt:lpstr>Redirecionadores</vt:lpstr>
      <vt:lpstr>Redirecionadores de Erro “2&gt;” e “2&gt;&gt;”</vt:lpstr>
      <vt:lpstr>Redirecionadores de Erro “2&gt;” e “2&gt;&gt;”</vt:lpstr>
      <vt:lpstr>O que é “/dev/null”?</vt:lpstr>
      <vt:lpstr>Atividade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22</cp:revision>
  <dcterms:created xsi:type="dcterms:W3CDTF">2012-01-22T15:35:55Z</dcterms:created>
  <dcterms:modified xsi:type="dcterms:W3CDTF">2025-09-24T17:58:21Z</dcterms:modified>
</cp:coreProperties>
</file>