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9" r:id="rId5"/>
    <p:sldId id="284" r:id="rId6"/>
    <p:sldId id="285" r:id="rId7"/>
    <p:sldId id="286" r:id="rId8"/>
    <p:sldId id="277" r:id="rId9"/>
    <p:sldId id="287" r:id="rId10"/>
    <p:sldId id="288" r:id="rId11"/>
    <p:sldId id="296" r:id="rId12"/>
    <p:sldId id="289" r:id="rId13"/>
    <p:sldId id="290" r:id="rId14"/>
    <p:sldId id="291" r:id="rId15"/>
    <p:sldId id="292" r:id="rId16"/>
    <p:sldId id="297" r:id="rId17"/>
    <p:sldId id="293" r:id="rId18"/>
    <p:sldId id="294" r:id="rId19"/>
    <p:sldId id="298" r:id="rId20"/>
    <p:sldId id="300" r:id="rId21"/>
    <p:sldId id="295" r:id="rId22"/>
    <p:sldId id="283" r:id="rId23"/>
    <p:sldId id="28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Gerenciamento de Permissões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E92F-1E20-EED5-5468-9D1A0B33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811-8DF3-AD0E-E9A0-B14B9C72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as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5AC0-1893-5F13-59EA-A8AAB854C0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chmod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Como utilizar?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chmod</a:t>
            </a:r>
            <a:r>
              <a:rPr lang="pt-BR" sz="2000" dirty="0">
                <a:solidFill>
                  <a:srgbClr val="0070C0"/>
                </a:solidFill>
              </a:rPr>
              <a:t>  [permissões]  [arquivo]</a:t>
            </a:r>
          </a:p>
          <a:p>
            <a:pPr lvl="2"/>
            <a:r>
              <a:rPr lang="pt-BR" sz="1800" b="1" dirty="0"/>
              <a:t>Modo Octal: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184;p29">
            <a:extLst>
              <a:ext uri="{FF2B5EF4-FFF2-40B4-BE49-F238E27FC236}">
                <a16:creationId xmlns:a16="http://schemas.microsoft.com/office/drawing/2014/main" id="{007A587B-B995-AD1A-C9DF-2C369AAAB8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469" y="2357287"/>
            <a:ext cx="6078011" cy="72462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" name="Google Shape;185;p29">
            <a:extLst>
              <a:ext uri="{FF2B5EF4-FFF2-40B4-BE49-F238E27FC236}">
                <a16:creationId xmlns:a16="http://schemas.microsoft.com/office/drawing/2014/main" id="{CA0832AC-F3D2-CAF8-2BFB-8D2D427A6F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31" y="3195488"/>
            <a:ext cx="6063219" cy="96124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" name="Google Shape;186;p29">
            <a:extLst>
              <a:ext uri="{FF2B5EF4-FFF2-40B4-BE49-F238E27FC236}">
                <a16:creationId xmlns:a16="http://schemas.microsoft.com/office/drawing/2014/main" id="{DD19BBDE-EFF1-8B4E-FF7B-CC12BDFFA7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230" y="4282548"/>
            <a:ext cx="6063217" cy="97603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7" name="Google Shape;187;p29">
            <a:extLst>
              <a:ext uri="{FF2B5EF4-FFF2-40B4-BE49-F238E27FC236}">
                <a16:creationId xmlns:a16="http://schemas.microsoft.com/office/drawing/2014/main" id="{064D1422-FD99-4074-CF43-B69D5BA0653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470" y="5379134"/>
            <a:ext cx="6078007" cy="96124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8" name="Google Shape;188;p29">
            <a:extLst>
              <a:ext uri="{FF2B5EF4-FFF2-40B4-BE49-F238E27FC236}">
                <a16:creationId xmlns:a16="http://schemas.microsoft.com/office/drawing/2014/main" id="{9E04B6FE-2573-49FC-6093-D6D8B8BEF2CD}"/>
              </a:ext>
            </a:extLst>
          </p:cNvPr>
          <p:cNvSpPr txBox="1"/>
          <p:nvPr/>
        </p:nvSpPr>
        <p:spPr>
          <a:xfrm>
            <a:off x="6353133" y="2364844"/>
            <a:ext cx="2525636" cy="40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Permissão padrão ao criar o arquivo;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Aplicando permissão total para todos;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Restringindo o acesso ao arquivo;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Aplicando permissões de leitura para todos e escrita apenas para o dono.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3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B8976-6F71-8D94-6703-6BD8C70A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BEAA-996A-701C-BEF8-C3245167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as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9334-E527-D41F-55F8-FD036E4A7C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chmod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Como utilizar?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chmod</a:t>
            </a:r>
            <a:r>
              <a:rPr lang="pt-BR" sz="2000" dirty="0">
                <a:solidFill>
                  <a:srgbClr val="0070C0"/>
                </a:solidFill>
              </a:rPr>
              <a:t>  [permissões]  [arquivo]</a:t>
            </a:r>
          </a:p>
          <a:p>
            <a:pPr lvl="2"/>
            <a:r>
              <a:rPr lang="pt-BR" sz="1800" b="1" dirty="0"/>
              <a:t>Modo Literal: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1" name="Google Shape;195;p30">
            <a:extLst>
              <a:ext uri="{FF2B5EF4-FFF2-40B4-BE49-F238E27FC236}">
                <a16:creationId xmlns:a16="http://schemas.microsoft.com/office/drawing/2014/main" id="{D33F420D-1AA9-1D95-1E09-FD2C3229A3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2879" y="2350940"/>
            <a:ext cx="6078011" cy="72462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2" name="Google Shape;196;p30">
            <a:extLst>
              <a:ext uri="{FF2B5EF4-FFF2-40B4-BE49-F238E27FC236}">
                <a16:creationId xmlns:a16="http://schemas.microsoft.com/office/drawing/2014/main" id="{2332629A-3EB5-6F7E-CD54-A2AF2D0BA7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448"/>
          <a:stretch/>
        </p:blipFill>
        <p:spPr>
          <a:xfrm>
            <a:off x="251125" y="3189140"/>
            <a:ext cx="6070766" cy="96481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3" name="Google Shape;197;p30">
            <a:extLst>
              <a:ext uri="{FF2B5EF4-FFF2-40B4-BE49-F238E27FC236}">
                <a16:creationId xmlns:a16="http://schemas.microsoft.com/office/drawing/2014/main" id="{58F9443E-4F1A-89CD-BD82-ADA9FAC0B4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963"/>
          <a:stretch/>
        </p:blipFill>
        <p:spPr>
          <a:xfrm>
            <a:off x="251764" y="4267316"/>
            <a:ext cx="6056479" cy="96481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4" name="Google Shape;198;p30">
            <a:extLst>
              <a:ext uri="{FF2B5EF4-FFF2-40B4-BE49-F238E27FC236}">
                <a16:creationId xmlns:a16="http://schemas.microsoft.com/office/drawing/2014/main" id="{98A14BC6-0A8E-344C-77DE-4A1E10E1373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99"/>
          <a:stretch/>
        </p:blipFill>
        <p:spPr>
          <a:xfrm>
            <a:off x="242881" y="5354375"/>
            <a:ext cx="6051714" cy="97965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5" name="Google Shape;199;p30">
            <a:extLst>
              <a:ext uri="{FF2B5EF4-FFF2-40B4-BE49-F238E27FC236}">
                <a16:creationId xmlns:a16="http://schemas.microsoft.com/office/drawing/2014/main" id="{066F6C8A-45A5-C36C-AC16-68AFC7006460}"/>
              </a:ext>
            </a:extLst>
          </p:cNvPr>
          <p:cNvSpPr txBox="1"/>
          <p:nvPr/>
        </p:nvSpPr>
        <p:spPr>
          <a:xfrm>
            <a:off x="6335543" y="2348880"/>
            <a:ext cx="256557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Permissão padrão ao criar o arquivo;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Aplicando permissão de execução para todos;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Removendo permissão de execução de “outros”;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Definindo que o grupo terá permissões de leitura e escrita.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405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1C69-2704-9506-4DCA-8D396D78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A1A2-59D2-BC30-8180-4005A4C2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os Proprietários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379-8F44-C02A-7C93-545C715144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chgrp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Modifica o grupo proprietário do arquivo.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chgrp</a:t>
            </a:r>
            <a:r>
              <a:rPr lang="pt-BR" sz="2000" dirty="0">
                <a:solidFill>
                  <a:srgbClr val="0070C0"/>
                </a:solidFill>
              </a:rPr>
              <a:t>  [grupo]  [arquivo]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r>
              <a:rPr lang="pt-BR" sz="2000" dirty="0"/>
              <a:t>Na imagem acima, temos:</a:t>
            </a:r>
          </a:p>
          <a:p>
            <a:pPr lvl="2"/>
            <a:r>
              <a:rPr lang="pt-BR" sz="1800" dirty="0"/>
              <a:t>A criação do usuário “aluno”;</a:t>
            </a:r>
          </a:p>
          <a:p>
            <a:pPr lvl="2"/>
            <a:r>
              <a:rPr lang="pt-BR" sz="1800" dirty="0"/>
              <a:t>Criação do grupo “grupo-alunos”;</a:t>
            </a:r>
          </a:p>
          <a:p>
            <a:pPr lvl="2"/>
            <a:r>
              <a:rPr lang="pt-BR" sz="1800" dirty="0"/>
              <a:t>Alteração do grupo proprietário do arquivo com o comando “</a:t>
            </a:r>
            <a:r>
              <a:rPr lang="pt-BR" sz="1800" dirty="0" err="1"/>
              <a:t>chgrp</a:t>
            </a:r>
            <a:r>
              <a:rPr lang="pt-BR" sz="1800" dirty="0"/>
              <a:t>”, onde foi definido que o grupo “grupo-alunos” será o proprietário do “arquivo”;</a:t>
            </a:r>
          </a:p>
          <a:p>
            <a:endParaRPr lang="pt-BR" sz="2000" dirty="0"/>
          </a:p>
        </p:txBody>
      </p:sp>
      <p:pic>
        <p:nvPicPr>
          <p:cNvPr id="4" name="Google Shape;206;p31">
            <a:extLst>
              <a:ext uri="{FF2B5EF4-FFF2-40B4-BE49-F238E27FC236}">
                <a16:creationId xmlns:a16="http://schemas.microsoft.com/office/drawing/2014/main" id="{F567A1B2-67E1-660F-A441-89F0ED3AC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151" y="2214150"/>
            <a:ext cx="8401591" cy="1718906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9348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725C-18E4-D739-39F8-F39C227C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os Proprietários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2D4B-EDEB-0C0F-FE96-D56AE8ED7E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chown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Altera o usuário proprietário (</a:t>
            </a:r>
            <a:r>
              <a:rPr lang="pt-BR" sz="2400" dirty="0" err="1"/>
              <a:t>owner</a:t>
            </a:r>
            <a:r>
              <a:rPr lang="pt-BR" sz="2400" dirty="0"/>
              <a:t>) de um arquivo: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chown</a:t>
            </a:r>
            <a:r>
              <a:rPr lang="pt-BR" sz="2000" dirty="0">
                <a:solidFill>
                  <a:srgbClr val="0070C0"/>
                </a:solidFill>
              </a:rPr>
              <a:t>  [</a:t>
            </a:r>
            <a:r>
              <a:rPr lang="pt-BR" sz="2000" dirty="0" err="1">
                <a:solidFill>
                  <a:srgbClr val="0070C0"/>
                </a:solidFill>
              </a:rPr>
              <a:t>owner</a:t>
            </a:r>
            <a:r>
              <a:rPr lang="pt-BR" sz="2000" dirty="0">
                <a:solidFill>
                  <a:srgbClr val="0070C0"/>
                </a:solidFill>
              </a:rPr>
              <a:t>]  [arquivo]</a:t>
            </a:r>
          </a:p>
          <a:p>
            <a:pPr lvl="2"/>
            <a:r>
              <a:rPr lang="pt-BR" sz="1800" dirty="0"/>
              <a:t>No exemplo abaixo, o comando “</a:t>
            </a:r>
            <a:r>
              <a:rPr lang="pt-BR" sz="1800" b="1" dirty="0" err="1">
                <a:solidFill>
                  <a:srgbClr val="0070C0"/>
                </a:solidFill>
              </a:rPr>
              <a:t>chown</a:t>
            </a:r>
            <a:r>
              <a:rPr lang="pt-BR" sz="1800" dirty="0"/>
              <a:t>” define o usuário “</a:t>
            </a:r>
            <a:r>
              <a:rPr lang="pt-BR" sz="1800" dirty="0">
                <a:solidFill>
                  <a:srgbClr val="FF0000"/>
                </a:solidFill>
              </a:rPr>
              <a:t>aluno</a:t>
            </a:r>
            <a:r>
              <a:rPr lang="pt-BR" sz="1800" dirty="0"/>
              <a:t>” como proprietário do “</a:t>
            </a:r>
            <a:r>
              <a:rPr lang="pt-BR" sz="1800" b="1" dirty="0">
                <a:solidFill>
                  <a:srgbClr val="00B050"/>
                </a:solidFill>
              </a:rPr>
              <a:t>arquivo</a:t>
            </a:r>
            <a:r>
              <a:rPr lang="pt-BR" sz="1800" dirty="0"/>
              <a:t>”:</a:t>
            </a:r>
          </a:p>
          <a:p>
            <a:pPr lvl="3"/>
            <a:endParaRPr lang="pt-BR" sz="1600" dirty="0"/>
          </a:p>
          <a:p>
            <a:pPr lvl="2"/>
            <a:endParaRPr lang="pt-BR" sz="1800" dirty="0"/>
          </a:p>
          <a:p>
            <a:pPr lvl="2"/>
            <a:endParaRPr lang="pt-BR" sz="1800" dirty="0"/>
          </a:p>
          <a:p>
            <a:endParaRPr lang="pt-BR" sz="2400" dirty="0"/>
          </a:p>
          <a:p>
            <a:pPr lvl="1"/>
            <a:r>
              <a:rPr lang="pt-BR" sz="2000" dirty="0"/>
              <a:t>OBS.: Através do comando “</a:t>
            </a:r>
            <a:r>
              <a:rPr lang="pt-BR" sz="2000" b="1" dirty="0" err="1">
                <a:solidFill>
                  <a:srgbClr val="0070C0"/>
                </a:solidFill>
              </a:rPr>
              <a:t>chown</a:t>
            </a:r>
            <a:r>
              <a:rPr lang="pt-BR" sz="2000" dirty="0"/>
              <a:t>” podemos modificar em uma única linha de comando o usuário e o grupo proprietário de um arquivo, conforme exemplo a seguir: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213;p32">
            <a:extLst>
              <a:ext uri="{FF2B5EF4-FFF2-40B4-BE49-F238E27FC236}">
                <a16:creationId xmlns:a16="http://schemas.microsoft.com/office/drawing/2014/main" id="{5AE68320-239A-C179-91C4-638EE74817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9501" y="2802633"/>
            <a:ext cx="7813435" cy="105673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14;p32">
            <a:extLst>
              <a:ext uri="{FF2B5EF4-FFF2-40B4-BE49-F238E27FC236}">
                <a16:creationId xmlns:a16="http://schemas.microsoft.com/office/drawing/2014/main" id="{391C0A93-7791-1C4F-1381-EC2FE8C7BC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501" y="5171662"/>
            <a:ext cx="7809216" cy="106565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9435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F51C-84B8-0385-6F49-F49802D8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Permissão padrão –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Mask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3C31-F1C0-5E90-CC3E-56435BFD47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UMASK 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Mask</a:t>
            </a:r>
            <a:r>
              <a:rPr lang="pt-BR" dirty="0"/>
              <a:t>): Permite definir a permissão padrão para os novos arquivos e diretórios a ser criados no sistema Linux.</a:t>
            </a:r>
          </a:p>
          <a:p>
            <a:endParaRPr lang="pt-BR" dirty="0"/>
          </a:p>
          <a:p>
            <a:r>
              <a:rPr lang="pt-BR" dirty="0"/>
              <a:t>Por padrão, temos uma “</a:t>
            </a:r>
            <a:r>
              <a:rPr lang="pt-BR" b="1" dirty="0" err="1">
                <a:solidFill>
                  <a:srgbClr val="0070C0"/>
                </a:solidFill>
              </a:rPr>
              <a:t>umask</a:t>
            </a:r>
            <a:r>
              <a:rPr lang="pt-BR" dirty="0"/>
              <a:t>” definida para o usuário “</a:t>
            </a:r>
            <a:r>
              <a:rPr lang="pt-BR" b="1" dirty="0">
                <a:solidFill>
                  <a:srgbClr val="FF0000"/>
                </a:solidFill>
              </a:rPr>
              <a:t>root</a:t>
            </a:r>
            <a:r>
              <a:rPr lang="pt-BR" dirty="0"/>
              <a:t>” e outra “</a:t>
            </a:r>
            <a:r>
              <a:rPr lang="pt-BR" b="1" dirty="0" err="1">
                <a:solidFill>
                  <a:srgbClr val="0070C0"/>
                </a:solidFill>
              </a:rPr>
              <a:t>umask</a:t>
            </a:r>
            <a:r>
              <a:rPr lang="pt-BR" dirty="0"/>
              <a:t>” definida para todos os demais usuários.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Apesar do sistema definir a permissão padrão para o “</a:t>
            </a:r>
            <a:r>
              <a:rPr lang="pt-BR" b="1" dirty="0">
                <a:solidFill>
                  <a:srgbClr val="FF0000"/>
                </a:solidFill>
              </a:rPr>
              <a:t>root</a:t>
            </a:r>
            <a:r>
              <a:rPr lang="pt-BR" dirty="0"/>
              <a:t>” e demais usuários, podemos visualizá-la e modificá-la através do comando “</a:t>
            </a:r>
            <a:r>
              <a:rPr lang="pt-BR" b="1" dirty="0" err="1">
                <a:solidFill>
                  <a:srgbClr val="0070C0"/>
                </a:solidFill>
              </a:rPr>
              <a:t>umask</a:t>
            </a:r>
            <a:r>
              <a:rPr lang="pt-BR" dirty="0"/>
              <a:t>”.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221;p33">
            <a:extLst>
              <a:ext uri="{FF2B5EF4-FFF2-40B4-BE49-F238E27FC236}">
                <a16:creationId xmlns:a16="http://schemas.microsoft.com/office/drawing/2014/main" id="{FD92DA55-5838-4821-D440-BA705F5493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8427"/>
          <a:stretch/>
        </p:blipFill>
        <p:spPr>
          <a:xfrm>
            <a:off x="458837" y="4148734"/>
            <a:ext cx="4258069" cy="50440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22;p33">
            <a:extLst>
              <a:ext uri="{FF2B5EF4-FFF2-40B4-BE49-F238E27FC236}">
                <a16:creationId xmlns:a16="http://schemas.microsoft.com/office/drawing/2014/main" id="{0EF842CA-82A0-7DC4-4F6C-8BC7885A27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8376" b="7642"/>
          <a:stretch/>
        </p:blipFill>
        <p:spPr>
          <a:xfrm>
            <a:off x="5282035" y="4158162"/>
            <a:ext cx="3350578" cy="49497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223;p33">
            <a:extLst>
              <a:ext uri="{FF2B5EF4-FFF2-40B4-BE49-F238E27FC236}">
                <a16:creationId xmlns:a16="http://schemas.microsoft.com/office/drawing/2014/main" id="{B160FCF1-83EA-5F4C-0498-8C2066E02AD3}"/>
              </a:ext>
            </a:extLst>
          </p:cNvPr>
          <p:cNvSpPr txBox="1"/>
          <p:nvPr/>
        </p:nvSpPr>
        <p:spPr>
          <a:xfrm>
            <a:off x="499350" y="3689708"/>
            <a:ext cx="4177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Máscara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umask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padrão do usuário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7" name="Google Shape;224;p33">
            <a:extLst>
              <a:ext uri="{FF2B5EF4-FFF2-40B4-BE49-F238E27FC236}">
                <a16:creationId xmlns:a16="http://schemas.microsoft.com/office/drawing/2014/main" id="{C9C83C7E-03AE-6147-C005-7C6603F6654A}"/>
              </a:ext>
            </a:extLst>
          </p:cNvPr>
          <p:cNvSpPr txBox="1"/>
          <p:nvPr/>
        </p:nvSpPr>
        <p:spPr>
          <a:xfrm>
            <a:off x="5021861" y="3689708"/>
            <a:ext cx="3976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Máscara padrão de um usuário 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comum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485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E9BE-A7B7-095E-9163-71EAAEED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Permissão padrão –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Mask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AD92-6645-4BA8-C24C-FF673A058A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umask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ou define a máscara de permissões padrão para a criação de novos arquivos e diretórios.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umask</a:t>
            </a:r>
            <a:r>
              <a:rPr lang="pt-BR" sz="1800" dirty="0">
                <a:solidFill>
                  <a:srgbClr val="0070C0"/>
                </a:solidFill>
              </a:rPr>
              <a:t>  &lt;máscara de permissões&gt;</a:t>
            </a:r>
          </a:p>
          <a:p>
            <a:pPr lvl="4"/>
            <a:endParaRPr lang="pt-BR" sz="1200" dirty="0"/>
          </a:p>
          <a:p>
            <a:r>
              <a:rPr lang="pt-BR" sz="2000" b="1" i="1" dirty="0">
                <a:solidFill>
                  <a:srgbClr val="7030A0"/>
                </a:solidFill>
              </a:rPr>
              <a:t>OK, porém, qual será a permissão padrão se a minha </a:t>
            </a:r>
            <a:r>
              <a:rPr lang="pt-BR" sz="2000" b="1" i="1" dirty="0" err="1">
                <a:solidFill>
                  <a:srgbClr val="7030A0"/>
                </a:solidFill>
              </a:rPr>
              <a:t>umask</a:t>
            </a:r>
            <a:r>
              <a:rPr lang="pt-BR" sz="2000" b="1" i="1" dirty="0">
                <a:solidFill>
                  <a:srgbClr val="7030A0"/>
                </a:solidFill>
              </a:rPr>
              <a:t> = 0022??</a:t>
            </a:r>
          </a:p>
          <a:p>
            <a:pPr lvl="1"/>
            <a:r>
              <a:rPr lang="pt-BR" sz="1800" dirty="0"/>
              <a:t>Simples, basta fazer uma conta:</a:t>
            </a:r>
          </a:p>
          <a:p>
            <a:pPr lvl="2"/>
            <a:r>
              <a:rPr lang="pt-BR" sz="1600" dirty="0"/>
              <a:t>Caso seja um arquivo, subtraímos a “</a:t>
            </a:r>
            <a:r>
              <a:rPr lang="pt-BR" sz="1600" b="1" dirty="0" err="1">
                <a:solidFill>
                  <a:srgbClr val="0070C0"/>
                </a:solidFill>
              </a:rPr>
              <a:t>umask</a:t>
            </a:r>
            <a:r>
              <a:rPr lang="pt-BR" sz="1600" dirty="0"/>
              <a:t>” do número “666”;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2"/>
            <a:r>
              <a:rPr lang="pt-BR" sz="1600" dirty="0"/>
              <a:t>Caso seja um diretório, subtraímos a “</a:t>
            </a:r>
            <a:r>
              <a:rPr lang="pt-BR" sz="1600" b="1" dirty="0" err="1">
                <a:solidFill>
                  <a:srgbClr val="0070C0"/>
                </a:solidFill>
              </a:rPr>
              <a:t>umask</a:t>
            </a:r>
            <a:r>
              <a:rPr lang="pt-BR" sz="1600" dirty="0"/>
              <a:t>” do número “777”;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Google Shape;231;p34">
            <a:extLst>
              <a:ext uri="{FF2B5EF4-FFF2-40B4-BE49-F238E27FC236}">
                <a16:creationId xmlns:a16="http://schemas.microsoft.com/office/drawing/2014/main" id="{6B264CA1-5A96-F83D-7413-B646D4471BD5}"/>
              </a:ext>
            </a:extLst>
          </p:cNvPr>
          <p:cNvSpPr txBox="1"/>
          <p:nvPr/>
        </p:nvSpPr>
        <p:spPr>
          <a:xfrm>
            <a:off x="1585562" y="3501008"/>
            <a:ext cx="102475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666 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0644</a:t>
            </a:r>
            <a:endParaRPr dirty="0"/>
          </a:p>
        </p:txBody>
      </p:sp>
      <p:sp>
        <p:nvSpPr>
          <p:cNvPr id="5" name="Google Shape;232;p34">
            <a:extLst>
              <a:ext uri="{FF2B5EF4-FFF2-40B4-BE49-F238E27FC236}">
                <a16:creationId xmlns:a16="http://schemas.microsoft.com/office/drawing/2014/main" id="{35E6AFA0-8E36-ABFB-9BC8-438162FE1CDE}"/>
              </a:ext>
            </a:extLst>
          </p:cNvPr>
          <p:cNvSpPr txBox="1"/>
          <p:nvPr/>
        </p:nvSpPr>
        <p:spPr>
          <a:xfrm>
            <a:off x="1585562" y="5013176"/>
            <a:ext cx="102475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777 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0755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8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A5E5B-BCF5-9C85-ABD7-419D7AECF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20541-9672-4838-8E21-E8F44349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avançadas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 err="1"/>
              <a:t>special</a:t>
            </a:r>
            <a:r>
              <a:rPr lang="pt-BR" i="1" dirty="0"/>
              <a:t> </a:t>
            </a:r>
            <a:r>
              <a:rPr lang="pt-BR" i="1" dirty="0" err="1"/>
              <a:t>modes</a:t>
            </a:r>
            <a:r>
              <a:rPr lang="pt-BR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2B60-0C69-1AB6-7A5A-B476A63E4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Permissões de Acesso</a:t>
            </a:r>
          </a:p>
        </p:txBody>
      </p:sp>
    </p:spTree>
    <p:extLst>
      <p:ext uri="{BB962C8B-B14F-4D97-AF65-F5344CB8AC3E}">
        <p14:creationId xmlns:p14="http://schemas.microsoft.com/office/powerpoint/2010/main" val="29391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16B-F940-689A-0310-DC0B2E0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avançadas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A86-729C-31AD-A68A-528ABFC8D2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Conforme descrito, temos 12 bits para definir as permissões de acesso, sendo que os 3 primeiros definem as permissões avançadas e os 9 bits restantes (</a:t>
            </a:r>
            <a:r>
              <a:rPr lang="pt-BR" sz="2400" i="1" dirty="0"/>
              <a:t>file </a:t>
            </a:r>
            <a:r>
              <a:rPr lang="pt-BR" sz="2400" i="1" dirty="0" err="1"/>
              <a:t>mode</a:t>
            </a:r>
            <a:r>
              <a:rPr lang="pt-BR" sz="2400" dirty="0"/>
              <a:t>), definem as permissões básicas.</a:t>
            </a:r>
          </a:p>
          <a:p>
            <a:endParaRPr lang="pt-BR" sz="2400" dirty="0"/>
          </a:p>
        </p:txBody>
      </p:sp>
      <p:pic>
        <p:nvPicPr>
          <p:cNvPr id="4" name="Google Shape;246;p36">
            <a:extLst>
              <a:ext uri="{FF2B5EF4-FFF2-40B4-BE49-F238E27FC236}">
                <a16:creationId xmlns:a16="http://schemas.microsoft.com/office/drawing/2014/main" id="{BCD60911-4182-33D1-6CD1-173772A7E0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627" y="2780928"/>
            <a:ext cx="7646747" cy="352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7;p36">
            <a:extLst>
              <a:ext uri="{FF2B5EF4-FFF2-40B4-BE49-F238E27FC236}">
                <a16:creationId xmlns:a16="http://schemas.microsoft.com/office/drawing/2014/main" id="{1474C731-F5C4-B385-9264-DFE06CF4C077}"/>
              </a:ext>
            </a:extLst>
          </p:cNvPr>
          <p:cNvSpPr txBox="1"/>
          <p:nvPr/>
        </p:nvSpPr>
        <p:spPr>
          <a:xfrm>
            <a:off x="3382486" y="5945070"/>
            <a:ext cx="501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Fonte: LINUX – Fundamentos, Prática e Certificação LPI (BONAN, Adilson R.)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83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03C8-7F97-D10F-DCB3-D25983FC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avançadas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DDFD-DA8D-1615-263D-2AA4FB427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Portanto, temos 3 tipos de permissões especiais, sendo:</a:t>
            </a:r>
          </a:p>
          <a:p>
            <a:pPr lvl="1"/>
            <a:r>
              <a:rPr lang="pt-BR" b="1" dirty="0"/>
              <a:t>SUID (Set </a:t>
            </a:r>
            <a:r>
              <a:rPr lang="pt-BR" b="1" dirty="0" err="1"/>
              <a:t>User</a:t>
            </a:r>
            <a:r>
              <a:rPr lang="pt-BR" b="1" dirty="0"/>
              <a:t> ID): </a:t>
            </a:r>
            <a:r>
              <a:rPr lang="pt-BR" dirty="0"/>
              <a:t>Não tem efeitos sobre diretórios, utilizada apenas em arquivos executáveis, fazendo com que o mesmo seja executado com os privilégios de seu usuário proprietário.</a:t>
            </a:r>
          </a:p>
          <a:p>
            <a:pPr lvl="2"/>
            <a:r>
              <a:rPr lang="pt-BR" dirty="0"/>
              <a:t>OBS.: </a:t>
            </a:r>
            <a:r>
              <a:rPr lang="pt-BR" b="1" dirty="0">
                <a:solidFill>
                  <a:srgbClr val="FF0000"/>
                </a:solidFill>
              </a:rPr>
              <a:t>CUIDADO</a:t>
            </a:r>
            <a:r>
              <a:rPr lang="pt-BR" dirty="0"/>
              <a:t> ao utilizar este tipo de permissão, pois a grande maioria dos executáveis possuem o “</a:t>
            </a:r>
            <a:r>
              <a:rPr lang="pt-BR" b="1" dirty="0">
                <a:solidFill>
                  <a:srgbClr val="FF0000"/>
                </a:solidFill>
              </a:rPr>
              <a:t>root</a:t>
            </a:r>
            <a:r>
              <a:rPr lang="pt-BR" dirty="0"/>
              <a:t>” como proprietário.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SGID (Set </a:t>
            </a:r>
            <a:r>
              <a:rPr lang="pt-BR" b="1" dirty="0" err="1"/>
              <a:t>Group</a:t>
            </a:r>
            <a:r>
              <a:rPr lang="pt-BR" b="1" dirty="0"/>
              <a:t> ID): </a:t>
            </a:r>
            <a:r>
              <a:rPr lang="pt-BR" dirty="0"/>
              <a:t>Parecido com o SUID, porém aplicado ao grupo, fazendo com que um arquivo executável utilize os privilégios do grupo proprietário do arquivo.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Sticky</a:t>
            </a:r>
            <a:r>
              <a:rPr lang="pt-BR" b="1" dirty="0"/>
              <a:t> Bit: </a:t>
            </a:r>
            <a:r>
              <a:rPr lang="pt-BR" dirty="0"/>
              <a:t>Utilizado para controlar o acesso a determinados arquivos, de forma que apenas o proprietário do arquivo ou diretório consiga removê-lo do sistema. (Temos como exemplo o “</a:t>
            </a:r>
            <a:r>
              <a:rPr lang="pt-BR" b="1" dirty="0">
                <a:solidFill>
                  <a:srgbClr val="00B050"/>
                </a:solidFill>
              </a:rPr>
              <a:t>/tmp</a:t>
            </a:r>
            <a:r>
              <a:rPr lang="pt-BR" dirty="0"/>
              <a:t>”).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6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2A2B-B927-8D7E-A389-2E9CA003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avançadas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A81F-B78C-9870-8E63-A4CD95EDD9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definir as permissões especiais, podemos utilizar os modos “octal” e “literal” da mesma forma, porém:</a:t>
            </a:r>
          </a:p>
          <a:p>
            <a:pPr lvl="1"/>
            <a:r>
              <a:rPr lang="pt-BR" dirty="0"/>
              <a:t>Ao invés de 3, utilizamos 4 números no modo OCTAL;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Ao invés de “</a:t>
            </a:r>
            <a:r>
              <a:rPr lang="pt-BR" b="1" dirty="0" err="1">
                <a:solidFill>
                  <a:srgbClr val="00B050"/>
                </a:solidFill>
              </a:rPr>
              <a:t>rwx</a:t>
            </a:r>
            <a:r>
              <a:rPr lang="pt-BR" dirty="0"/>
              <a:t>”, utilizamos “</a:t>
            </a:r>
            <a:r>
              <a:rPr lang="pt-BR" b="1" dirty="0" err="1">
                <a:solidFill>
                  <a:srgbClr val="00B050"/>
                </a:solidFill>
              </a:rPr>
              <a:t>sst</a:t>
            </a:r>
            <a:r>
              <a:rPr lang="pt-BR" dirty="0"/>
              <a:t>” no modo LITERAL;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260;p38">
            <a:extLst>
              <a:ext uri="{FF2B5EF4-FFF2-40B4-BE49-F238E27FC236}">
                <a16:creationId xmlns:a16="http://schemas.microsoft.com/office/drawing/2014/main" id="{C22D8389-73CE-801A-DE09-A6BD1AD6E4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367" y="2634081"/>
            <a:ext cx="8335266" cy="58365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61;p38">
            <a:extLst>
              <a:ext uri="{FF2B5EF4-FFF2-40B4-BE49-F238E27FC236}">
                <a16:creationId xmlns:a16="http://schemas.microsoft.com/office/drawing/2014/main" id="{C6AEDBCC-DDC2-0A9E-9A6A-A88C611D3A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182" y="4519772"/>
            <a:ext cx="7897529" cy="56541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4011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 </a:t>
            </a:r>
            <a:r>
              <a:rPr lang="pt-BR" dirty="0"/>
              <a:t>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Gerenciar permissões de arquivos e diretórios.</a:t>
            </a:r>
          </a:p>
          <a:p>
            <a:r>
              <a:rPr lang="pt-BR" dirty="0"/>
              <a:t>Neste slide serão abordados conceitos e comandos que nos auxiliam no gerenciamento das permissões de acesso a arquivos e diretórios:</a:t>
            </a:r>
          </a:p>
          <a:p>
            <a:pPr lvl="1"/>
            <a:r>
              <a:rPr lang="pt-BR" dirty="0"/>
              <a:t>Conceitos sobre permissões de acesso;</a:t>
            </a:r>
          </a:p>
          <a:p>
            <a:pPr lvl="1"/>
            <a:r>
              <a:rPr lang="pt-BR" dirty="0"/>
              <a:t>Permissões padrão (file </a:t>
            </a:r>
            <a:r>
              <a:rPr lang="pt-BR" dirty="0" err="1"/>
              <a:t>mode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Permissões avançadas (</a:t>
            </a:r>
            <a:r>
              <a:rPr lang="pt-BR" dirty="0" err="1"/>
              <a:t>special</a:t>
            </a:r>
            <a:r>
              <a:rPr lang="pt-BR" dirty="0"/>
              <a:t> </a:t>
            </a:r>
            <a:r>
              <a:rPr lang="pt-BR" dirty="0" err="1"/>
              <a:t>modes</a:t>
            </a:r>
            <a:r>
              <a:rPr lang="pt-BR" dirty="0"/>
              <a:t>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Google Shape;124;p20">
            <a:extLst>
              <a:ext uri="{FF2B5EF4-FFF2-40B4-BE49-F238E27FC236}">
                <a16:creationId xmlns:a16="http://schemas.microsoft.com/office/drawing/2014/main" id="{497FBADF-6866-00EA-F11D-96CAE380C25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6305" t="11863" r="7522"/>
          <a:stretch/>
        </p:blipFill>
        <p:spPr>
          <a:xfrm>
            <a:off x="6012160" y="4077072"/>
            <a:ext cx="2952328" cy="2268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A50A-A3A4-79DE-727B-F191D63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avançadas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690F-4EFC-5DDC-6F72-2ED810F70F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OBSERVAÇÕES:</a:t>
            </a:r>
          </a:p>
          <a:p>
            <a:pPr lvl="1"/>
            <a:r>
              <a:rPr lang="pt-BR" sz="2000" dirty="0"/>
              <a:t>As permissões especiais são exibidas no “espaço” destinado a permissão de execução do usuário (SUID), grupo (SGID) e outros (Stick Bit);</a:t>
            </a:r>
          </a:p>
          <a:p>
            <a:pPr lvl="4"/>
            <a:endParaRPr lang="pt-BR" sz="1400" dirty="0"/>
          </a:p>
          <a:p>
            <a:pPr lvl="1"/>
            <a:r>
              <a:rPr lang="pt-BR" sz="2000" dirty="0"/>
              <a:t>Caso o arquivo/diretório tenha permissões de execução, a permissão especial será exibida com letras minúsculas (</a:t>
            </a:r>
            <a:r>
              <a:rPr lang="pt-BR" sz="2000" dirty="0" err="1"/>
              <a:t>sst</a:t>
            </a:r>
            <a:r>
              <a:rPr lang="pt-BR" sz="2000" dirty="0"/>
              <a:t>), caso o arquivo/diretório não tenha permissões de execução, a permissão especial será exibida em “CAIXA ALTA” (SST), conforme exemplo abaixo:</a:t>
            </a:r>
          </a:p>
          <a:p>
            <a:endParaRPr lang="pt-BR" sz="2400" dirty="0"/>
          </a:p>
        </p:txBody>
      </p:sp>
      <p:pic>
        <p:nvPicPr>
          <p:cNvPr id="4" name="Google Shape;268;p39">
            <a:extLst>
              <a:ext uri="{FF2B5EF4-FFF2-40B4-BE49-F238E27FC236}">
                <a16:creationId xmlns:a16="http://schemas.microsoft.com/office/drawing/2014/main" id="{2F85AB63-97AF-C1A3-7528-7D16557D7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4548"/>
          <a:stretch/>
        </p:blipFill>
        <p:spPr>
          <a:xfrm>
            <a:off x="389724" y="4005064"/>
            <a:ext cx="8364551" cy="141889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69;p39">
            <a:extLst>
              <a:ext uri="{FF2B5EF4-FFF2-40B4-BE49-F238E27FC236}">
                <a16:creationId xmlns:a16="http://schemas.microsoft.com/office/drawing/2014/main" id="{812D59D2-4002-3B8C-CE03-C190FDF5E3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366" y="5653661"/>
            <a:ext cx="8335266" cy="58365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89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7D2B-835A-EE8B-B7A5-57BD9CFD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CD47-8438-C725-06F7-1E7EF4F8F5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Este conteúdo é mais extenso e complexo para a atividade caber aqui em um slide.</a:t>
            </a:r>
          </a:p>
          <a:p>
            <a:endParaRPr lang="pt-BR" dirty="0"/>
          </a:p>
          <a:p>
            <a:r>
              <a:rPr lang="pt-BR" dirty="0"/>
              <a:t>Um arquivo de Word foi disponibilizado com as questões.</a:t>
            </a:r>
          </a:p>
          <a:p>
            <a:endParaRPr lang="pt-BR" dirty="0"/>
          </a:p>
          <a:p>
            <a:r>
              <a:rPr lang="pt-BR" dirty="0"/>
              <a:t>OBS.: Este tema irá cair fortemente na prova e na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5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334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Permissões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Permissões de Acesso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permissões de acesso a arquivos e diretórios em um sistema operacional possibilitam definir quem pode acessar determinado recurso e o nível de privilégio sobre o item acessado.</a:t>
            </a:r>
          </a:p>
          <a:p>
            <a:pPr lvl="1"/>
            <a:endParaRPr lang="pt-BR" dirty="0"/>
          </a:p>
          <a:p>
            <a:r>
              <a:rPr lang="pt-BR" dirty="0"/>
              <a:t>Desta forma é possível prover segurança em arquivos essenciais para o funcionamento do sistema, evitando que um usuário mal intencionado ou que um software instável/vulnerável modifique o conteúdo destes arquivos.</a:t>
            </a:r>
          </a:p>
          <a:p>
            <a:pPr lvl="1"/>
            <a:endParaRPr lang="pt-BR" dirty="0"/>
          </a:p>
          <a:p>
            <a:r>
              <a:rPr lang="pt-BR" dirty="0"/>
              <a:t>Resumidamente, as permissões são atributos de arquivos que definem se o arquivo pode ser lido (</a:t>
            </a:r>
            <a:r>
              <a:rPr lang="pt-BR" b="1" dirty="0" err="1">
                <a:solidFill>
                  <a:srgbClr val="FF0000"/>
                </a:solidFill>
              </a:rPr>
              <a:t>R</a:t>
            </a:r>
            <a:r>
              <a:rPr lang="pt-BR" dirty="0" err="1"/>
              <a:t>ead</a:t>
            </a:r>
            <a:r>
              <a:rPr lang="pt-BR" dirty="0"/>
              <a:t>), escrito/gravado (</a:t>
            </a:r>
            <a:r>
              <a:rPr lang="pt-BR" b="1" dirty="0">
                <a:solidFill>
                  <a:srgbClr val="FF0000"/>
                </a:solidFill>
              </a:rPr>
              <a:t>W</a:t>
            </a:r>
            <a:r>
              <a:rPr lang="pt-BR" dirty="0"/>
              <a:t>rite) e/ou executado (</a:t>
            </a:r>
            <a:r>
              <a:rPr lang="pt-BR" dirty="0" err="1"/>
              <a:t>e</a:t>
            </a:r>
            <a:r>
              <a:rPr lang="pt-BR" b="1" dirty="0" err="1">
                <a:solidFill>
                  <a:srgbClr val="FF0000"/>
                </a:solidFill>
              </a:rPr>
              <a:t>X</a:t>
            </a:r>
            <a:r>
              <a:rPr lang="pt-BR" dirty="0" err="1"/>
              <a:t>ecute</a:t>
            </a:r>
            <a:r>
              <a:rPr lang="pt-BR" dirty="0"/>
              <a:t>). Estes atributos podem ser visualizados com o comando “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-l</a:t>
            </a:r>
            <a:r>
              <a:rPr lang="pt-BR" dirty="0"/>
              <a:t>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929-4CC2-4622-FB77-B3849187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7FB-4BA7-7ADE-AB48-DE11585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A815-F56A-13BD-546B-45F18CFBF7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Linux, as permissões são sequências de 12 bits, sendo que os três bits iniciais são destinados a atribuição de “permissões especiais” ou “estendidas” (</a:t>
            </a:r>
            <a:r>
              <a:rPr lang="pt-BR" i="1" dirty="0" err="1"/>
              <a:t>special</a:t>
            </a:r>
            <a:r>
              <a:rPr lang="pt-BR" i="1" dirty="0"/>
              <a:t> </a:t>
            </a:r>
            <a:r>
              <a:rPr lang="pt-BR" i="1" dirty="0" err="1"/>
              <a:t>modes</a:t>
            </a:r>
            <a:r>
              <a:rPr lang="pt-BR" dirty="0"/>
              <a:t>), e os 9 bits restantes (</a:t>
            </a:r>
            <a:r>
              <a:rPr lang="pt-BR" i="1" dirty="0"/>
              <a:t>file </a:t>
            </a:r>
            <a:r>
              <a:rPr lang="pt-BR" i="1" dirty="0" err="1"/>
              <a:t>mode</a:t>
            </a:r>
            <a:r>
              <a:rPr lang="pt-BR" dirty="0"/>
              <a:t>), determinam as permissões para três classes de usuários, sendo:</a:t>
            </a:r>
          </a:p>
          <a:p>
            <a:pPr lvl="1"/>
            <a:r>
              <a:rPr lang="pt-BR" dirty="0"/>
              <a:t>Usuário proprietário/dono do arquivo;</a:t>
            </a:r>
          </a:p>
          <a:p>
            <a:pPr lvl="1"/>
            <a:r>
              <a:rPr lang="pt-BR" dirty="0"/>
              <a:t>Grupo proprietário do arquivo;</a:t>
            </a:r>
          </a:p>
          <a:p>
            <a:pPr lvl="1"/>
            <a:r>
              <a:rPr lang="pt-BR" dirty="0"/>
              <a:t>Outros usuários do sistema (ou seja, todos os demais usuários).</a:t>
            </a:r>
          </a:p>
          <a:p>
            <a:pPr lvl="1"/>
            <a:endParaRPr lang="pt-BR" dirty="0"/>
          </a:p>
          <a:p>
            <a:r>
              <a:rPr lang="pt-BR" dirty="0"/>
              <a:t>Os 9 bits definidos pelo file </a:t>
            </a:r>
            <a:r>
              <a:rPr lang="pt-BR" dirty="0" err="1"/>
              <a:t>mode</a:t>
            </a:r>
            <a:r>
              <a:rPr lang="pt-BR" dirty="0"/>
              <a:t> (utilizados e visualizados com mais frequência), possuem o formato “</a:t>
            </a:r>
            <a:r>
              <a:rPr lang="pt-BR" dirty="0" err="1">
                <a:solidFill>
                  <a:srgbClr val="0070C0"/>
                </a:solidFill>
              </a:rPr>
              <a:t>rwx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rwx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rwx</a:t>
            </a:r>
            <a:r>
              <a:rPr lang="pt-BR" dirty="0"/>
              <a:t>”, sendo que a cada três bits (ou sequência “</a:t>
            </a:r>
            <a:r>
              <a:rPr lang="pt-BR" dirty="0" err="1">
                <a:solidFill>
                  <a:srgbClr val="0070C0"/>
                </a:solidFill>
              </a:rPr>
              <a:t>rwx</a:t>
            </a:r>
            <a:r>
              <a:rPr lang="pt-BR" dirty="0"/>
              <a:t>”), determinamos o nível de permissões do “usuário proprietário”, grupo e demais usuários respectivamente.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D083-7F94-9643-459B-FE9EDEB4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8CC9-B20B-C92D-BC08-9F3BEE71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sobre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6B5B-AAFD-45D9-7CC7-F910706683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mesmo tipo de permissão é aplicada em diretórios e arquivos, porém, temos algumas diferenças ao aplicar o mesmo nível de privilégio em um arquivo ou diretório: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55;p25">
            <a:extLst>
              <a:ext uri="{FF2B5EF4-FFF2-40B4-BE49-F238E27FC236}">
                <a16:creationId xmlns:a16="http://schemas.microsoft.com/office/drawing/2014/main" id="{4823D8EF-474C-7FB6-3AC1-69A248E30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552" y="2996952"/>
            <a:ext cx="8730895" cy="290548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5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A697-3539-536A-8540-491F380EA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86173-0629-3F3E-9380-52F89CBC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 padrão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/>
              <a:t>file </a:t>
            </a:r>
            <a:r>
              <a:rPr lang="pt-BR" i="1" dirty="0" err="1"/>
              <a:t>mode</a:t>
            </a:r>
            <a:r>
              <a:rPr lang="pt-BR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E70E9-9091-9433-E2C2-D6622548A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Permissões de Acesso</a:t>
            </a:r>
          </a:p>
        </p:txBody>
      </p:sp>
    </p:spTree>
    <p:extLst>
      <p:ext uri="{BB962C8B-B14F-4D97-AF65-F5344CB8AC3E}">
        <p14:creationId xmlns:p14="http://schemas.microsoft.com/office/powerpoint/2010/main" val="166411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as Permissões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chmod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Altera as permissões de acesso a um arquivo ou diretório: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chmod</a:t>
            </a:r>
            <a:r>
              <a:rPr lang="pt-BR" sz="1800" dirty="0">
                <a:solidFill>
                  <a:srgbClr val="0070C0"/>
                </a:solidFill>
              </a:rPr>
              <a:t>  [permissões]  [arquivo]</a:t>
            </a:r>
          </a:p>
          <a:p>
            <a:pPr lvl="1"/>
            <a:r>
              <a:rPr lang="pt-BR" sz="1800" dirty="0"/>
              <a:t>OBS.: Com o “</a:t>
            </a:r>
            <a:r>
              <a:rPr lang="pt-BR" sz="1800" b="1" dirty="0" err="1">
                <a:solidFill>
                  <a:srgbClr val="0070C0"/>
                </a:solidFill>
              </a:rPr>
              <a:t>chmod</a:t>
            </a:r>
            <a:r>
              <a:rPr lang="pt-BR" sz="1800" dirty="0"/>
              <a:t>” as permissões podem ser definidas de duas formas:</a:t>
            </a:r>
          </a:p>
          <a:p>
            <a:pPr lvl="2"/>
            <a:r>
              <a:rPr lang="pt-BR" sz="1600" dirty="0"/>
              <a:t>Modo Octal (também conhecido como modo numérico):</a:t>
            </a:r>
          </a:p>
          <a:p>
            <a:pPr lvl="1"/>
            <a:endParaRPr lang="pt-BR" sz="1700" dirty="0"/>
          </a:p>
          <a:p>
            <a:pPr lvl="1"/>
            <a:endParaRPr lang="pt-BR" sz="1700" dirty="0"/>
          </a:p>
          <a:p>
            <a:pPr lvl="1"/>
            <a:endParaRPr lang="pt-BR" sz="1700" dirty="0"/>
          </a:p>
          <a:p>
            <a:endParaRPr lang="pt-BR" sz="2000" dirty="0"/>
          </a:p>
          <a:p>
            <a:endParaRPr lang="pt-BR" sz="2000" dirty="0"/>
          </a:p>
          <a:p>
            <a:pPr lvl="2"/>
            <a:r>
              <a:rPr lang="pt-BR" sz="1600" dirty="0"/>
              <a:t>Modo Literal (também conhecido como modo textual):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169;p27">
            <a:extLst>
              <a:ext uri="{FF2B5EF4-FFF2-40B4-BE49-F238E27FC236}">
                <a16:creationId xmlns:a16="http://schemas.microsoft.com/office/drawing/2014/main" id="{F7470ED9-88C4-6601-9D9F-01783D1736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9593" y="2702812"/>
            <a:ext cx="3122885" cy="146023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" name="Google Shape;170;p27">
            <a:extLst>
              <a:ext uri="{FF2B5EF4-FFF2-40B4-BE49-F238E27FC236}">
                <a16:creationId xmlns:a16="http://schemas.microsoft.com/office/drawing/2014/main" id="{84C8700A-C241-A069-DD09-4080F27942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4730018"/>
            <a:ext cx="3885584" cy="157930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522E-7B33-CF96-CC45-05A8BA88A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673-5A75-AB02-9A5B-689981FD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modo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CE36-5CDF-B10C-DC81-2864F81DDF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compreender os números utilizados no modo OCTAL do comando “</a:t>
            </a:r>
            <a:r>
              <a:rPr lang="pt-BR" sz="2400" b="1" dirty="0" err="1">
                <a:solidFill>
                  <a:srgbClr val="0070C0"/>
                </a:solidFill>
              </a:rPr>
              <a:t>chmod</a:t>
            </a:r>
            <a:r>
              <a:rPr lang="pt-BR" sz="2400" dirty="0"/>
              <a:t>”, observe a conversão de binário para decimal na tabela a seguir, bem como o nível de permissões e sua representação no Linux: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4" name="Google Shape;177;p28">
            <a:extLst>
              <a:ext uri="{FF2B5EF4-FFF2-40B4-BE49-F238E27FC236}">
                <a16:creationId xmlns:a16="http://schemas.microsoft.com/office/drawing/2014/main" id="{94B7F61D-6DC8-C788-5FB3-D90E5CC46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969917"/>
              </p:ext>
            </p:extLst>
          </p:nvPr>
        </p:nvGraphicFramePr>
        <p:xfrm>
          <a:off x="659550" y="2780928"/>
          <a:ext cx="7824900" cy="3559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Permissões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 / Privilégio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---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Nenhuma Permissão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--x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Execução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-w-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Gravação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-wx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Gravação e Execução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r--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r-x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 e Execução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rw-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 e Gravação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rwx</a:t>
                      </a:r>
                      <a:endParaRPr sz="23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Leitura, Gravação e Execução</a:t>
                      </a:r>
                      <a:endParaRPr dirty="0"/>
                    </a:p>
                  </a:txBody>
                  <a:tcPr marL="15825" marR="15825" marT="15825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1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2493</TotalTime>
  <Words>1433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3</vt:lpstr>
      <vt:lpstr>Origem</vt:lpstr>
      <vt:lpstr>Gerenciamento de Permissões</vt:lpstr>
      <vt:lpstr>Conteúdo do Slide</vt:lpstr>
      <vt:lpstr>Conceitos sobre Permissões</vt:lpstr>
      <vt:lpstr>Conceitos sobre Permissões</vt:lpstr>
      <vt:lpstr>Conceitos sobre Permissões</vt:lpstr>
      <vt:lpstr>Conceitos sobre Permissões</vt:lpstr>
      <vt:lpstr>Permissões padrão (file mode)</vt:lpstr>
      <vt:lpstr>Modificando as Permissões</vt:lpstr>
      <vt:lpstr>Entendendo o modo OCTAL</vt:lpstr>
      <vt:lpstr>Modificando as Permissões</vt:lpstr>
      <vt:lpstr>Modificando as Permissões</vt:lpstr>
      <vt:lpstr>Alterando os Proprietários</vt:lpstr>
      <vt:lpstr>Alterando os Proprietários</vt:lpstr>
      <vt:lpstr>Permissão padrão – User Mask</vt:lpstr>
      <vt:lpstr>Permissão padrão – User Mask</vt:lpstr>
      <vt:lpstr>Permissões avançadas (special modes)</vt:lpstr>
      <vt:lpstr>Permissões avançadas</vt:lpstr>
      <vt:lpstr>Permissões avançadas</vt:lpstr>
      <vt:lpstr>Permissões avançadas</vt:lpstr>
      <vt:lpstr>Permissões avançadas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17</cp:revision>
  <dcterms:created xsi:type="dcterms:W3CDTF">2012-01-22T15:35:55Z</dcterms:created>
  <dcterms:modified xsi:type="dcterms:W3CDTF">2025-09-24T18:00:09Z</dcterms:modified>
</cp:coreProperties>
</file>