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5"/>
  </p:notesMasterIdLst>
  <p:sldIdLst>
    <p:sldId id="256" r:id="rId2"/>
    <p:sldId id="259" r:id="rId3"/>
    <p:sldId id="260" r:id="rId4"/>
    <p:sldId id="257" r:id="rId5"/>
    <p:sldId id="261" r:id="rId6"/>
    <p:sldId id="263" r:id="rId7"/>
    <p:sldId id="266" r:id="rId8"/>
    <p:sldId id="311" r:id="rId9"/>
    <p:sldId id="271" r:id="rId10"/>
    <p:sldId id="278" r:id="rId11"/>
    <p:sldId id="279" r:id="rId12"/>
    <p:sldId id="312" r:id="rId13"/>
    <p:sldId id="31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94C7A7-6127-4FFF-95BA-EE97231A6A30}">
  <a:tblStyle styleId="{A594C7A7-6127-4FFF-95BA-EE97231A6A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125" d="100"/>
          <a:sy n="125" d="100"/>
        </p:scale>
        <p:origin x="1422" y="426"/>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17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148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0" r:id="rId6"/>
    <p:sldLayoutId id="2147483662" r:id="rId7"/>
    <p:sldLayoutId id="2147483665"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lt2"/>
                </a:solidFill>
              </a:rPr>
              <a:t>HASH FUNCTIONS</a:t>
            </a:r>
            <a:endParaRPr dirty="0">
              <a:solidFill>
                <a:schemeClr val="lt2"/>
              </a:solidFill>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lt2"/>
                </a:solidFill>
              </a:rPr>
              <a:t>Presentation by Elvin Azimov and </a:t>
            </a:r>
            <a:r>
              <a:rPr lang="en-US" dirty="0" err="1" smtClean="0">
                <a:solidFill>
                  <a:schemeClr val="lt2"/>
                </a:solidFill>
              </a:rPr>
              <a:t>Alipasha</a:t>
            </a:r>
            <a:r>
              <a:rPr lang="en-US" dirty="0" smtClean="0">
                <a:solidFill>
                  <a:schemeClr val="lt2"/>
                </a:solidFill>
              </a:rPr>
              <a:t> </a:t>
            </a:r>
            <a:r>
              <a:rPr lang="en-US" dirty="0" err="1" smtClean="0">
                <a:solidFill>
                  <a:schemeClr val="lt2"/>
                </a:solidFill>
              </a:rPr>
              <a:t>Huseynov</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735375" y="825893"/>
            <a:ext cx="4559100" cy="1671900"/>
          </a:xfrm>
          <a:prstGeom prst="rect">
            <a:avLst/>
          </a:prstGeom>
        </p:spPr>
        <p:txBody>
          <a:bodyPr spcFirstLastPara="1" wrap="square" lIns="91425" tIns="91425" rIns="91425" bIns="91425" anchor="ctr" anchorCtr="0">
            <a:noAutofit/>
          </a:bodyPr>
          <a:lstStyle/>
          <a:p>
            <a:pPr lvl="0"/>
            <a:r>
              <a:rPr lang="en-US" b="1" dirty="0"/>
              <a:t>Multiplication Method</a:t>
            </a:r>
            <a:endParaRPr dirty="0"/>
          </a:p>
        </p:txBody>
      </p:sp>
      <p:sp>
        <p:nvSpPr>
          <p:cNvPr id="2088" name="Google Shape;2088;p51"/>
          <p:cNvSpPr txBox="1">
            <a:spLocks noGrp="1"/>
          </p:cNvSpPr>
          <p:nvPr>
            <p:ph type="title" idx="2"/>
          </p:nvPr>
        </p:nvSpPr>
        <p:spPr>
          <a:xfrm>
            <a:off x="735375" y="15934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2089" name="Google Shape;2089;p51"/>
          <p:cNvGrpSpPr/>
          <p:nvPr/>
        </p:nvGrpSpPr>
        <p:grpSpPr>
          <a:xfrm>
            <a:off x="5136888" y="555643"/>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STEPS</a:t>
            </a:r>
            <a:endParaRPr dirty="0"/>
          </a:p>
        </p:txBody>
      </p:sp>
      <p:sp>
        <p:nvSpPr>
          <p:cNvPr id="6" name="Rectangle 3"/>
          <p:cNvSpPr>
            <a:spLocks noGrp="1" noChangeArrowheads="1"/>
          </p:cNvSpPr>
          <p:nvPr>
            <p:ph type="body" idx="1"/>
          </p:nvPr>
        </p:nvSpPr>
        <p:spPr bwMode="auto">
          <a:xfrm>
            <a:off x="162513" y="1232098"/>
            <a:ext cx="453160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060"/>
                </a:solidFill>
                <a:effectLst/>
                <a:latin typeface="DM Sans"/>
              </a:rPr>
              <a:t>This method involves the following steps:</a:t>
            </a:r>
            <a:endParaRPr kumimoji="0" lang="en-US" altLang="en-US" sz="600" b="0" i="0" u="none" strike="noStrike" cap="none" normalizeH="0" baseline="0" dirty="0" smtClean="0">
              <a:ln>
                <a:noFill/>
              </a:ln>
              <a:solidFill>
                <a:srgbClr val="002060"/>
              </a:solidFill>
              <a:effectLst/>
              <a:latin typeface="DM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rgbClr val="002060"/>
                </a:solidFill>
                <a:effectLst/>
                <a:latin typeface="DM Sans"/>
              </a:rPr>
              <a:t>Choose a constant value A such that 0 &lt; A &lt; 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rgbClr val="002060"/>
                </a:solidFill>
                <a:effectLst/>
                <a:latin typeface="DM Sans"/>
              </a:rPr>
              <a:t>Multiply the key value with 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rgbClr val="002060"/>
                </a:solidFill>
                <a:effectLst/>
                <a:latin typeface="DM Sans"/>
              </a:rPr>
              <a:t>Extract the fractional part of kA.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smtClean="0">
                <a:ln>
                  <a:noFill/>
                </a:ln>
                <a:solidFill>
                  <a:srgbClr val="002060"/>
                </a:solidFill>
                <a:effectLst/>
                <a:latin typeface="DM Sans"/>
              </a:rPr>
              <a:t>Multiply the result of the above step by the size of the hash table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smtClean="0">
                <a:ln>
                  <a:noFill/>
                </a:ln>
                <a:solidFill>
                  <a:srgbClr val="002060"/>
                </a:solidFill>
                <a:effectLst/>
                <a:latin typeface="DM Sans"/>
              </a:rPr>
              <a:t>The resulting hash value is obtained by taking the floor of the result obtained in step 4.</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200" b="0" i="0" u="none" strike="noStrike" cap="none" normalizeH="0" baseline="0" dirty="0" smtClean="0">
              <a:ln>
                <a:noFill/>
              </a:ln>
              <a:solidFill>
                <a:srgbClr val="002060"/>
              </a:solidFill>
              <a:effectLst/>
              <a:latin typeface="DM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DM Sans"/>
              </a:rPr>
              <a:t>Formula:</a:t>
            </a:r>
            <a:endParaRPr kumimoji="0" lang="en-US" altLang="en-US" sz="600" b="0" i="0" u="none" strike="noStrike" cap="none" normalizeH="0" baseline="0" dirty="0" smtClean="0">
              <a:ln>
                <a:noFill/>
              </a:ln>
              <a:solidFill>
                <a:srgbClr val="002060"/>
              </a:solidFill>
              <a:effectLst/>
              <a:latin typeface="DM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DM Sans"/>
              </a:rPr>
              <a:t>h(K) = floor (M (kA mod 1))</a:t>
            </a:r>
            <a:endParaRPr kumimoji="0" lang="en-US" altLang="en-US" sz="600" b="0" i="0" u="none" strike="noStrike" cap="none" normalizeH="0" baseline="0" dirty="0" smtClean="0">
              <a:ln>
                <a:noFill/>
              </a:ln>
              <a:solidFill>
                <a:srgbClr val="002060"/>
              </a:solidFill>
              <a:effectLst/>
              <a:latin typeface="DM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060"/>
                </a:solidFill>
                <a:effectLst/>
                <a:latin typeface="DM Sans"/>
              </a:rPr>
              <a:t>Here,</a:t>
            </a:r>
            <a:br>
              <a:rPr kumimoji="0" lang="en-US" altLang="en-US" sz="1200" b="0" i="0" u="none" strike="noStrike" cap="none" normalizeH="0" baseline="0" dirty="0" smtClean="0">
                <a:ln>
                  <a:noFill/>
                </a:ln>
                <a:solidFill>
                  <a:srgbClr val="002060"/>
                </a:solidFill>
                <a:effectLst/>
                <a:latin typeface="DM Sans"/>
              </a:rPr>
            </a:br>
            <a:r>
              <a:rPr kumimoji="0" lang="en-US" altLang="en-US" sz="1200" b="1" i="0" u="none" strike="noStrike" cap="none" normalizeH="0" baseline="0" dirty="0" smtClean="0">
                <a:ln>
                  <a:noFill/>
                </a:ln>
                <a:solidFill>
                  <a:srgbClr val="002060"/>
                </a:solidFill>
                <a:effectLst/>
                <a:latin typeface="DM Sans"/>
              </a:rPr>
              <a:t>M </a:t>
            </a:r>
            <a:r>
              <a:rPr kumimoji="0" lang="en-US" altLang="en-US" sz="1200" b="0" i="0" u="none" strike="noStrike" cap="none" normalizeH="0" baseline="0" dirty="0" smtClean="0">
                <a:ln>
                  <a:noFill/>
                </a:ln>
                <a:solidFill>
                  <a:srgbClr val="002060"/>
                </a:solidFill>
                <a:effectLst/>
                <a:latin typeface="DM Sans"/>
              </a:rPr>
              <a:t>is the size of the hash table.</a:t>
            </a:r>
            <a:br>
              <a:rPr kumimoji="0" lang="en-US" altLang="en-US" sz="1200" b="0" i="0" u="none" strike="noStrike" cap="none" normalizeH="0" baseline="0" dirty="0" smtClean="0">
                <a:ln>
                  <a:noFill/>
                </a:ln>
                <a:solidFill>
                  <a:srgbClr val="002060"/>
                </a:solidFill>
                <a:effectLst/>
                <a:latin typeface="DM Sans"/>
              </a:rPr>
            </a:br>
            <a:r>
              <a:rPr kumimoji="0" lang="en-US" altLang="en-US" sz="1200" b="1" i="0" u="none" strike="noStrike" cap="none" normalizeH="0" baseline="0" dirty="0" smtClean="0">
                <a:ln>
                  <a:noFill/>
                </a:ln>
                <a:solidFill>
                  <a:srgbClr val="002060"/>
                </a:solidFill>
                <a:effectLst/>
                <a:latin typeface="DM Sans"/>
              </a:rPr>
              <a:t>k </a:t>
            </a:r>
            <a:r>
              <a:rPr kumimoji="0" lang="en-US" altLang="en-US" sz="1200" b="0" i="0" u="none" strike="noStrike" cap="none" normalizeH="0" baseline="0" dirty="0" smtClean="0">
                <a:ln>
                  <a:noFill/>
                </a:ln>
                <a:solidFill>
                  <a:srgbClr val="002060"/>
                </a:solidFill>
                <a:effectLst/>
                <a:latin typeface="DM Sans"/>
              </a:rPr>
              <a:t>is the key value.</a:t>
            </a:r>
            <a:br>
              <a:rPr kumimoji="0" lang="en-US" altLang="en-US" sz="1200" b="0" i="0" u="none" strike="noStrike" cap="none" normalizeH="0" baseline="0" dirty="0" smtClean="0">
                <a:ln>
                  <a:noFill/>
                </a:ln>
                <a:solidFill>
                  <a:srgbClr val="002060"/>
                </a:solidFill>
                <a:effectLst/>
                <a:latin typeface="DM Sans"/>
              </a:rPr>
            </a:br>
            <a:r>
              <a:rPr kumimoji="0" lang="en-US" altLang="en-US" sz="1200" b="1" i="0" u="none" strike="noStrike" cap="none" normalizeH="0" baseline="0" dirty="0" smtClean="0">
                <a:ln>
                  <a:noFill/>
                </a:ln>
                <a:solidFill>
                  <a:srgbClr val="002060"/>
                </a:solidFill>
                <a:effectLst/>
                <a:latin typeface="DM Sans"/>
              </a:rPr>
              <a:t>A </a:t>
            </a:r>
            <a:r>
              <a:rPr kumimoji="0" lang="en-US" altLang="en-US" sz="1200" b="0" i="0" u="none" strike="noStrike" cap="none" normalizeH="0" baseline="0" dirty="0" smtClean="0">
                <a:ln>
                  <a:noFill/>
                </a:ln>
                <a:solidFill>
                  <a:srgbClr val="002060"/>
                </a:solidFill>
                <a:effectLst/>
                <a:latin typeface="DM Sans"/>
              </a:rPr>
              <a:t>is a constant value.</a:t>
            </a:r>
            <a:endParaRPr kumimoji="0" lang="en-US" altLang="en-US" sz="1800" b="0" i="0" u="none" strike="noStrike" cap="none" normalizeH="0" baseline="0" dirty="0" smtClean="0">
              <a:ln>
                <a:noFill/>
              </a:ln>
              <a:solidFill>
                <a:srgbClr val="002060"/>
              </a:solidFill>
              <a:effectLst/>
              <a:latin typeface="DM Sans"/>
            </a:endParaRPr>
          </a:p>
        </p:txBody>
      </p:sp>
      <p:grpSp>
        <p:nvGrpSpPr>
          <p:cNvPr id="2199" name="Google Shape;2199;p52"/>
          <p:cNvGrpSpPr/>
          <p:nvPr/>
        </p:nvGrpSpPr>
        <p:grpSpPr>
          <a:xfrm>
            <a:off x="4954806" y="1037802"/>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PROS and CONS</a:t>
            </a:r>
            <a:endParaRPr dirty="0"/>
          </a:p>
        </p:txBody>
      </p:sp>
      <p:sp>
        <p:nvSpPr>
          <p:cNvPr id="627" name="Google Shape;627;p36"/>
          <p:cNvSpPr txBox="1">
            <a:spLocks noGrp="1"/>
          </p:cNvSpPr>
          <p:nvPr>
            <p:ph type="body" idx="1"/>
          </p:nvPr>
        </p:nvSpPr>
        <p:spPr>
          <a:xfrm>
            <a:off x="4570849" y="3476325"/>
            <a:ext cx="4407499" cy="1267665"/>
          </a:xfrm>
          <a:prstGeom prst="rect">
            <a:avLst/>
          </a:prstGeom>
        </p:spPr>
        <p:txBody>
          <a:bodyPr spcFirstLastPara="1" wrap="square" lIns="91425" tIns="91425" rIns="91425" bIns="91425" anchor="t" anchorCtr="0">
            <a:noAutofit/>
          </a:bodyPr>
          <a:lstStyle/>
          <a:p>
            <a:pPr marL="139700" indent="0" algn="l" fontAlgn="base">
              <a:buNone/>
            </a:pPr>
            <a:r>
              <a:rPr lang="en-US" dirty="0"/>
              <a:t>The multiplication method is generally suitable when the table size is the power of two, then the whole process of computing the index by the key using multiplication hashing is very fast.</a:t>
            </a: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CONS</a:t>
            </a:r>
            <a:endParaRPr dirty="0"/>
          </a:p>
        </p:txBody>
      </p:sp>
      <p:sp>
        <p:nvSpPr>
          <p:cNvPr id="629" name="Google Shape;629;p36"/>
          <p:cNvSpPr txBox="1">
            <a:spLocks noGrp="1"/>
          </p:cNvSpPr>
          <p:nvPr>
            <p:ph type="body" idx="3"/>
          </p:nvPr>
        </p:nvSpPr>
        <p:spPr>
          <a:xfrm>
            <a:off x="146077" y="3433536"/>
            <a:ext cx="4565484" cy="1475191"/>
          </a:xfrm>
          <a:prstGeom prst="rect">
            <a:avLst/>
          </a:prstGeom>
        </p:spPr>
        <p:txBody>
          <a:bodyPr spcFirstLastPara="1" wrap="square" lIns="91425" tIns="91425" rIns="91425" bIns="91425" anchor="t" anchorCtr="0">
            <a:noAutofit/>
          </a:bodyPr>
          <a:lstStyle/>
          <a:p>
            <a:pPr marL="482600" indent="-342900" algn="l" fontAlgn="base">
              <a:buFont typeface="+mj-lt"/>
              <a:buAutoNum type="arabicPeriod"/>
            </a:pPr>
            <a:r>
              <a:rPr lang="en-US" dirty="0"/>
              <a:t>The advantage of the multiplication method is that it can work with any value between 0 and 1, although there are some values that tend to give better results than the rest.</a:t>
            </a:r>
          </a:p>
          <a:p>
            <a:pPr marL="482600" indent="-342900" algn="l">
              <a:buFont typeface="+mj-lt"/>
              <a:buAutoNum type="arabicPeriod"/>
            </a:pPr>
            <a:r>
              <a:rPr lang="en-US" dirty="0"/>
              <a:t/>
            </a:r>
            <a:br>
              <a:rPr lang="en-US" dirty="0"/>
            </a:br>
            <a:endParaRPr lang="en-US" dirty="0"/>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PROS</a:t>
            </a:r>
            <a:endParaRPr dirty="0"/>
          </a:p>
        </p:txBody>
      </p:sp>
      <p:grpSp>
        <p:nvGrpSpPr>
          <p:cNvPr id="631" name="Google Shape;631;p36"/>
          <p:cNvGrpSpPr/>
          <p:nvPr/>
        </p:nvGrpSpPr>
        <p:grpSpPr>
          <a:xfrm>
            <a:off x="1445189" y="1226697"/>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5552545" y="1250119"/>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798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010" y="0"/>
            <a:ext cx="6255979" cy="5143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573" y="150000"/>
            <a:ext cx="4504854" cy="5143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95" y="628299"/>
            <a:ext cx="6516009" cy="4486901"/>
          </a:xfrm>
          <a:prstGeom prst="rect">
            <a:avLst/>
          </a:prstGeom>
        </p:spPr>
      </p:pic>
    </p:spTree>
    <p:extLst>
      <p:ext uri="{BB962C8B-B14F-4D97-AF65-F5344CB8AC3E}">
        <p14:creationId xmlns:p14="http://schemas.microsoft.com/office/powerpoint/2010/main" val="69147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Hash Function</a:t>
            </a:r>
            <a:endParaRPr dirty="0"/>
          </a:p>
        </p:txBody>
      </p:sp>
      <p:sp>
        <p:nvSpPr>
          <p:cNvPr id="329" name="Google Shape;329;p32"/>
          <p:cNvSpPr txBox="1">
            <a:spLocks noGrp="1"/>
          </p:cNvSpPr>
          <p:nvPr>
            <p:ph type="body" idx="1"/>
          </p:nvPr>
        </p:nvSpPr>
        <p:spPr>
          <a:xfrm>
            <a:off x="626624" y="1404600"/>
            <a:ext cx="4039179" cy="3179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A </a:t>
            </a:r>
            <a:r>
              <a:rPr lang="en-US" b="1" dirty="0"/>
              <a:t>Hash Function </a:t>
            </a:r>
            <a:r>
              <a:rPr lang="en-US" dirty="0"/>
              <a:t>is a function that converts a given numeric or alphanumeric key to a small practical integer value. The mapped integer value is used as an index in the hash table. In simple terms, a hash function </a:t>
            </a:r>
            <a:r>
              <a:rPr lang="en-US" b="1" dirty="0"/>
              <a:t>maps</a:t>
            </a:r>
            <a:r>
              <a:rPr lang="en-US" dirty="0"/>
              <a:t> a significant number or string to a small integer that can be used as the </a:t>
            </a:r>
            <a:r>
              <a:rPr lang="en-US" b="1" dirty="0"/>
              <a:t>index</a:t>
            </a:r>
            <a:r>
              <a:rPr lang="en-US" dirty="0"/>
              <a:t> in the hash table.</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does it work ?</a:t>
            </a:r>
            <a:endParaRPr dirty="0"/>
          </a:p>
        </p:txBody>
      </p:sp>
      <p:sp>
        <p:nvSpPr>
          <p:cNvPr id="520" name="Google Shape;520;p33"/>
          <p:cNvSpPr txBox="1">
            <a:spLocks noGrp="1"/>
          </p:cNvSpPr>
          <p:nvPr>
            <p:ph type="body" idx="1"/>
          </p:nvPr>
        </p:nvSpPr>
        <p:spPr>
          <a:xfrm>
            <a:off x="3668624" y="824912"/>
            <a:ext cx="5475375" cy="3232093"/>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pair is of the form </a:t>
            </a:r>
            <a:r>
              <a:rPr lang="en-US" b="1" dirty="0"/>
              <a:t>(key, value)</a:t>
            </a:r>
            <a:r>
              <a:rPr lang="en-US" dirty="0"/>
              <a:t>, where for a given key, one can find a value using some kind of a “function” that maps keys to values. The key for a given object can be calculated using a function called a hash function. For example, given an array A, if </a:t>
            </a:r>
            <a:r>
              <a:rPr lang="en-US" dirty="0" err="1"/>
              <a:t>i</a:t>
            </a:r>
            <a:r>
              <a:rPr lang="en-US" dirty="0"/>
              <a:t> is the key, then we can find the value by simply looking up A[</a:t>
            </a:r>
            <a:r>
              <a:rPr lang="en-US" dirty="0" err="1"/>
              <a:t>i</a:t>
            </a:r>
            <a:r>
              <a:rPr lang="en-US" dirty="0"/>
              <a:t>].</a:t>
            </a:r>
            <a:endParaRPr dirty="0"/>
          </a:p>
        </p:txBody>
      </p:sp>
      <p:sp>
        <p:nvSpPr>
          <p:cNvPr id="521" name="Google Shape;521;p33"/>
          <p:cNvSpPr/>
          <p:nvPr/>
        </p:nvSpPr>
        <p:spPr>
          <a:xfrm rot="2700026">
            <a:off x="465510" y="782494"/>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1553476" y="1479094"/>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013816" y="2440959"/>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p:txBody>
      </p:sp>
      <p:sp>
        <p:nvSpPr>
          <p:cNvPr id="524" name="Google Shape;524;p33"/>
          <p:cNvSpPr txBox="1">
            <a:spLocks noGrp="1"/>
          </p:cNvSpPr>
          <p:nvPr>
            <p:ph type="title"/>
          </p:nvPr>
        </p:nvSpPr>
        <p:spPr>
          <a:xfrm>
            <a:off x="1013816" y="2836354"/>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Proxima Nova"/>
                <a:ea typeface="Proxima Nova"/>
                <a:cs typeface="Proxima Nova"/>
                <a:sym typeface="Proxima Nova"/>
              </a:rPr>
              <a:t>COMPANY</a:t>
            </a:r>
            <a:endParaRPr sz="1400" dirty="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There are many hash functions that use numeric or alphanumeric keys. This article focuses on discussing different hash functions:</a:t>
            </a:r>
            <a:endParaRPr dirty="0"/>
          </a:p>
          <a:p>
            <a:pPr fontAlgn="base"/>
            <a:r>
              <a:rPr lang="en-US" b="1" dirty="0"/>
              <a:t>Division Method.</a:t>
            </a:r>
            <a:endParaRPr lang="en-US" dirty="0"/>
          </a:p>
          <a:p>
            <a:pPr fontAlgn="base"/>
            <a:r>
              <a:rPr lang="en-US" b="1" dirty="0"/>
              <a:t>Mid Square Method.</a:t>
            </a:r>
            <a:endParaRPr lang="en-US" dirty="0"/>
          </a:p>
          <a:p>
            <a:pPr fontAlgn="base"/>
            <a:r>
              <a:rPr lang="en-US" b="1" dirty="0"/>
              <a:t>Folding Method.</a:t>
            </a:r>
            <a:endParaRPr lang="en-US" dirty="0"/>
          </a:p>
          <a:p>
            <a:pPr fontAlgn="base"/>
            <a:r>
              <a:rPr lang="en-US" b="1" dirty="0"/>
              <a:t>Multiplication Method.</a:t>
            </a:r>
            <a:endParaRPr lang="en-US" dirty="0"/>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Types of Hash Methods</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600975" y="834919"/>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DIVISION METHOD</a:t>
            </a:r>
            <a:endParaRPr dirty="0"/>
          </a:p>
        </p:txBody>
      </p:sp>
      <p:sp>
        <p:nvSpPr>
          <p:cNvPr id="530" name="Google Shape;530;p34"/>
          <p:cNvSpPr/>
          <p:nvPr/>
        </p:nvSpPr>
        <p:spPr>
          <a:xfrm>
            <a:off x="4554555" y="44456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895662" y="300606"/>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5198920" y="564669"/>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392310" y="2406506"/>
            <a:ext cx="4445421" cy="1908520"/>
          </a:xfrm>
          <a:prstGeom prst="rect">
            <a:avLst/>
          </a:prstGeom>
        </p:spPr>
        <p:txBody>
          <a:bodyPr spcFirstLastPara="1" wrap="square" lIns="91425" tIns="91425" rIns="91425" bIns="91425" anchor="t" anchorCtr="0">
            <a:noAutofit/>
          </a:bodyPr>
          <a:lstStyle/>
          <a:p>
            <a:pPr marL="0" lvl="0" indent="0"/>
            <a:r>
              <a:rPr lang="en-US" dirty="0"/>
              <a:t>This is the most simple and easiest method to generate a hash value. The hash function divides the value k by M and then uses the remainder obtained.</a:t>
            </a:r>
            <a:endParaRPr dirty="0">
              <a:solidFill>
                <a:schemeClr val="lt2"/>
              </a:solidFill>
            </a:endParaRPr>
          </a:p>
        </p:txBody>
      </p:sp>
      <p:sp>
        <p:nvSpPr>
          <p:cNvPr id="607" name="Google Shape;607;p34"/>
          <p:cNvSpPr txBox="1">
            <a:spLocks noGrp="1"/>
          </p:cNvSpPr>
          <p:nvPr>
            <p:ph type="title" idx="2"/>
          </p:nvPr>
        </p:nvSpPr>
        <p:spPr>
          <a:xfrm>
            <a:off x="600975" y="168369"/>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 name="TextBox 1"/>
          <p:cNvSpPr txBox="1"/>
          <p:nvPr/>
        </p:nvSpPr>
        <p:spPr>
          <a:xfrm>
            <a:off x="392310" y="3775420"/>
            <a:ext cx="2601994" cy="1169551"/>
          </a:xfrm>
          <a:prstGeom prst="rect">
            <a:avLst/>
          </a:prstGeom>
          <a:noFill/>
        </p:spPr>
        <p:txBody>
          <a:bodyPr wrap="none" rtlCol="0">
            <a:spAutoFit/>
          </a:bodyPr>
          <a:lstStyle/>
          <a:p>
            <a:pPr fontAlgn="base"/>
            <a:r>
              <a:rPr lang="en-US" b="1" dirty="0" smtClean="0">
                <a:solidFill>
                  <a:srgbClr val="002060"/>
                </a:solidFill>
                <a:latin typeface="DM Sans"/>
              </a:rPr>
              <a:t>h(K) = k mod M</a:t>
            </a:r>
            <a:endParaRPr lang="en-US" dirty="0" smtClean="0">
              <a:solidFill>
                <a:srgbClr val="002060"/>
              </a:solidFill>
              <a:latin typeface="DM Sans"/>
            </a:endParaRPr>
          </a:p>
          <a:p>
            <a:pPr fontAlgn="base"/>
            <a:r>
              <a:rPr lang="en-US" dirty="0" smtClean="0">
                <a:solidFill>
                  <a:srgbClr val="002060"/>
                </a:solidFill>
                <a:latin typeface="DM Sans"/>
              </a:rPr>
              <a:t>Here,</a:t>
            </a:r>
            <a:br>
              <a:rPr lang="en-US" dirty="0" smtClean="0">
                <a:solidFill>
                  <a:srgbClr val="002060"/>
                </a:solidFill>
                <a:latin typeface="DM Sans"/>
              </a:rPr>
            </a:br>
            <a:r>
              <a:rPr lang="en-US" b="1" dirty="0" smtClean="0">
                <a:solidFill>
                  <a:srgbClr val="002060"/>
                </a:solidFill>
                <a:latin typeface="DM Sans"/>
              </a:rPr>
              <a:t>k</a:t>
            </a:r>
            <a:r>
              <a:rPr lang="en-US" dirty="0" smtClean="0">
                <a:solidFill>
                  <a:srgbClr val="002060"/>
                </a:solidFill>
                <a:latin typeface="DM Sans"/>
              </a:rPr>
              <a:t> is the key value, and </a:t>
            </a:r>
            <a:br>
              <a:rPr lang="en-US" dirty="0" smtClean="0">
                <a:solidFill>
                  <a:srgbClr val="002060"/>
                </a:solidFill>
                <a:latin typeface="DM Sans"/>
              </a:rPr>
            </a:br>
            <a:r>
              <a:rPr lang="en-US" b="1" dirty="0" smtClean="0">
                <a:solidFill>
                  <a:srgbClr val="002060"/>
                </a:solidFill>
                <a:latin typeface="DM Sans"/>
              </a:rPr>
              <a:t>M </a:t>
            </a:r>
            <a:r>
              <a:rPr lang="en-US" dirty="0" smtClean="0">
                <a:solidFill>
                  <a:srgbClr val="002060"/>
                </a:solidFill>
                <a:latin typeface="DM Sans"/>
              </a:rPr>
              <a:t>is the size of the hash table.</a:t>
            </a:r>
          </a:p>
          <a:p>
            <a:endParaRPr lang="en-US" dirty="0">
              <a:solidFill>
                <a:srgbClr val="002060"/>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PROS and CONS</a:t>
            </a:r>
            <a:endParaRPr dirty="0"/>
          </a:p>
        </p:txBody>
      </p:sp>
      <p:sp>
        <p:nvSpPr>
          <p:cNvPr id="627" name="Google Shape;627;p36"/>
          <p:cNvSpPr txBox="1">
            <a:spLocks noGrp="1"/>
          </p:cNvSpPr>
          <p:nvPr>
            <p:ph type="body" idx="1"/>
          </p:nvPr>
        </p:nvSpPr>
        <p:spPr>
          <a:xfrm>
            <a:off x="4570849" y="3476326"/>
            <a:ext cx="4163069" cy="1149900"/>
          </a:xfrm>
          <a:prstGeom prst="rect">
            <a:avLst/>
          </a:prstGeom>
        </p:spPr>
        <p:txBody>
          <a:bodyPr spcFirstLastPara="1" wrap="square" lIns="91425" tIns="91425" rIns="91425" bIns="91425" anchor="t" anchorCtr="0">
            <a:noAutofit/>
          </a:bodyPr>
          <a:lstStyle/>
          <a:p>
            <a:pPr marL="482600" indent="-342900" algn="l" fontAlgn="base">
              <a:buFont typeface="+mj-lt"/>
              <a:buAutoNum type="arabicPeriod"/>
            </a:pPr>
            <a:r>
              <a:rPr lang="en-US" dirty="0"/>
              <a:t>This method leads to poor performance since consecutive keys map to consecutive hash values in the hash table.</a:t>
            </a:r>
          </a:p>
          <a:p>
            <a:pPr marL="482600" indent="-342900" algn="l" fontAlgn="base">
              <a:buFont typeface="+mj-lt"/>
              <a:buAutoNum type="arabicPeriod"/>
            </a:pPr>
            <a:r>
              <a:rPr lang="en-US" dirty="0"/>
              <a:t>Sometimes extra care should be taken to choose the value of M.</a:t>
            </a: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CONS</a:t>
            </a:r>
            <a:endParaRPr dirty="0"/>
          </a:p>
        </p:txBody>
      </p:sp>
      <p:sp>
        <p:nvSpPr>
          <p:cNvPr id="629" name="Google Shape;629;p36"/>
          <p:cNvSpPr txBox="1">
            <a:spLocks noGrp="1"/>
          </p:cNvSpPr>
          <p:nvPr>
            <p:ph type="body" idx="3"/>
          </p:nvPr>
        </p:nvSpPr>
        <p:spPr>
          <a:xfrm>
            <a:off x="403010" y="3354985"/>
            <a:ext cx="4565484" cy="1475191"/>
          </a:xfrm>
          <a:prstGeom prst="rect">
            <a:avLst/>
          </a:prstGeom>
        </p:spPr>
        <p:txBody>
          <a:bodyPr spcFirstLastPara="1" wrap="square" lIns="91425" tIns="91425" rIns="91425" bIns="91425" anchor="t" anchorCtr="0">
            <a:noAutofit/>
          </a:bodyPr>
          <a:lstStyle/>
          <a:p>
            <a:pPr marL="482600" indent="-342900" algn="l" fontAlgn="base">
              <a:buFont typeface="+mj-lt"/>
              <a:buAutoNum type="arabicPeriod"/>
            </a:pPr>
            <a:endParaRPr lang="en-US" dirty="0"/>
          </a:p>
          <a:p>
            <a:pPr marL="482600" indent="-342900" algn="l" fontAlgn="base">
              <a:buFont typeface="+mj-lt"/>
              <a:buAutoNum type="arabicPeriod"/>
            </a:pPr>
            <a:r>
              <a:rPr lang="en-US" dirty="0"/>
              <a:t>This method is quite good for any value of M.</a:t>
            </a:r>
          </a:p>
          <a:p>
            <a:pPr marL="482600" indent="-342900" algn="l" fontAlgn="base">
              <a:buFont typeface="+mj-lt"/>
              <a:buAutoNum type="arabicPeriod"/>
            </a:pPr>
            <a:r>
              <a:rPr lang="en-US" dirty="0"/>
              <a:t>The division method is very fast since it requires only a single division operation.</a:t>
            </a:r>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PROS</a:t>
            </a:r>
            <a:endParaRPr dirty="0"/>
          </a:p>
        </p:txBody>
      </p:sp>
      <p:grpSp>
        <p:nvGrpSpPr>
          <p:cNvPr id="631" name="Google Shape;631;p36"/>
          <p:cNvGrpSpPr/>
          <p:nvPr/>
        </p:nvGrpSpPr>
        <p:grpSpPr>
          <a:xfrm>
            <a:off x="1445189" y="1226697"/>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5552545" y="1250119"/>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grpSp>
        <p:nvGrpSpPr>
          <p:cNvPr id="1025" name="Google Shape;1025;p39"/>
          <p:cNvGrpSpPr/>
          <p:nvPr/>
        </p:nvGrpSpPr>
        <p:grpSpPr>
          <a:xfrm>
            <a:off x="0" y="6864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9"/>
          <p:cNvSpPr txBox="1">
            <a:spLocks noGrp="1"/>
          </p:cNvSpPr>
          <p:nvPr>
            <p:ph type="title"/>
          </p:nvPr>
        </p:nvSpPr>
        <p:spPr>
          <a:xfrm>
            <a:off x="4249128" y="731861"/>
            <a:ext cx="4855849" cy="15821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MID SQUARE METHOD</a:t>
            </a:r>
            <a:endParaRPr dirty="0"/>
          </a:p>
        </p:txBody>
      </p:sp>
      <p:sp>
        <p:nvSpPr>
          <p:cNvPr id="1023" name="Google Shape;1023;p39"/>
          <p:cNvSpPr txBox="1">
            <a:spLocks noGrp="1"/>
          </p:cNvSpPr>
          <p:nvPr>
            <p:ph type="subTitle" idx="1"/>
          </p:nvPr>
        </p:nvSpPr>
        <p:spPr>
          <a:xfrm>
            <a:off x="4346051" y="2346061"/>
            <a:ext cx="4977588" cy="1512716"/>
          </a:xfrm>
          <a:prstGeom prst="rect">
            <a:avLst/>
          </a:prstGeom>
        </p:spPr>
        <p:txBody>
          <a:bodyPr spcFirstLastPara="1" wrap="square" lIns="91425" tIns="91425" rIns="91425" bIns="91425" anchor="t" anchorCtr="0">
            <a:noAutofit/>
          </a:bodyPr>
          <a:lstStyle/>
          <a:p>
            <a:pPr algn="l" fontAlgn="base"/>
            <a:r>
              <a:rPr lang="en-US" dirty="0"/>
              <a:t>The mid-square method is a very good hashing method. It involves two steps to compute the hash value-</a:t>
            </a:r>
          </a:p>
          <a:p>
            <a:pPr algn="l" fontAlgn="base"/>
            <a:r>
              <a:rPr lang="en-US" dirty="0"/>
              <a:t>Square the value of the key k i.e. k</a:t>
            </a:r>
            <a:r>
              <a:rPr lang="en-US" baseline="30000" dirty="0"/>
              <a:t>2</a:t>
            </a:r>
            <a:endParaRPr lang="en-US" dirty="0"/>
          </a:p>
          <a:p>
            <a:pPr algn="l" fontAlgn="base"/>
            <a:r>
              <a:rPr lang="en-US" dirty="0"/>
              <a:t>Extract the middle </a:t>
            </a:r>
            <a:r>
              <a:rPr lang="en-US" b="1" dirty="0"/>
              <a:t>r</a:t>
            </a:r>
            <a:r>
              <a:rPr lang="en-US" dirty="0"/>
              <a:t> digits as the hash value.</a:t>
            </a:r>
          </a:p>
        </p:txBody>
      </p:sp>
      <p:sp>
        <p:nvSpPr>
          <p:cNvPr id="1024" name="Google Shape;1024;p39"/>
          <p:cNvSpPr txBox="1">
            <a:spLocks noGrp="1"/>
          </p:cNvSpPr>
          <p:nvPr>
            <p:ph type="title" idx="2"/>
          </p:nvPr>
        </p:nvSpPr>
        <p:spPr>
          <a:xfrm>
            <a:off x="5984906" y="0"/>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2" name="TextBox 1"/>
          <p:cNvSpPr txBox="1"/>
          <p:nvPr/>
        </p:nvSpPr>
        <p:spPr>
          <a:xfrm>
            <a:off x="4532490" y="3970859"/>
            <a:ext cx="1568058" cy="1169551"/>
          </a:xfrm>
          <a:prstGeom prst="rect">
            <a:avLst/>
          </a:prstGeom>
          <a:noFill/>
        </p:spPr>
        <p:txBody>
          <a:bodyPr wrap="none" rtlCol="0">
            <a:spAutoFit/>
          </a:bodyPr>
          <a:lstStyle/>
          <a:p>
            <a:pPr fontAlgn="base"/>
            <a:r>
              <a:rPr lang="en-US" b="1" i="1" dirty="0" smtClean="0">
                <a:solidFill>
                  <a:srgbClr val="002060"/>
                </a:solidFill>
                <a:latin typeface="DM Sans"/>
              </a:rPr>
              <a:t>Formula</a:t>
            </a:r>
          </a:p>
          <a:p>
            <a:pPr fontAlgn="base"/>
            <a:r>
              <a:rPr lang="en-US" b="1" i="1" dirty="0" smtClean="0">
                <a:solidFill>
                  <a:srgbClr val="002060"/>
                </a:solidFill>
                <a:latin typeface="DM Sans"/>
              </a:rPr>
              <a:t>h(K</a:t>
            </a:r>
            <a:r>
              <a:rPr lang="en-US" b="1" i="1" dirty="0">
                <a:solidFill>
                  <a:srgbClr val="002060"/>
                </a:solidFill>
                <a:latin typeface="DM Sans"/>
              </a:rPr>
              <a:t>) = h(k x k)</a:t>
            </a:r>
            <a:endParaRPr lang="en-US" i="1" dirty="0">
              <a:solidFill>
                <a:srgbClr val="002060"/>
              </a:solidFill>
              <a:latin typeface="DM Sans"/>
            </a:endParaRPr>
          </a:p>
          <a:p>
            <a:pPr fontAlgn="base"/>
            <a:r>
              <a:rPr lang="en-US" i="1" dirty="0">
                <a:solidFill>
                  <a:srgbClr val="002060"/>
                </a:solidFill>
                <a:latin typeface="DM Sans"/>
              </a:rPr>
              <a:t>Here,</a:t>
            </a:r>
            <a:br>
              <a:rPr lang="en-US" i="1" dirty="0">
                <a:solidFill>
                  <a:srgbClr val="002060"/>
                </a:solidFill>
                <a:latin typeface="DM Sans"/>
              </a:rPr>
            </a:br>
            <a:r>
              <a:rPr lang="en-US" b="1" i="1" dirty="0">
                <a:solidFill>
                  <a:srgbClr val="002060"/>
                </a:solidFill>
                <a:latin typeface="DM Sans"/>
              </a:rPr>
              <a:t>k </a:t>
            </a:r>
            <a:r>
              <a:rPr lang="en-US" i="1" dirty="0">
                <a:solidFill>
                  <a:srgbClr val="002060"/>
                </a:solidFill>
                <a:latin typeface="DM Sans"/>
              </a:rPr>
              <a:t>is the key value</a:t>
            </a:r>
          </a:p>
          <a:p>
            <a:endParaRPr lang="en-US" dirty="0">
              <a:solidFill>
                <a:srgbClr val="00206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PROS and CONS</a:t>
            </a:r>
            <a:endParaRPr dirty="0"/>
          </a:p>
        </p:txBody>
      </p:sp>
      <p:sp>
        <p:nvSpPr>
          <p:cNvPr id="627" name="Google Shape;627;p36"/>
          <p:cNvSpPr txBox="1">
            <a:spLocks noGrp="1"/>
          </p:cNvSpPr>
          <p:nvPr>
            <p:ph type="body" idx="1"/>
          </p:nvPr>
        </p:nvSpPr>
        <p:spPr>
          <a:xfrm>
            <a:off x="4570849" y="3476326"/>
            <a:ext cx="4163069" cy="1149900"/>
          </a:xfrm>
          <a:prstGeom prst="rect">
            <a:avLst/>
          </a:prstGeom>
        </p:spPr>
        <p:txBody>
          <a:bodyPr spcFirstLastPara="1" wrap="square" lIns="91425" tIns="91425" rIns="91425" bIns="91425" anchor="t" anchorCtr="0">
            <a:noAutofit/>
          </a:bodyPr>
          <a:lstStyle/>
          <a:p>
            <a:pPr marL="482600" indent="-342900" algn="l" fontAlgn="base">
              <a:buFont typeface="+mj-lt"/>
              <a:buAutoNum type="arabicPeriod"/>
            </a:pPr>
            <a:r>
              <a:rPr lang="en-US" dirty="0"/>
              <a:t>The size of the key is one of the limitations of this method, as the key is of big size then its square will double the number of digits.</a:t>
            </a:r>
          </a:p>
          <a:p>
            <a:pPr marL="482600" indent="-342900" algn="l" fontAlgn="base">
              <a:buFont typeface="+mj-lt"/>
              <a:buAutoNum type="arabicPeriod"/>
            </a:pPr>
            <a:r>
              <a:rPr lang="en-US" dirty="0"/>
              <a:t>Another disadvantage is that there will be collisions but we can try to reduce collisions.</a:t>
            </a: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CONS</a:t>
            </a:r>
            <a:endParaRPr dirty="0"/>
          </a:p>
        </p:txBody>
      </p:sp>
      <p:sp>
        <p:nvSpPr>
          <p:cNvPr id="629" name="Google Shape;629;p36"/>
          <p:cNvSpPr txBox="1">
            <a:spLocks noGrp="1"/>
          </p:cNvSpPr>
          <p:nvPr>
            <p:ph type="body" idx="3"/>
          </p:nvPr>
        </p:nvSpPr>
        <p:spPr>
          <a:xfrm>
            <a:off x="403010" y="3354985"/>
            <a:ext cx="4565484" cy="1475191"/>
          </a:xfrm>
          <a:prstGeom prst="rect">
            <a:avLst/>
          </a:prstGeom>
        </p:spPr>
        <p:txBody>
          <a:bodyPr spcFirstLastPara="1" wrap="square" lIns="91425" tIns="91425" rIns="91425" bIns="91425" anchor="t" anchorCtr="0">
            <a:noAutofit/>
          </a:bodyPr>
          <a:lstStyle/>
          <a:p>
            <a:pPr marL="482600" indent="-342900" algn="l" fontAlgn="base">
              <a:buFont typeface="+mj-lt"/>
              <a:buAutoNum type="arabicPeriod"/>
            </a:pPr>
            <a:r>
              <a:rPr lang="en-US" sz="1200" dirty="0"/>
              <a:t>The performance of this method is good as most or all digits of the key value contribute to the result. This is because all digits in the key contribute to generating the middle digits of the squared result.</a:t>
            </a:r>
          </a:p>
          <a:p>
            <a:pPr marL="482600" indent="-342900" algn="l" fontAlgn="base">
              <a:buFont typeface="+mj-lt"/>
              <a:buAutoNum type="arabicPeriod"/>
            </a:pPr>
            <a:r>
              <a:rPr lang="en-US" sz="1200" dirty="0"/>
              <a:t>The result is not dominated by the distribution of the top digit or bottom digit of the original key value</a:t>
            </a:r>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PROS</a:t>
            </a:r>
            <a:endParaRPr dirty="0"/>
          </a:p>
        </p:txBody>
      </p:sp>
      <p:grpSp>
        <p:nvGrpSpPr>
          <p:cNvPr id="631" name="Google Shape;631;p36"/>
          <p:cNvGrpSpPr/>
          <p:nvPr/>
        </p:nvGrpSpPr>
        <p:grpSpPr>
          <a:xfrm>
            <a:off x="1445189" y="1226697"/>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5552545" y="1250119"/>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867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5504158" y="126113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4"/>
          <p:cNvSpPr/>
          <p:nvPr/>
        </p:nvSpPr>
        <p:spPr>
          <a:xfrm rot="6517079">
            <a:off x="-1251824" y="11145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27572" y="894573"/>
            <a:ext cx="3967500" cy="1671900"/>
          </a:xfrm>
          <a:prstGeom prst="rect">
            <a:avLst/>
          </a:prstGeom>
        </p:spPr>
        <p:txBody>
          <a:bodyPr spcFirstLastPara="1" wrap="square" lIns="91425" tIns="91425" rIns="91425" bIns="91425" anchor="ctr" anchorCtr="0">
            <a:noAutofit/>
          </a:bodyPr>
          <a:lstStyle/>
          <a:p>
            <a:pPr lvl="0"/>
            <a:r>
              <a:rPr lang="en-US" b="1" u="sng" dirty="0"/>
              <a:t>Digit Folding Method:</a:t>
            </a:r>
            <a:endParaRPr dirty="0"/>
          </a:p>
        </p:txBody>
      </p:sp>
      <p:sp>
        <p:nvSpPr>
          <p:cNvPr id="1651" name="Google Shape;1651;p44"/>
          <p:cNvSpPr txBox="1">
            <a:spLocks noGrp="1"/>
          </p:cNvSpPr>
          <p:nvPr>
            <p:ph type="subTitle" idx="1"/>
          </p:nvPr>
        </p:nvSpPr>
        <p:spPr>
          <a:xfrm>
            <a:off x="1287158" y="2816901"/>
            <a:ext cx="5537267" cy="792600"/>
          </a:xfrm>
          <a:prstGeom prst="rect">
            <a:avLst/>
          </a:prstGeom>
        </p:spPr>
        <p:txBody>
          <a:bodyPr spcFirstLastPara="1" wrap="square" lIns="91425" tIns="91425" rIns="91425" bIns="91425" anchor="t" anchorCtr="0">
            <a:noAutofit/>
          </a:bodyPr>
          <a:lstStyle/>
          <a:p>
            <a:pPr fontAlgn="base"/>
            <a:r>
              <a:rPr lang="en-US" sz="1600" dirty="0">
                <a:solidFill>
                  <a:srgbClr val="002060"/>
                </a:solidFill>
              </a:rPr>
              <a:t>This method involves two steps:</a:t>
            </a:r>
          </a:p>
          <a:p>
            <a:pPr fontAlgn="base"/>
            <a:r>
              <a:rPr lang="en-US" sz="1600" dirty="0">
                <a:solidFill>
                  <a:srgbClr val="002060"/>
                </a:solidFill>
              </a:rPr>
              <a:t>Divide the key-value </a:t>
            </a:r>
            <a:r>
              <a:rPr lang="en-US" sz="1600" b="1" dirty="0">
                <a:solidFill>
                  <a:srgbClr val="002060"/>
                </a:solidFill>
              </a:rPr>
              <a:t>k </a:t>
            </a:r>
            <a:r>
              <a:rPr lang="en-US" sz="1600" dirty="0">
                <a:solidFill>
                  <a:srgbClr val="002060"/>
                </a:solidFill>
              </a:rPr>
              <a:t>into a number of parts i.e. </a:t>
            </a:r>
            <a:r>
              <a:rPr lang="en-US" sz="1600" b="1" dirty="0">
                <a:solidFill>
                  <a:srgbClr val="002060"/>
                </a:solidFill>
              </a:rPr>
              <a:t>k1, k2, k3,….,</a:t>
            </a:r>
            <a:r>
              <a:rPr lang="en-US" sz="1600" b="1" dirty="0" err="1">
                <a:solidFill>
                  <a:srgbClr val="002060"/>
                </a:solidFill>
              </a:rPr>
              <a:t>kn</a:t>
            </a:r>
            <a:r>
              <a:rPr lang="en-US" sz="1600" dirty="0">
                <a:solidFill>
                  <a:srgbClr val="002060"/>
                </a:solidFill>
              </a:rPr>
              <a:t>, where each part has the same number of digits except for the last part that can have lesser digits than the other parts.</a:t>
            </a:r>
          </a:p>
          <a:p>
            <a:pPr fontAlgn="base"/>
            <a:r>
              <a:rPr lang="en-US" sz="1600" dirty="0">
                <a:solidFill>
                  <a:srgbClr val="002060"/>
                </a:solidFill>
              </a:rPr>
              <a:t>Add the individual parts. The hash value is obtained by ignoring the last carry if any.</a:t>
            </a:r>
          </a:p>
        </p:txBody>
      </p:sp>
      <p:sp>
        <p:nvSpPr>
          <p:cNvPr id="1652" name="Google Shape;1652;p44"/>
          <p:cNvSpPr txBox="1">
            <a:spLocks noGrp="1"/>
          </p:cNvSpPr>
          <p:nvPr>
            <p:ph type="title" idx="2"/>
          </p:nvPr>
        </p:nvSpPr>
        <p:spPr>
          <a:xfrm>
            <a:off x="3182930" y="21709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1653" name="Google Shape;1653;p44"/>
          <p:cNvGrpSpPr/>
          <p:nvPr/>
        </p:nvGrpSpPr>
        <p:grpSpPr>
          <a:xfrm>
            <a:off x="7338085" y="6227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44"/>
          <p:cNvGrpSpPr/>
          <p:nvPr/>
        </p:nvGrpSpPr>
        <p:grpSpPr>
          <a:xfrm>
            <a:off x="8584" y="1129986"/>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499</Words>
  <Application>Microsoft Office PowerPoint</Application>
  <PresentationFormat>On-screen Show (16:9)</PresentationFormat>
  <Paragraphs>66</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DM Sans</vt:lpstr>
      <vt:lpstr>Proxima Nova</vt:lpstr>
      <vt:lpstr>Viga</vt:lpstr>
      <vt:lpstr>Cyber Security Business Plan</vt:lpstr>
      <vt:lpstr>HASH FUNCTIONS</vt:lpstr>
      <vt:lpstr>What is Hash Function</vt:lpstr>
      <vt:lpstr>How does it work ?</vt:lpstr>
      <vt:lpstr>Types of Hash Methods</vt:lpstr>
      <vt:lpstr>DIVISION METHOD</vt:lpstr>
      <vt:lpstr>PROS and CONS</vt:lpstr>
      <vt:lpstr>MID SQUARE METHOD</vt:lpstr>
      <vt:lpstr>PROS and CONS</vt:lpstr>
      <vt:lpstr>Digit Folding Method:</vt:lpstr>
      <vt:lpstr>Multiplication Method</vt:lpstr>
      <vt:lpstr>STEPS</vt:lpstr>
      <vt:lpstr>PROS and 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FUNCTIONS</dc:title>
  <dc:creator>User19</dc:creator>
  <cp:lastModifiedBy>User19</cp:lastModifiedBy>
  <cp:revision>4</cp:revision>
  <dcterms:modified xsi:type="dcterms:W3CDTF">2022-12-02T16:51:49Z</dcterms:modified>
</cp:coreProperties>
</file>