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rial Black"/>
      <p:regular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2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8592449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5f8592449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8592449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5f8592449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85924495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5f85924495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5f85924495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3127386" y="1976768"/>
            <a:ext cx="6929120" cy="4877511"/>
          </a:xfrm>
          <a:custGeom>
            <a:rect b="b" l="l" r="r" t="t"/>
            <a:pathLst>
              <a:path extrusionOk="0" h="4877511" w="6929120">
                <a:moveTo>
                  <a:pt x="3464560" y="0"/>
                </a:moveTo>
                <a:cubicBezTo>
                  <a:pt x="5377984" y="0"/>
                  <a:pt x="6929120" y="1551136"/>
                  <a:pt x="6929120" y="3464560"/>
                </a:cubicBezTo>
                <a:cubicBezTo>
                  <a:pt x="6929120" y="3942916"/>
                  <a:pt x="6832174" y="4398629"/>
                  <a:pt x="6656858" y="4813124"/>
                </a:cubicBezTo>
                <a:lnTo>
                  <a:pt x="6625841" y="4877511"/>
                </a:lnTo>
                <a:lnTo>
                  <a:pt x="303280" y="4877511"/>
                </a:lnTo>
                <a:lnTo>
                  <a:pt x="272263" y="4813124"/>
                </a:lnTo>
                <a:cubicBezTo>
                  <a:pt x="96946" y="4398629"/>
                  <a:pt x="0" y="3942916"/>
                  <a:pt x="0" y="3464560"/>
                </a:cubicBezTo>
                <a:cubicBezTo>
                  <a:pt x="0" y="1551136"/>
                  <a:pt x="1551136" y="0"/>
                  <a:pt x="34645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Gap between two buildings against the blue sky" id="58" name="Google Shape;58;p13"/>
          <p:cNvPicPr preferRelativeResize="0"/>
          <p:nvPr/>
        </p:nvPicPr>
        <p:blipFill rotWithShape="1">
          <a:blip r:embed="rId2">
            <a:alphaModFix/>
          </a:blip>
          <a:srcRect b="8389" l="0" r="0" t="2547"/>
          <a:stretch/>
        </p:blipFill>
        <p:spPr>
          <a:xfrm>
            <a:off x="760411" y="0"/>
            <a:ext cx="1143158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816767" y="1399032"/>
            <a:ext cx="6757500" cy="3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16768" y="417444"/>
            <a:ext cx="74148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 cap="none"/>
            </a:lvl1pPr>
            <a:lvl2pPr lvl="1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image" showMasterSp="0">
  <p:cSld name="Title and content with imag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696221" y="640080"/>
            <a:ext cx="50292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395412" y="653461"/>
            <a:ext cx="4597500" cy="55500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696221" y="3127248"/>
            <a:ext cx="48345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sz="1800" cap="none"/>
            </a:lvl1pPr>
            <a:lvl2pPr indent="-2286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4"/>
          <p:cNvSpPr/>
          <p:nvPr/>
        </p:nvSpPr>
        <p:spPr>
          <a:xfrm>
            <a:off x="11792373" y="0"/>
            <a:ext cx="408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 rot="-5400000">
            <a:off x="8854452" y="2953569"/>
            <a:ext cx="6291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10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 rot="-5400000">
            <a:off x="11716452" y="6382498"/>
            <a:ext cx="567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4553700" cy="243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6693408" y="640080"/>
            <a:ext cx="50931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832104" y="640080"/>
            <a:ext cx="4727400" cy="5559600"/>
          </a:xfrm>
          <a:prstGeom prst="rect">
            <a:avLst/>
          </a:prstGeom>
          <a:solidFill>
            <a:srgbClr val="D6FBF5"/>
          </a:solidFill>
          <a:ln>
            <a:noFill/>
          </a:ln>
        </p:spPr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693408" y="3145536"/>
            <a:ext cx="43068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E8E8F"/>
              </a:buClr>
              <a:buSzPts val="2000"/>
              <a:buFont typeface="Avenir"/>
              <a:buNone/>
              <a:defRPr sz="2000">
                <a:solidFill>
                  <a:srgbClr val="8E8E8F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800"/>
              <a:buFont typeface="Avenir"/>
              <a:buNone/>
              <a:defRPr sz="1800">
                <a:solidFill>
                  <a:srgbClr val="8E8E8F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Font typeface="Avenir"/>
              <a:buNone/>
              <a:defRPr sz="1600">
                <a:solidFill>
                  <a:srgbClr val="8E8E8F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Font typeface="Avenir"/>
              <a:buNone/>
              <a:defRPr sz="1600">
                <a:solidFill>
                  <a:srgbClr val="8E8E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9pPr>
          </a:lstStyle>
          <a:p/>
        </p:txBody>
      </p:sp>
      <p:sp>
        <p:nvSpPr>
          <p:cNvPr id="73" name="Google Shape;73;p15"/>
          <p:cNvSpPr/>
          <p:nvPr/>
        </p:nvSpPr>
        <p:spPr>
          <a:xfrm>
            <a:off x="4903412" y="3140474"/>
            <a:ext cx="1314900" cy="131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image">
  <p:cSld name="Title, subtitle, and imag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47383" y="1106424"/>
            <a:ext cx="6839700" cy="17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50392" y="3236976"/>
            <a:ext cx="52488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E8E8F"/>
              </a:buClr>
              <a:buSzPts val="2000"/>
              <a:buFont typeface="Avenir"/>
              <a:buNone/>
              <a:defRPr sz="2000">
                <a:solidFill>
                  <a:srgbClr val="8E8E8F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800"/>
              <a:buFont typeface="Avenir"/>
              <a:buNone/>
              <a:defRPr sz="1800">
                <a:solidFill>
                  <a:srgbClr val="8E8E8F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Font typeface="Avenir"/>
              <a:buNone/>
              <a:defRPr sz="1600">
                <a:solidFill>
                  <a:srgbClr val="8E8E8F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Font typeface="Avenir"/>
              <a:buNone/>
              <a:defRPr sz="1600">
                <a:solidFill>
                  <a:srgbClr val="8E8E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9pPr>
          </a:lstStyle>
          <a:p/>
        </p:txBody>
      </p:sp>
      <p:sp>
        <p:nvSpPr>
          <p:cNvPr id="77" name="Google Shape;77;p16"/>
          <p:cNvSpPr/>
          <p:nvPr>
            <p:ph idx="2" type="pic"/>
          </p:nvPr>
        </p:nvSpPr>
        <p:spPr>
          <a:xfrm>
            <a:off x="7680960" y="804672"/>
            <a:ext cx="3475500" cy="5248800"/>
          </a:xfrm>
          <a:prstGeom prst="rect">
            <a:avLst/>
          </a:prstGeom>
          <a:solidFill>
            <a:srgbClr val="D6FBF5"/>
          </a:solidFill>
          <a:ln>
            <a:noFill/>
          </a:ln>
        </p:spPr>
      </p:sp>
      <p:sp>
        <p:nvSpPr>
          <p:cNvPr id="78" name="Google Shape;78;p16"/>
          <p:cNvSpPr txBox="1"/>
          <p:nvPr>
            <p:ph idx="11" type="ftr"/>
          </p:nvPr>
        </p:nvSpPr>
        <p:spPr>
          <a:xfrm rot="-5400000">
            <a:off x="8854452" y="2953569"/>
            <a:ext cx="6291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10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 rot="-5400000">
            <a:off x="11716452" y="6382498"/>
            <a:ext cx="567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50392" y="182880"/>
            <a:ext cx="101226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50392" y="1837944"/>
            <a:ext cx="100857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■"/>
              <a:defRPr sz="1600"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  <a:defRPr sz="1400"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  <a:defRPr sz="14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850392" y="3950208"/>
            <a:ext cx="100857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■"/>
              <a:defRPr sz="1600"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  <a:defRPr sz="1400"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  <a:defRPr sz="14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 rot="-5400000">
            <a:off x="8854452" y="2953569"/>
            <a:ext cx="6291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10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 rot="-5400000">
            <a:off x="11716452" y="6382498"/>
            <a:ext cx="567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rge walking intersection with one lone person" id="87" name="Google Shape;8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1811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777819" y="0"/>
            <a:ext cx="8272488" cy="6858000"/>
          </a:xfrm>
          <a:custGeom>
            <a:rect b="b" l="l" r="r" t="t"/>
            <a:pathLst>
              <a:path extrusionOk="0" h="6858000" w="8272488">
                <a:moveTo>
                  <a:pt x="2449074" y="0"/>
                </a:moveTo>
                <a:lnTo>
                  <a:pt x="5823415" y="0"/>
                </a:lnTo>
                <a:lnTo>
                  <a:pt x="5929477" y="47950"/>
                </a:lnTo>
                <a:cubicBezTo>
                  <a:pt x="7315814" y="715956"/>
                  <a:pt x="8272488" y="2134414"/>
                  <a:pt x="8272488" y="3776315"/>
                </a:cubicBezTo>
                <a:cubicBezTo>
                  <a:pt x="8272488" y="4936354"/>
                  <a:pt x="7794942" y="5984857"/>
                  <a:pt x="7025715" y="6735959"/>
                </a:cubicBezTo>
                <a:lnTo>
                  <a:pt x="6893036" y="6858000"/>
                </a:lnTo>
                <a:lnTo>
                  <a:pt x="1379452" y="6858000"/>
                </a:lnTo>
                <a:lnTo>
                  <a:pt x="1246773" y="6735959"/>
                </a:lnTo>
                <a:cubicBezTo>
                  <a:pt x="477546" y="5984857"/>
                  <a:pt x="0" y="4936354"/>
                  <a:pt x="0" y="3776315"/>
                </a:cubicBezTo>
                <a:cubicBezTo>
                  <a:pt x="0" y="2134414"/>
                  <a:pt x="956674" y="715956"/>
                  <a:pt x="2343012" y="47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1907196" y="2188196"/>
            <a:ext cx="59853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b="1" i="0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907196" y="4078224"/>
            <a:ext cx="54444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b="0" i="0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2000"/>
              <a:buFont typeface="Avenir"/>
              <a:buNone/>
              <a:defRPr sz="2000">
                <a:solidFill>
                  <a:srgbClr val="8E8E8F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800"/>
              <a:buFont typeface="Avenir"/>
              <a:buNone/>
              <a:defRPr sz="1800">
                <a:solidFill>
                  <a:srgbClr val="8E8E8F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Font typeface="Avenir"/>
              <a:buNone/>
              <a:defRPr sz="1600">
                <a:solidFill>
                  <a:srgbClr val="8E8E8F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Font typeface="Avenir"/>
              <a:buNone/>
              <a:defRPr sz="1600">
                <a:solidFill>
                  <a:srgbClr val="8E8E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E8E8F"/>
              </a:buClr>
              <a:buSzPts val="1600"/>
              <a:buNone/>
              <a:defRPr sz="1600">
                <a:solidFill>
                  <a:srgbClr val="8E8E8F"/>
                </a:solidFill>
              </a:defRPr>
            </a:lvl9pPr>
          </a:lstStyle>
          <a:p/>
        </p:txBody>
      </p:sp>
      <p:sp>
        <p:nvSpPr>
          <p:cNvPr id="91" name="Google Shape;91;p18"/>
          <p:cNvSpPr/>
          <p:nvPr/>
        </p:nvSpPr>
        <p:spPr>
          <a:xfrm>
            <a:off x="10408059" y="1151133"/>
            <a:ext cx="190200" cy="1037100"/>
          </a:xfrm>
          <a:prstGeom prst="rect">
            <a:avLst/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10987993" y="114070"/>
            <a:ext cx="190200" cy="1037100"/>
          </a:xfrm>
          <a:prstGeom prst="rect">
            <a:avLst/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816775" y="1399025"/>
            <a:ext cx="62760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/>
              <a:t>PRODUCT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/>
              <a:t>PITCH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700"/>
          </a:p>
        </p:txBody>
      </p:sp>
      <p:sp>
        <p:nvSpPr>
          <p:cNvPr id="98" name="Google Shape;98;p19"/>
          <p:cNvSpPr txBox="1"/>
          <p:nvPr/>
        </p:nvSpPr>
        <p:spPr>
          <a:xfrm>
            <a:off x="816775" y="2751025"/>
            <a:ext cx="7509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latin typeface="Avenir"/>
                <a:ea typeface="Avenir"/>
                <a:cs typeface="Avenir"/>
                <a:sym typeface="Avenir"/>
              </a:rPr>
              <a:t>"Smart Humanitarian Aid for a Displaced World"</a:t>
            </a:r>
            <a:endParaRPr b="1" i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838200" y="4485075"/>
            <a:ext cx="75099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D1117"/>
                </a:solidFill>
                <a:latin typeface="Avenir"/>
                <a:ea typeface="Avenir"/>
                <a:cs typeface="Avenir"/>
                <a:sym typeface="Avenir"/>
              </a:rPr>
              <a:t>Contributors</a:t>
            </a:r>
            <a:endParaRPr b="1" sz="2400">
              <a:solidFill>
                <a:srgbClr val="0D111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300"/>
              <a:buFont typeface="Avenir"/>
              <a:buChar char="●"/>
            </a:pPr>
            <a:r>
              <a:rPr lang="en-US" sz="1300">
                <a:solidFill>
                  <a:srgbClr val="0D1117"/>
                </a:solidFill>
                <a:latin typeface="Avenir"/>
                <a:ea typeface="Avenir"/>
                <a:cs typeface="Avenir"/>
                <a:sym typeface="Avenir"/>
              </a:rPr>
              <a:t>Product Design: Adebisi Jethro</a:t>
            </a:r>
            <a:endParaRPr sz="1300">
              <a:solidFill>
                <a:srgbClr val="0D111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300"/>
              <a:buFont typeface="Avenir"/>
              <a:buChar char="●"/>
            </a:pPr>
            <a:r>
              <a:rPr lang="en-US" sz="1300">
                <a:solidFill>
                  <a:srgbClr val="0D1117"/>
                </a:solidFill>
                <a:latin typeface="Avenir"/>
                <a:ea typeface="Avenir"/>
                <a:cs typeface="Avenir"/>
                <a:sym typeface="Avenir"/>
              </a:rPr>
              <a:t>Frontend Dev: David Uwagbale</a:t>
            </a:r>
            <a:endParaRPr sz="1300">
              <a:solidFill>
                <a:srgbClr val="0D111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300"/>
              <a:buFont typeface="Avenir"/>
              <a:buChar char="●"/>
            </a:pPr>
            <a:r>
              <a:rPr lang="en-US" sz="1300">
                <a:solidFill>
                  <a:srgbClr val="0D1117"/>
                </a:solidFill>
                <a:latin typeface="Avenir"/>
                <a:ea typeface="Avenir"/>
                <a:cs typeface="Avenir"/>
                <a:sym typeface="Avenir"/>
              </a:rPr>
              <a:t>Backend Dev: Zoaka Bata Bukar</a:t>
            </a:r>
            <a:endParaRPr sz="1300">
              <a:solidFill>
                <a:srgbClr val="0D111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300"/>
              <a:buFont typeface="Avenir"/>
              <a:buChar char="●"/>
            </a:pPr>
            <a:r>
              <a:rPr lang="en-US" sz="1300">
                <a:solidFill>
                  <a:srgbClr val="0D1117"/>
                </a:solidFill>
                <a:latin typeface="Avenir"/>
                <a:ea typeface="Avenir"/>
                <a:cs typeface="Avenir"/>
                <a:sym typeface="Avenir"/>
              </a:rPr>
              <a:t>AI Integration: Keshinro Mus'ab</a:t>
            </a:r>
            <a:endParaRPr sz="1300">
              <a:solidFill>
                <a:srgbClr val="0D111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9"/>
          <p:cNvSpPr txBox="1"/>
          <p:nvPr>
            <p:ph type="ctrTitle"/>
          </p:nvPr>
        </p:nvSpPr>
        <p:spPr>
          <a:xfrm>
            <a:off x="816775" y="6511875"/>
            <a:ext cx="4033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 sz="1900"/>
              <a:t>RefugeesAid</a:t>
            </a:r>
            <a:endParaRPr i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6696225" y="1675751"/>
            <a:ext cx="5029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/>
              <a:t>The Problem</a:t>
            </a:r>
            <a:endParaRPr/>
          </a:p>
        </p:txBody>
      </p:sp>
      <p:pic>
        <p:nvPicPr>
          <p:cNvPr descr="Little girl in warm jacket unpacking box with new clothes (Provided by Getty Images)" id="106" name="Google Shape;106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93" r="22393" t="0"/>
          <a:stretch/>
        </p:blipFill>
        <p:spPr>
          <a:xfrm>
            <a:off x="1395412" y="653461"/>
            <a:ext cx="4597499" cy="55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696221" y="2854323"/>
            <a:ext cx="48345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US" sz="1400">
                <a:solidFill>
                  <a:srgbClr val="000000"/>
                </a:solidFill>
              </a:rPr>
              <a:t>Refugees face delays in aid, poor communication, and inefficient resource distribution.</a:t>
            </a:r>
            <a:br>
              <a:rPr b="1" lang="en-US" sz="1400">
                <a:solidFill>
                  <a:srgbClr val="000000"/>
                </a:solidFill>
              </a:rPr>
            </a:b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US" sz="1400">
                <a:solidFill>
                  <a:srgbClr val="000000"/>
                </a:solidFill>
              </a:rPr>
              <a:t>Aid organizations struggle with coordination, accountability, and real-time response.</a:t>
            </a:r>
            <a:br>
              <a:rPr b="1" lang="en-US" sz="1400">
                <a:solidFill>
                  <a:srgbClr val="000000"/>
                </a:solidFill>
              </a:rPr>
            </a:b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US" sz="1400">
                <a:solidFill>
                  <a:srgbClr val="000000"/>
                </a:solidFill>
              </a:rPr>
              <a:t>Volunteers and donors lack visibility into their impact.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108" name="Google Shape;108;p20"/>
          <p:cNvSpPr/>
          <p:nvPr/>
        </p:nvSpPr>
        <p:spPr>
          <a:xfrm>
            <a:off x="831720" y="638594"/>
            <a:ext cx="2743200" cy="1336433"/>
          </a:xfrm>
          <a:prstGeom prst="rect">
            <a:avLst/>
          </a:prstGeom>
          <a:solidFill>
            <a:schemeClr val="accent1">
              <a:alpha val="8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867073" y="3130095"/>
            <a:ext cx="228928" cy="2252610"/>
          </a:xfrm>
          <a:prstGeom prst="rect">
            <a:avLst/>
          </a:prstGeom>
          <a:solidFill>
            <a:schemeClr val="accent1">
              <a:alpha val="7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 rot="-5400000">
            <a:off x="11716512" y="6382510"/>
            <a:ext cx="566928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6696225" y="2141950"/>
            <a:ext cx="5160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000000"/>
                </a:solidFill>
              </a:rPr>
              <a:t>Over 100 million people globally have been forcibly displaced.</a:t>
            </a:r>
            <a:endParaRPr b="1" i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696225" y="1492201"/>
            <a:ext cx="5029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/>
              <a:t>Our Solution — RefugeesAid</a:t>
            </a:r>
            <a:endParaRPr/>
          </a:p>
        </p:txBody>
      </p:sp>
      <p:pic>
        <p:nvPicPr>
          <p:cNvPr descr="Portrait of one lonely black girl using cellphone (Provided by Getty Images)" id="117" name="Google Shape;117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93" r="22393" t="0"/>
          <a:stretch/>
        </p:blipFill>
        <p:spPr>
          <a:xfrm>
            <a:off x="1395412" y="653461"/>
            <a:ext cx="4597499" cy="55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6696225" y="2766150"/>
            <a:ext cx="4834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✅ Refugees request help via AI chat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✅ Admins coordinate aid with real-time dashboards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✅ Donors track the </a:t>
            </a:r>
            <a:r>
              <a:rPr b="1" lang="en-US" sz="1500">
                <a:solidFill>
                  <a:srgbClr val="000000"/>
                </a:solidFill>
              </a:rPr>
              <a:t>impact</a:t>
            </a:r>
            <a:r>
              <a:rPr lang="en-US" sz="1500">
                <a:solidFill>
                  <a:srgbClr val="000000"/>
                </a:solidFill>
              </a:rPr>
              <a:t> of every contribution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✅ Volunteers manage field operations in one place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831720" y="638594"/>
            <a:ext cx="2743200" cy="1336500"/>
          </a:xfrm>
          <a:prstGeom prst="rect">
            <a:avLst/>
          </a:prstGeom>
          <a:solidFill>
            <a:schemeClr val="accent1">
              <a:alpha val="8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5867073" y="3130095"/>
            <a:ext cx="228900" cy="2252700"/>
          </a:xfrm>
          <a:prstGeom prst="rect">
            <a:avLst/>
          </a:prstGeom>
          <a:solidFill>
            <a:schemeClr val="accent1">
              <a:alpha val="7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 rot="-5400000">
            <a:off x="11716452" y="6382498"/>
            <a:ext cx="567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696225" y="1958400"/>
            <a:ext cx="5160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00000"/>
                </a:solidFill>
              </a:rPr>
              <a:t>An </a:t>
            </a:r>
            <a:r>
              <a:rPr b="1" i="1" lang="en-US" sz="1200">
                <a:solidFill>
                  <a:srgbClr val="000000"/>
                </a:solidFill>
              </a:rPr>
              <a:t>AI-powered digital platform</a:t>
            </a:r>
            <a:r>
              <a:rPr i="1" lang="en-US" sz="1200">
                <a:solidFill>
                  <a:srgbClr val="000000"/>
                </a:solidFill>
              </a:rPr>
              <a:t> that simplifies and accelerates humanitarian response.</a:t>
            </a:r>
            <a:endParaRPr b="1"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901750" y="1511376"/>
            <a:ext cx="5029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901753" y="2025900"/>
            <a:ext cx="89829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🧭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WorldView Dashboard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Real-time analytics on refugee cases, donations, and resource deliverie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🤝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Volunteer &amp; Donor Portals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Task tracking, regional reports, campaign dashboards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🤖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Assistant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24/7 multilingual chatbot for refugee support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Role-Based Access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Secured, scalable multi-user platform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026845" y="-677256"/>
            <a:ext cx="2743200" cy="1336500"/>
          </a:xfrm>
          <a:prstGeom prst="rect">
            <a:avLst/>
          </a:prstGeom>
          <a:solidFill>
            <a:schemeClr val="accent1">
              <a:alpha val="8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-78647" y="4952350"/>
            <a:ext cx="550500" cy="2252700"/>
          </a:xfrm>
          <a:prstGeom prst="rect">
            <a:avLst/>
          </a:prstGeom>
          <a:solidFill>
            <a:schemeClr val="accent1">
              <a:alpha val="7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 rot="-5400000">
            <a:off x="11716452" y="6382498"/>
            <a:ext cx="567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901750" y="1901375"/>
            <a:ext cx="5160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00000"/>
                </a:solidFill>
              </a:rPr>
              <a:t>An </a:t>
            </a:r>
            <a:r>
              <a:rPr b="1" i="1" lang="en-US" sz="1200">
                <a:solidFill>
                  <a:srgbClr val="000000"/>
                </a:solidFill>
              </a:rPr>
              <a:t>AI-powered digital platform</a:t>
            </a:r>
            <a:r>
              <a:rPr i="1" lang="en-US" sz="1200">
                <a:solidFill>
                  <a:srgbClr val="000000"/>
                </a:solidFill>
              </a:rPr>
              <a:t> that simplifies and accelerates humanitarian response.</a:t>
            </a:r>
            <a:endParaRPr b="1"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6693400" y="1558954"/>
            <a:ext cx="5093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/>
              <a:t>Impact Potential</a:t>
            </a:r>
            <a:endParaRPr/>
          </a:p>
        </p:txBody>
      </p:sp>
      <p:pic>
        <p:nvPicPr>
          <p:cNvPr descr="Wooden blocks with percentage sign and arrow up, financial growth, interest rate increase, inflation concept (Provided by Getty Images)" id="138" name="Google Shape;138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945" r="15381" t="0"/>
          <a:stretch/>
        </p:blipFill>
        <p:spPr>
          <a:xfrm>
            <a:off x="832104" y="640080"/>
            <a:ext cx="4727398" cy="5559601"/>
          </a:xfrm>
          <a:prstGeom prst="rect">
            <a:avLst/>
          </a:prstGeom>
          <a:solidFill>
            <a:srgbClr val="D6FBF5"/>
          </a:solidFill>
          <a:ln>
            <a:noFill/>
          </a:ln>
        </p:spPr>
      </p:pic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6693400" y="2425297"/>
            <a:ext cx="43068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🕒 40% faster case resolution time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🧍‍♀️ Scalable support for thousands of refugees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💸 Transparent fundraising with real-time impact tracking</a:t>
            </a:r>
            <a:br>
              <a:rPr lang="en-US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🌍 Easily deployable across NGOs, camps, and conflict zones</a:t>
            </a:r>
            <a:endParaRPr sz="14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847383" y="1106424"/>
            <a:ext cx="6839712" cy="17465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/>
              <a:t>What’s Next?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850392" y="3236976"/>
            <a:ext cx="5248656" cy="2660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</a:rPr>
              <a:t>Add </a:t>
            </a:r>
            <a:r>
              <a:rPr b="1" lang="en-US" sz="1400">
                <a:solidFill>
                  <a:srgbClr val="000000"/>
                </a:solidFill>
              </a:rPr>
              <a:t>blockchain</a:t>
            </a:r>
            <a:r>
              <a:rPr lang="en-US" sz="1400">
                <a:solidFill>
                  <a:srgbClr val="000000"/>
                </a:solidFill>
              </a:rPr>
              <a:t> for donation traceability</a:t>
            </a:r>
            <a:br>
              <a:rPr lang="en-U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</a:rPr>
              <a:t>Integrate with </a:t>
            </a:r>
            <a:r>
              <a:rPr b="1" lang="en-US" sz="1400">
                <a:solidFill>
                  <a:srgbClr val="000000"/>
                </a:solidFill>
              </a:rPr>
              <a:t>logistics providers</a:t>
            </a:r>
            <a:r>
              <a:rPr lang="en-US" sz="1400">
                <a:solidFill>
                  <a:srgbClr val="000000"/>
                </a:solidFill>
              </a:rPr>
              <a:t> for delivery tracking</a:t>
            </a:r>
            <a:br>
              <a:rPr lang="en-U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</a:rPr>
              <a:t>Expand AI support to </a:t>
            </a:r>
            <a:r>
              <a:rPr b="1" lang="en-US" sz="1400">
                <a:solidFill>
                  <a:srgbClr val="000000"/>
                </a:solidFill>
              </a:rPr>
              <a:t>local dialects</a:t>
            </a:r>
            <a:br>
              <a:rPr b="1" lang="en-US" sz="1400">
                <a:solidFill>
                  <a:srgbClr val="000000"/>
                </a:solidFill>
              </a:rPr>
            </a:b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-US" sz="1400">
                <a:solidFill>
                  <a:srgbClr val="000000"/>
                </a:solidFill>
              </a:rPr>
              <a:t>Partner with UNHCR, Red Cross &amp; local NGOs</a:t>
            </a:r>
            <a:br>
              <a:rPr lang="en-US" sz="1400">
                <a:solidFill>
                  <a:srgbClr val="000000"/>
                </a:solidFill>
              </a:rPr>
            </a:br>
            <a:endParaRPr sz="1400"/>
          </a:p>
        </p:txBody>
      </p:sp>
      <p:pic>
        <p:nvPicPr>
          <p:cNvPr descr="User's hand in touch with blockchain technology. (Provided by Getty Images)" id="147" name="Google Shape;147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106" r="18761" t="0"/>
          <a:stretch/>
        </p:blipFill>
        <p:spPr>
          <a:xfrm>
            <a:off x="7680960" y="804672"/>
            <a:ext cx="3475502" cy="5248800"/>
          </a:xfrm>
          <a:prstGeom prst="rect">
            <a:avLst/>
          </a:prstGeom>
          <a:solidFill>
            <a:srgbClr val="D6FBF5"/>
          </a:solidFill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6622354" y="3330533"/>
            <a:ext cx="2121408" cy="2121408"/>
          </a:xfrm>
          <a:prstGeom prst="ellipse">
            <a:avLst/>
          </a:prstGeom>
          <a:solidFill>
            <a:schemeClr val="accent1">
              <a:alpha val="71764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venir"/>
              <a:buNone/>
            </a:pPr>
            <a:r>
              <a:rPr b="0" i="0" lang="en-US" sz="3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Click to edit Master text styles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10972800" y="1515070"/>
            <a:ext cx="371815" cy="1033272"/>
          </a:xfrm>
          <a:prstGeom prst="rect">
            <a:avLst/>
          </a:prstGeom>
          <a:solidFill>
            <a:schemeClr val="accent1">
              <a:alpha val="8274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venir"/>
              <a:buNone/>
            </a:pPr>
            <a:r>
              <a:rPr b="0" i="0" lang="en-US" sz="3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Click to edit Master text styles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 rot="-5400000">
            <a:off x="11716512" y="6382510"/>
            <a:ext cx="566928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47383" y="1106424"/>
            <a:ext cx="6839700" cy="17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/>
              <a:t>Our Team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850392" y="3236976"/>
            <a:ext cx="52488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000"/>
              <a:buFont typeface="Avenir"/>
              <a:buChar char="●"/>
            </a:pPr>
            <a:r>
              <a:rPr lang="en-US" sz="2000">
                <a:solidFill>
                  <a:srgbClr val="0D1117"/>
                </a:solidFill>
              </a:rPr>
              <a:t>Product Design: Adebisi Jethro</a:t>
            </a:r>
            <a:endParaRPr sz="2000">
              <a:solidFill>
                <a:srgbClr val="0D111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000"/>
              <a:buFont typeface="Avenir"/>
              <a:buChar char="●"/>
            </a:pPr>
            <a:r>
              <a:rPr lang="en-US" sz="2000">
                <a:solidFill>
                  <a:srgbClr val="0D1117"/>
                </a:solidFill>
              </a:rPr>
              <a:t>Frontend Dev: David Uwagbale</a:t>
            </a:r>
            <a:endParaRPr sz="2000">
              <a:solidFill>
                <a:srgbClr val="0D111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000"/>
              <a:buFont typeface="Avenir"/>
              <a:buChar char="●"/>
            </a:pPr>
            <a:r>
              <a:rPr lang="en-US" sz="2000">
                <a:solidFill>
                  <a:srgbClr val="0D1117"/>
                </a:solidFill>
              </a:rPr>
              <a:t>Backend Dev: Zoaka Bata Bukar</a:t>
            </a:r>
            <a:endParaRPr sz="2000">
              <a:solidFill>
                <a:srgbClr val="0D111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000"/>
              <a:buFont typeface="Avenir"/>
              <a:buChar char="●"/>
            </a:pPr>
            <a:r>
              <a:rPr lang="en-US" sz="2000">
                <a:solidFill>
                  <a:srgbClr val="0D1117"/>
                </a:solidFill>
              </a:rPr>
              <a:t>AI Integration: Keshinro Mus'ab</a:t>
            </a:r>
            <a:endParaRPr sz="2000">
              <a:solidFill>
                <a:srgbClr val="0D11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descr="Handshake (Provided by Getty Images)" id="158" name="Google Shape;158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913" r="27918" t="0"/>
          <a:stretch/>
        </p:blipFill>
        <p:spPr>
          <a:xfrm>
            <a:off x="7680960" y="804672"/>
            <a:ext cx="3475502" cy="5248800"/>
          </a:xfrm>
          <a:prstGeom prst="rect">
            <a:avLst/>
          </a:prstGeom>
          <a:solidFill>
            <a:srgbClr val="D6FBF5"/>
          </a:solidFill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6622354" y="3330533"/>
            <a:ext cx="2121300" cy="2121300"/>
          </a:xfrm>
          <a:prstGeom prst="ellipse">
            <a:avLst/>
          </a:prstGeom>
          <a:solidFill>
            <a:schemeClr val="accent1">
              <a:alpha val="7176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venir"/>
              <a:buNone/>
            </a:pPr>
            <a:r>
              <a:rPr b="0" i="0" lang="en-US" sz="3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Click to edit Master text styles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10972800" y="1515070"/>
            <a:ext cx="371700" cy="1033200"/>
          </a:xfrm>
          <a:prstGeom prst="rect">
            <a:avLst/>
          </a:prstGeom>
          <a:solidFill>
            <a:schemeClr val="accent1">
              <a:alpha val="8275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venir"/>
              <a:buNone/>
            </a:pPr>
            <a:r>
              <a:rPr b="0" i="0" lang="en-US" sz="3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Click to edit Master text styles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 rot="-5400000">
            <a:off x="11716452" y="6382498"/>
            <a:ext cx="567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50392" y="0"/>
            <a:ext cx="1012263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/>
              <a:t>Call to Action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68863" y="1947197"/>
            <a:ext cx="100857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RefugeeAid</a:t>
            </a:r>
            <a:r>
              <a:rPr lang="en-US" sz="1700">
                <a:solidFill>
                  <a:srgbClr val="000000"/>
                </a:solidFill>
              </a:rPr>
              <a:t> is ready to scale. We’re looking for: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✅ Mentorship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✅ Partnerships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rPr lang="en-US" sz="1700">
                <a:solidFill>
                  <a:srgbClr val="000000"/>
                </a:solidFill>
              </a:rPr>
              <a:t>✅ Pilot opportunities</a:t>
            </a:r>
            <a:endParaRPr sz="1700"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 rot="-5400000">
            <a:off x="11716512" y="6382510"/>
            <a:ext cx="566928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851050" y="1307600"/>
            <a:ext cx="75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latin typeface="Avenir"/>
                <a:ea typeface="Avenir"/>
                <a:cs typeface="Avenir"/>
                <a:sym typeface="Avenir"/>
              </a:rPr>
              <a:t>Let’s bring hope, one smart solution at a time.</a:t>
            </a:r>
            <a:endParaRPr b="1"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0" name="Google Shape;170;p26"/>
          <p:cNvGrpSpPr/>
          <p:nvPr/>
        </p:nvGrpSpPr>
        <p:grpSpPr>
          <a:xfrm>
            <a:off x="641510" y="5030214"/>
            <a:ext cx="10085162" cy="1188000"/>
            <a:chOff x="160" y="5089"/>
            <a:chExt cx="10085162" cy="1188000"/>
          </a:xfrm>
        </p:grpSpPr>
        <p:sp>
          <p:nvSpPr>
            <p:cNvPr id="171" name="Google Shape;171;p26"/>
            <p:cNvSpPr/>
            <p:nvPr/>
          </p:nvSpPr>
          <p:spPr>
            <a:xfrm>
              <a:off x="160" y="5089"/>
              <a:ext cx="3437400" cy="1188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2" name="Google Shape;172;p26"/>
            <p:cNvSpPr txBox="1"/>
            <p:nvPr/>
          </p:nvSpPr>
          <p:spPr>
            <a:xfrm>
              <a:off x="594160" y="5089"/>
              <a:ext cx="2249400" cy="118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Black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</a:t>
              </a:r>
              <a:r>
                <a:rPr b="1" lang="en-US" sz="18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marter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3426617" y="5089"/>
              <a:ext cx="3437400" cy="1188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4" name="Google Shape;174;p26"/>
            <p:cNvSpPr txBox="1"/>
            <p:nvPr/>
          </p:nvSpPr>
          <p:spPr>
            <a:xfrm>
              <a:off x="4020617" y="5089"/>
              <a:ext cx="2249400" cy="118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Black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Faster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647922" y="5089"/>
              <a:ext cx="3437400" cy="1188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6" name="Google Shape;176;p26"/>
            <p:cNvSpPr txBox="1"/>
            <p:nvPr/>
          </p:nvSpPr>
          <p:spPr>
            <a:xfrm>
              <a:off x="7241922" y="5089"/>
              <a:ext cx="2249400" cy="118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Black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More Humane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77" name="Google Shape;177;p26"/>
          <p:cNvSpPr txBox="1"/>
          <p:nvPr/>
        </p:nvSpPr>
        <p:spPr>
          <a:xfrm>
            <a:off x="641500" y="4582675"/>
            <a:ext cx="25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latin typeface="Arial Black"/>
                <a:ea typeface="Arial Black"/>
                <a:cs typeface="Arial Black"/>
                <a:sym typeface="Arial Black"/>
              </a:rPr>
              <a:t>Let’s Make Aid</a:t>
            </a:r>
            <a:endParaRPr b="1"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1907196" y="2188196"/>
            <a:ext cx="5985159" cy="1594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>
                <a:solidFill>
                  <a:schemeClr val="accent3"/>
                </a:solidFill>
              </a:rPr>
              <a:t>THANK YOU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2177509" y="4104299"/>
            <a:ext cx="54444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rPr lang="en-US" sz="2600">
                <a:solidFill>
                  <a:schemeClr val="lt1"/>
                </a:solidFill>
              </a:rPr>
              <a:t>RefugeesAid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