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68" r:id="rId3"/>
    <p:sldId id="283" r:id="rId4"/>
    <p:sldId id="365" r:id="rId5"/>
    <p:sldId id="367" r:id="rId6"/>
    <p:sldId id="390" r:id="rId7"/>
    <p:sldId id="391" r:id="rId8"/>
    <p:sldId id="371" r:id="rId9"/>
    <p:sldId id="385" r:id="rId10"/>
    <p:sldId id="369" r:id="rId11"/>
    <p:sldId id="363" r:id="rId12"/>
    <p:sldId id="380" r:id="rId13"/>
    <p:sldId id="388" r:id="rId14"/>
    <p:sldId id="389" r:id="rId15"/>
    <p:sldId id="387" r:id="rId16"/>
    <p:sldId id="376" r:id="rId17"/>
    <p:sldId id="375" r:id="rId18"/>
    <p:sldId id="373" r:id="rId19"/>
    <p:sldId id="377" r:id="rId20"/>
    <p:sldId id="378" r:id="rId21"/>
    <p:sldId id="382" r:id="rId22"/>
    <p:sldId id="383" r:id="rId23"/>
    <p:sldId id="3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listview.html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/reference/android/app/</a:t>
            </a:r>
            <a:r>
              <a:rPr lang="en-US" dirty="0" err="1" smtClean="0"/>
              <a:t>ListActivity.html</a:t>
            </a:r>
            <a:endParaRPr lang="en-US" dirty="0" smtClean="0"/>
          </a:p>
          <a:p>
            <a:r>
              <a:rPr lang="en-US" dirty="0" smtClean="0"/>
              <a:t>Note: the screen layout view and the row layout views could also be created programmatically instead of being defined in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R.attr.html#fastScrollEnabled</a:t>
            </a:r>
            <a:endParaRPr lang="en-US" dirty="0" smtClean="0"/>
          </a:p>
          <a:p>
            <a:r>
              <a:rPr lang="en-US" dirty="0" smtClean="0"/>
              <a:t>Tutorial: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androidopentutorials.com</a:t>
            </a:r>
            <a:r>
              <a:rPr lang="en-US" baseline="0" dirty="0" smtClean="0"/>
              <a:t>/android-</a:t>
            </a:r>
            <a:r>
              <a:rPr lang="en-US" baseline="0" dirty="0" err="1" smtClean="0"/>
              <a:t>listview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fastscroll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show SimpleAdapter, but SimpleAdapter</a:t>
            </a:r>
            <a:r>
              <a:rPr lang="en-US" baseline="0" dirty="0" smtClean="0"/>
              <a:t> extends </a:t>
            </a:r>
            <a:r>
              <a:rPr lang="en-US" baseline="0" dirty="0" err="1" smtClean="0"/>
              <a:t>BaseAdapter</a:t>
            </a:r>
            <a:r>
              <a:rPr lang="en-US" baseline="0" dirty="0" smtClean="0"/>
              <a:t> and should be shown here.</a:t>
            </a:r>
          </a:p>
          <a:p>
            <a:r>
              <a:rPr lang="en-US" baseline="0" dirty="0" smtClean="0"/>
              <a:t>The Java version’s indexer is named without the I, just </a:t>
            </a:r>
            <a:r>
              <a:rPr lang="en-US" baseline="0" dirty="0" err="1" smtClean="0"/>
              <a:t>SectionIndexer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Developers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SimpleAdapter.html#SimpleAdapter</a:t>
            </a:r>
            <a:r>
              <a:rPr lang="en-US" dirty="0" smtClean="0"/>
              <a:t>(</a:t>
            </a:r>
            <a:r>
              <a:rPr lang="en-US" dirty="0" err="1" smtClean="0"/>
              <a:t>android.content.Context</a:t>
            </a:r>
            <a:r>
              <a:rPr lang="en-US" dirty="0" smtClean="0"/>
              <a:t>, </a:t>
            </a:r>
            <a:r>
              <a:rPr lang="en-US" dirty="0" err="1" smtClean="0"/>
              <a:t>java.util.List</a:t>
            </a:r>
            <a:r>
              <a:rPr lang="en-US" dirty="0" smtClean="0"/>
              <a:t>&lt;? extends </a:t>
            </a:r>
            <a:r>
              <a:rPr lang="en-US" dirty="0" err="1" smtClean="0"/>
              <a:t>java.util.Map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, ?&gt;&gt;, int, </a:t>
            </a:r>
            <a:r>
              <a:rPr lang="en-US" dirty="0" err="1" smtClean="0"/>
              <a:t>java.lang.String</a:t>
            </a:r>
            <a:r>
              <a:rPr lang="en-US" dirty="0" smtClean="0"/>
              <a:t>[], int[])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4" Type="http://schemas.openxmlformats.org/officeDocument/2006/relationships/hyperlink" Target="https://developer.android.com/reference/android/widget/SectionIndexer.htm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4" Type="http://schemas.openxmlformats.org/officeDocument/2006/relationships/hyperlink" Target="https://developer.android.com/guide/topics/ui/layout/listview.html" TargetMode="External"/><Relationship Id="rId5" Type="http://schemas.openxmlformats.org/officeDocument/2006/relationships/hyperlink" Target="https://developer.android.com/guide/topics/ui/layout/recyclerview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ListView/article.html#arrayAdap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R.layou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 smtClean="0"/>
              <a:t>ListViews and Adapters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More ListView 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Fast Scrolling</a:t>
            </a:r>
          </a:p>
          <a:p>
            <a:pPr lvl="1"/>
            <a:r>
              <a:rPr lang="en-US" sz="2400" dirty="0" smtClean="0"/>
              <a:t>Dragging a scroll traverses the list</a:t>
            </a:r>
          </a:p>
          <a:p>
            <a:pPr lvl="1"/>
            <a:r>
              <a:rPr lang="en-US" sz="2400" dirty="0" smtClean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</a:t>
            </a:r>
            <a:r>
              <a:rPr lang="en-US" sz="2400" dirty="0" smtClean="0">
                <a:hlinkClick r:id="rId3"/>
              </a:rPr>
              <a:t>fastScrollEnabled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Section Index</a:t>
            </a:r>
          </a:p>
          <a:p>
            <a:pPr lvl="1"/>
            <a:r>
              <a:rPr lang="en-US" sz="2400" dirty="0" smtClean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</a:t>
            </a:r>
            <a:r>
              <a:rPr lang="en-US" sz="2400" dirty="0" smtClean="0">
                <a:hlinkClick r:id="rId4"/>
              </a:rPr>
              <a:t>SectionIndexer.htm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In the activity_items layout, look at the ListView XML element.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listview_item</a:t>
            </a:r>
            <a:r>
              <a:rPr lang="en-US" dirty="0" smtClean="0"/>
              <a:t> layout to see the layout used for the rows in the ListView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onItemClick</a:t>
            </a:r>
            <a:r>
              <a:rPr lang="en-US" dirty="0" smtClean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Document" r:id="rId4" imgW="7296144" imgH="1781401" progId="Word.Document.12">
                  <p:embed/>
                </p:oleObj>
              </mc:Choice>
              <mc:Fallback>
                <p:oleObj name="Document" r:id="rId4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4" imgW="6864202" imgH="5422047" progId="Word.Document.12">
                  <p:embed/>
                </p:oleObj>
              </mc:Choice>
              <mc:Fallback>
                <p:oleObj name="Document" r:id="rId4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4" imgW="6959600" imgH="1282700" progId="Word.Document.12">
                  <p:embed/>
                </p:oleObj>
              </mc:Choice>
              <mc:Fallback>
                <p:oleObj name="Document" r:id="rId4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Document" r:id="rId4" imgW="6864202" imgH="4073648" progId="Word.Document.12">
                  <p:embed/>
                </p:oleObj>
              </mc:Choice>
              <mc:Fallback>
                <p:oleObj name="Document" r:id="rId4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Adapters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Adapters bind a data source to a ListView</a:t>
            </a:r>
          </a:p>
          <a:p>
            <a:r>
              <a:rPr lang="en-US" dirty="0" smtClean="0"/>
              <a:t>SimpleAdapter – source is </a:t>
            </a:r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Java </a:t>
            </a:r>
            <a:r>
              <a:rPr lang="en-US" dirty="0" err="1" smtClean="0"/>
              <a:t>HashMap</a:t>
            </a:r>
            <a:r>
              <a:rPr lang="en-US" dirty="0" smtClean="0"/>
              <a:t> objects </a:t>
            </a:r>
            <a:endParaRPr lang="en-US" dirty="0" smtClean="0"/>
          </a:p>
          <a:p>
            <a:r>
              <a:rPr lang="en-US" dirty="0" smtClean="0"/>
              <a:t>ArrayAdapter</a:t>
            </a:r>
            <a:r>
              <a:rPr lang="en-US" dirty="0"/>
              <a:t>&lt;T&gt; – </a:t>
            </a:r>
            <a:r>
              <a:rPr lang="en-US" dirty="0" smtClean="0"/>
              <a:t>source is an array of type T</a:t>
            </a:r>
            <a:endParaRPr lang="en-US" dirty="0"/>
          </a:p>
          <a:p>
            <a:r>
              <a:rPr lang="en-US" dirty="0" smtClean="0"/>
              <a:t>SimpleCursorAdapter – source is a </a:t>
            </a:r>
            <a:r>
              <a:rPr lang="en-US" dirty="0"/>
              <a:t>SQLite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BaseAdapter – subclass this to make your </a:t>
            </a:r>
            <a:r>
              <a:rPr lang="en-US" dirty="0" smtClean="0"/>
              <a:t>own </a:t>
            </a:r>
            <a:r>
              <a:rPr lang="en-US" smtClean="0"/>
              <a:t>custom 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Adapters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SimpleAdapter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an ArrayList of Maps</a:t>
            </a:r>
          </a:p>
          <a:p>
            <a:pPr lvl="1"/>
            <a:r>
              <a:rPr lang="en-US" dirty="0"/>
              <a:t>Each entry in the ArrayList corresponds to one row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The Maps contain the data for each row</a:t>
            </a:r>
          </a:p>
          <a:p>
            <a:r>
              <a:rPr lang="en-US" dirty="0" smtClean="0"/>
              <a:t>In the activity’s OnCreate method, instantiate a SimpleAdapter object.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SimpleAdapter Constructor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public SimpleAdapter (Context context,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List</a:t>
            </a:r>
            <a:r>
              <a:rPr lang="en-US" i="1" dirty="0"/>
              <a:t>&lt;? extends Map&lt;String</a:t>
            </a:r>
            <a:r>
              <a:rPr lang="en-US" i="1" dirty="0" smtClean="0"/>
              <a:t>, ?&gt;&gt; data,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Int32 </a:t>
            </a:r>
            <a:r>
              <a:rPr lang="en-US" i="1" dirty="0"/>
              <a:t>resource, </a:t>
            </a:r>
            <a:r>
              <a:rPr lang="en-US" i="1" dirty="0" smtClean="0"/>
              <a:t>String</a:t>
            </a:r>
            <a:r>
              <a:rPr lang="en-US" i="1" dirty="0"/>
              <a:t>[] from, </a:t>
            </a:r>
            <a:r>
              <a:rPr lang="en-US" i="1" dirty="0" smtClean="0"/>
              <a:t>Int[</a:t>
            </a:r>
            <a:r>
              <a:rPr lang="en-US" i="1" dirty="0"/>
              <a:t>] to</a:t>
            </a:r>
            <a:r>
              <a:rPr lang="en-US" i="1" dirty="0" smtClean="0"/>
              <a:t>)</a:t>
            </a:r>
          </a:p>
          <a:p>
            <a:r>
              <a:rPr lang="en-US" sz="2800" dirty="0" smtClean="0"/>
              <a:t>context: The host Activity context</a:t>
            </a:r>
          </a:p>
          <a:p>
            <a:r>
              <a:rPr lang="en-US" sz="2800" dirty="0" smtClean="0"/>
              <a:t>data: A List of Map&lt;string, ?&gt; objects</a:t>
            </a:r>
          </a:p>
          <a:p>
            <a:r>
              <a:rPr lang="en-US" sz="2800" dirty="0" smtClean="0"/>
              <a:t>resource: ListView layout from </a:t>
            </a:r>
            <a:r>
              <a:rPr lang="en-US" sz="2800" i="1" dirty="0" err="1" smtClean="0"/>
              <a:t>Android.Resource.Layout</a:t>
            </a:r>
            <a:endParaRPr lang="en-US" sz="2800" i="1" dirty="0" smtClean="0"/>
          </a:p>
          <a:p>
            <a:r>
              <a:rPr lang="en-US" sz="2800" dirty="0" smtClean="0"/>
              <a:t>from: Map key for data source</a:t>
            </a:r>
          </a:p>
          <a:p>
            <a:r>
              <a:rPr lang="en-US" sz="2800" dirty="0" smtClean="0"/>
              <a:t>to: ListView widget property for displaying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ItemsActivity</a:t>
            </a:r>
            <a:r>
              <a:rPr lang="en-US" dirty="0" smtClean="0"/>
              <a:t> class, look at the code that creates and sets the adapter.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4832"/>
              </p:ext>
            </p:extLst>
          </p:nvPr>
        </p:nvGraphicFramePr>
        <p:xfrm>
          <a:off x="838200" y="685800"/>
          <a:ext cx="7423337" cy="53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4" imgW="7423428" imgH="5323366" progId="Word.Document.12">
                  <p:embed/>
                </p:oleObj>
              </mc:Choice>
              <mc:Fallback>
                <p:oleObj name="Document" r:id="rId4" imgW="7423428" imgH="5323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7423337" cy="53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Further ListView Reading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</a:t>
            </a:r>
            <a:r>
              <a:rPr lang="en-US" dirty="0" smtClean="0"/>
              <a:t>– Tutorial</a:t>
            </a:r>
          </a:p>
          <a:p>
            <a:pPr lvl="1"/>
            <a:r>
              <a:rPr lang="en-US" dirty="0" smtClean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</a:t>
            </a:r>
            <a:r>
              <a:rPr lang="en-US" dirty="0" smtClean="0">
                <a:hlinkClick r:id="rId2"/>
              </a:rPr>
              <a:t>arrayAdapter</a:t>
            </a:r>
            <a:endParaRPr lang="en-US" dirty="0" smtClean="0"/>
          </a:p>
          <a:p>
            <a:r>
              <a:rPr lang="en-US" dirty="0" smtClean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</a:t>
            </a:r>
            <a:r>
              <a:rPr lang="en-US" dirty="0" smtClean="0">
                <a:hlinkClick r:id="rId3"/>
              </a:rPr>
              <a:t>fastscroll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developer.android.com/guide/topics/ui/layout/listview.html</a:t>
            </a:r>
            <a:endParaRPr lang="en-US" dirty="0" smtClean="0"/>
          </a:p>
          <a:p>
            <a:r>
              <a:rPr lang="en-US" dirty="0" smtClean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developer.android.com/guide/topics/ui/layout/recyclerview.html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ListViews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ListView</a:t>
            </a:r>
            <a:r>
              <a:rPr lang="en-US" dirty="0"/>
              <a:t>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ListView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 smtClean="0"/>
              <a:t>ListView is a subclass of ViewGroup and can be declared in an XML layout like other UI elements.</a:t>
            </a:r>
          </a:p>
          <a:p>
            <a:r>
              <a:rPr lang="en-US" dirty="0" smtClean="0"/>
              <a:t>The ListView displays a list of scrollable rows.</a:t>
            </a:r>
          </a:p>
          <a:p>
            <a:r>
              <a:rPr lang="en-US" dirty="0" smtClean="0"/>
              <a:t>Each row is a View and it’s layout can be defined in an XML layout.</a:t>
            </a:r>
          </a:p>
          <a:p>
            <a:r>
              <a:rPr lang="en-US" dirty="0" smtClean="0"/>
              <a:t>An </a:t>
            </a:r>
            <a:r>
              <a:rPr lang="en-US" dirty="0"/>
              <a:t>A</a:t>
            </a:r>
            <a:r>
              <a:rPr lang="en-US" dirty="0" smtClean="0"/>
              <a:t>dapter object inserts </a:t>
            </a:r>
            <a:r>
              <a:rPr lang="en-US" dirty="0"/>
              <a:t>Items into the </a:t>
            </a:r>
            <a:r>
              <a:rPr lang="en-US" dirty="0" smtClean="0"/>
              <a:t>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ListView Row Layout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 smtClean="0"/>
              <a:t>Can be a pre-defined layout from </a:t>
            </a:r>
            <a:r>
              <a:rPr lang="en-US" i="1" dirty="0" err="1" smtClean="0"/>
              <a:t>R.layout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example:</a:t>
            </a:r>
          </a:p>
          <a:p>
            <a:pPr lvl="1"/>
            <a:r>
              <a:rPr lang="en-US" i="1" dirty="0" smtClean="0"/>
              <a:t>simple_list_item_1</a:t>
            </a:r>
          </a:p>
          <a:p>
            <a:pPr lvl="1"/>
            <a:r>
              <a:rPr lang="en-US" i="1" dirty="0" err="1" smtClean="0"/>
              <a:t>two_line_list_item</a:t>
            </a:r>
            <a:endParaRPr lang="en-US" i="1" dirty="0" smtClean="0"/>
          </a:p>
          <a:p>
            <a:pPr lvl="1"/>
            <a:r>
              <a:rPr lang="en-US" dirty="0"/>
              <a:t>See more </a:t>
            </a:r>
            <a:r>
              <a:rPr lang="en-US" dirty="0" smtClean="0"/>
              <a:t>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://developer.android.com/reference/android/</a:t>
            </a:r>
            <a:r>
              <a:rPr lang="en-US" dirty="0" smtClean="0">
                <a:hlinkClick r:id="rId3"/>
              </a:rPr>
              <a:t>R.layout.html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be a custom XML layout you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ListActivity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ListActivity </a:t>
            </a:r>
            <a:r>
              <a:rPr lang="en-US" dirty="0"/>
              <a:t>hosts a ListView object </a:t>
            </a:r>
            <a:endParaRPr lang="en-US" dirty="0" smtClean="0"/>
          </a:p>
          <a:p>
            <a:r>
              <a:rPr lang="en-US" dirty="0" smtClean="0"/>
              <a:t>Screen Layout</a:t>
            </a:r>
          </a:p>
          <a:p>
            <a:pPr lvl="1"/>
            <a:r>
              <a:rPr lang="en-US" dirty="0" smtClean="0"/>
              <a:t>A single</a:t>
            </a:r>
            <a:r>
              <a:rPr lang="en-US" dirty="0"/>
              <a:t>, full-screen list in the center of the screen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Customize the layout </a:t>
            </a:r>
            <a:r>
              <a:rPr lang="en-US" dirty="0"/>
              <a:t>by setting your own </a:t>
            </a:r>
            <a:r>
              <a:rPr lang="en-US" dirty="0" smtClean="0"/>
              <a:t>XML layout </a:t>
            </a:r>
            <a:r>
              <a:rPr lang="en-US" dirty="0"/>
              <a:t>with setContentView() in onCreate()</a:t>
            </a:r>
          </a:p>
          <a:p>
            <a:r>
              <a:rPr lang="en-US" dirty="0"/>
              <a:t>Row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The constructor for the ListAdapter hosted by the activity has a parameter for a </a:t>
            </a:r>
            <a:r>
              <a:rPr lang="en-US" dirty="0"/>
              <a:t>layout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Binding to Data</a:t>
            </a:r>
          </a:p>
          <a:p>
            <a:pPr lvl="1"/>
            <a:r>
              <a:rPr lang="en-US" dirty="0" smtClean="0"/>
              <a:t>Done the same way as a </a:t>
            </a:r>
            <a:r>
              <a:rPr lang="en-US" dirty="0" err="1" smtClean="0"/>
              <a:t>ListView</a:t>
            </a:r>
            <a:r>
              <a:rPr lang="en-US" dirty="0" smtClean="0"/>
              <a:t>-- bind the </a:t>
            </a:r>
            <a:r>
              <a:rPr lang="en-US" dirty="0"/>
              <a:t>ListActivity's ListView object to </a:t>
            </a:r>
            <a:r>
              <a:rPr lang="en-US" dirty="0" smtClean="0"/>
              <a:t>a data source </a:t>
            </a:r>
            <a:r>
              <a:rPr lang="en-US" dirty="0"/>
              <a:t>using </a:t>
            </a:r>
            <a:r>
              <a:rPr lang="en-US" dirty="0" smtClean="0"/>
              <a:t>an adapter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ListActivity Class Diagram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4" imgW="6864202" imgH="4685182" progId="Word.Document.12">
                  <p:embed/>
                </p:oleObj>
              </mc:Choice>
              <mc:Fallback>
                <p:oleObj name="Document" r:id="rId4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669</Words>
  <Application>Microsoft Macintosh PowerPoint</Application>
  <PresentationFormat>On-screen Show (4:3)</PresentationFormat>
  <Paragraphs>147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Narrow</vt:lpstr>
      <vt:lpstr>Calibri</vt:lpstr>
      <vt:lpstr>Arial</vt:lpstr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ListActivity</vt:lpstr>
      <vt:lpstr>ListActivity Class Diagram</vt:lpstr>
      <vt:lpstr>PowerPoint Presentation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Using a SimpleAdapter</vt:lpstr>
      <vt:lpstr>SimpleAdapter Constructor</vt:lpstr>
      <vt:lpstr>Code Tour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150</cp:revision>
  <dcterms:created xsi:type="dcterms:W3CDTF">2016-03-27T03:55:45Z</dcterms:created>
  <dcterms:modified xsi:type="dcterms:W3CDTF">2017-07-14T14:23:23Z</dcterms:modified>
</cp:coreProperties>
</file>