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86" r:id="rId9"/>
    <p:sldId id="369" r:id="rId10"/>
    <p:sldId id="370" r:id="rId11"/>
    <p:sldId id="371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 autoAdjust="0"/>
    <p:restoredTop sz="93142" autoAdjust="0"/>
  </p:normalViewPr>
  <p:slideViewPr>
    <p:cSldViewPr>
      <p:cViewPr varScale="1">
        <p:scale>
          <a:sx n="122" d="100"/>
          <a:sy n="122" d="100"/>
        </p:scale>
        <p:origin x="1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10/7/19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Android Programming (2nd Ed.), C3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-2225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alibri"/>
                <a:cs typeface="Calibri"/>
              </a:rPr>
              <a:t>Debugging</a:t>
            </a:r>
            <a:endParaRPr lang="en-US" sz="8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06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Android Studio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dirty="0" err="1"/>
              <a:t>LogCat</a:t>
            </a:r>
            <a:r>
              <a:rPr lang="en-US" dirty="0"/>
              <a:t> window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1524000"/>
            <a:ext cx="6517640" cy="4634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46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400110"/>
          </a:xfrm>
        </p:spPr>
        <p:txBody>
          <a:bodyPr/>
          <a:lstStyle/>
          <a:p>
            <a:r>
              <a:rPr lang="en-US" dirty="0"/>
              <a:t>Send Your Own Messages to </a:t>
            </a:r>
            <a:r>
              <a:rPr lang="en-US" dirty="0" err="1"/>
              <a:t>LogCat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Revised by Brian Bird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79882"/>
              </p:ext>
            </p:extLst>
          </p:nvPr>
        </p:nvGraphicFramePr>
        <p:xfrm>
          <a:off x="838200" y="4191000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3657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A few methods of the Log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295400"/>
            <a:ext cx="7315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/>
                <a:cs typeface="Calibri"/>
              </a:rPr>
              <a:t>Import the class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sz="2000" i="1" dirty="0">
                <a:latin typeface="Calibri"/>
                <a:cs typeface="Calibri"/>
              </a:rPr>
              <a:t>import </a:t>
            </a:r>
            <a:r>
              <a:rPr lang="en-US" sz="2000" i="1" dirty="0" err="1">
                <a:latin typeface="Calibri"/>
                <a:cs typeface="Calibri"/>
              </a:rPr>
              <a:t>android.util.Log</a:t>
            </a:r>
            <a:endParaRPr lang="en-US" sz="2000" i="1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/>
                <a:cs typeface="Calibri"/>
              </a:rPr>
              <a:t>Declare a constant for the tag parameter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sz="2000" i="1" dirty="0">
                <a:latin typeface="Calibri"/>
                <a:cs typeface="Calibri"/>
              </a:rPr>
              <a:t>private static final String TIP_CALC = “</a:t>
            </a:r>
            <a:r>
              <a:rPr lang="en-US" sz="2000" i="1" dirty="0" err="1">
                <a:latin typeface="Calibri"/>
                <a:cs typeface="Calibri"/>
              </a:rPr>
              <a:t>TipCalculatorActivity</a:t>
            </a:r>
            <a:r>
              <a:rPr lang="en-US" sz="2000" i="1" dirty="0">
                <a:latin typeface="Calibri"/>
                <a:cs typeface="Calibri"/>
              </a:rPr>
              <a:t>”;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"/>
                <a:cs typeface="Calibri"/>
              </a:rPr>
              <a:t>Send messages to the log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sz="2000" i="1" dirty="0" err="1">
                <a:latin typeface="Calibri"/>
                <a:cs typeface="Calibri"/>
              </a:rPr>
              <a:t>Log.d</a:t>
            </a:r>
            <a:r>
              <a:rPr lang="en-US" sz="2000" i="1" dirty="0">
                <a:latin typeface="Calibri"/>
                <a:cs typeface="Calibri"/>
              </a:rPr>
              <a:t>(TIP_CALC, “In editor event”);</a:t>
            </a:r>
          </a:p>
        </p:txBody>
      </p:sp>
    </p:spTree>
    <p:extLst>
      <p:ext uri="{BB962C8B-B14F-4D97-AF65-F5344CB8AC3E}">
        <p14:creationId xmlns:p14="http://schemas.microsoft.com/office/powerpoint/2010/main" val="264514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toast displayed in an emulator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217366"/>
            <a:ext cx="4150995" cy="4471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24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of the Toast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882485"/>
              </p:ext>
            </p:extLst>
          </p:nvPr>
        </p:nvGraphicFramePr>
        <p:xfrm>
          <a:off x="914400" y="1219200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32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display a toast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07948"/>
              </p:ext>
            </p:extLst>
          </p:nvPr>
        </p:nvGraphicFramePr>
        <p:xfrm>
          <a:off x="990600" y="1143000"/>
          <a:ext cx="730091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3" imgW="7301323" imgH="2835879" progId="Word.Document.12">
                  <p:embed/>
                </p:oleObj>
              </mc:Choice>
              <mc:Fallback>
                <p:oleObj name="Document" r:id="rId3" imgW="7301323" imgH="2835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08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6477000" cy="4891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08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and remove breakpoints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46726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3" imgW="7301323" imgH="2037253" progId="Word.Document.12">
                  <p:embed/>
                </p:oleObj>
              </mc:Choice>
              <mc:Fallback>
                <p:oleObj name="Document" r:id="rId3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26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7162800" cy="4897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8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14832"/>
              </p:ext>
            </p:extLst>
          </p:nvPr>
        </p:nvGraphicFramePr>
        <p:xfrm>
          <a:off x="928688" y="1255713"/>
          <a:ext cx="7218362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3" imgW="7301323" imgH="4854049" progId="Word.Document.12">
                  <p:embed/>
                </p:oleObj>
              </mc:Choice>
              <mc:Fallback>
                <p:oleObj name="Document" r:id="rId3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55713"/>
                        <a:ext cx="7218362" cy="478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77000">
              <a:schemeClr val="accent3">
                <a:lumMod val="85000"/>
                <a:alpha val="4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6096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6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7787693"/>
              </p:ext>
            </p:extLst>
          </p:nvPr>
        </p:nvGraphicFramePr>
        <p:xfrm>
          <a:off x="457200" y="1447800"/>
          <a:ext cx="4038600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Saving</a:t>
                      </a:r>
                      <a:r>
                        <a:rPr lang="en-US" sz="2800" baseline="0" dirty="0"/>
                        <a:t> activity state </a:t>
                      </a:r>
                      <a:r>
                        <a:rPr lang="en-US" sz="2800" u="sng" baseline="0" dirty="0"/>
                        <a:t>and more</a:t>
                      </a:r>
                      <a:endParaRPr lang="en-US" sz="2800" u="sn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4559344"/>
              </p:ext>
            </p:extLst>
          </p:nvPr>
        </p:nvGraphicFramePr>
        <p:xfrm>
          <a:off x="4724400" y="14478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8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2">
                <a:alpha val="19000"/>
              </a:schemeClr>
            </a:gs>
            <a:gs pos="100000">
              <a:schemeClr val="accent6">
                <a:alpha val="7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Revised by Brian Bird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69504"/>
              </p:ext>
            </p:extLst>
          </p:nvPr>
        </p:nvGraphicFramePr>
        <p:xfrm>
          <a:off x="914400" y="2057400"/>
          <a:ext cx="73009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7301323" imgH="1065435" progId="Word.Document.12">
                  <p:embed/>
                </p:oleObj>
              </mc:Choice>
              <mc:Fallback>
                <p:oleObj name="Document" r:id="rId3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7300913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1493966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Testing vs. Debugging</a:t>
            </a:r>
          </a:p>
        </p:txBody>
      </p:sp>
    </p:spTree>
    <p:extLst>
      <p:ext uri="{BB962C8B-B14F-4D97-AF65-F5344CB8AC3E}">
        <p14:creationId xmlns:p14="http://schemas.microsoft.com/office/powerpoint/2010/main" val="109773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Four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023022"/>
              </p:ext>
            </p:extLst>
          </p:nvPr>
        </p:nvGraphicFramePr>
        <p:xfrm>
          <a:off x="990600" y="1143000"/>
          <a:ext cx="7301323" cy="419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3" imgW="7301323" imgH="4191528" progId="Word.Document.12">
                  <p:embed/>
                </p:oleObj>
              </mc:Choice>
              <mc:Fallback>
                <p:oleObj name="Document" r:id="rId3" imgW="7301323" imgH="4191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9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3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layout in the graphical editor displayed </a:t>
            </a:r>
            <a:br>
              <a:rPr lang="en-US" dirty="0"/>
            </a:br>
            <a:r>
              <a:rPr lang="en-US" dirty="0"/>
              <a:t>by Android 4.1.2 (API 16)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56158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2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check the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4745"/>
              </p:ext>
            </p:extLst>
          </p:nvPr>
        </p:nvGraphicFramePr>
        <p:xfrm>
          <a:off x="706437" y="1219200"/>
          <a:ext cx="7218363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3" imgW="7301323" imgH="3686715" progId="Word.Document.12">
                  <p:embed/>
                </p:oleObj>
              </mc:Choice>
              <mc:Fallback>
                <p:oleObj name="Document" r:id="rId3" imgW="7301323" imgH="368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437" y="1219200"/>
                        <a:ext cx="7218363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7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error that’s displayed </a:t>
            </a:r>
            <a:br>
              <a:rPr lang="en-US" dirty="0"/>
            </a:br>
            <a:r>
              <a:rPr lang="en-US" dirty="0"/>
              <a:t>when an app crashes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4069080" cy="1691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2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2">
                <a:alpha val="19000"/>
              </a:schemeClr>
            </a:gs>
            <a:gs pos="100000">
              <a:schemeClr val="accent6">
                <a:alpha val="7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1371600"/>
            <a:ext cx="73152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Types of bugs: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Unhandled exceptions (aka: run-time error, crash)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Logical errors (wrong results)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Navigation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not saved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LogCat</a:t>
            </a:r>
            <a:r>
              <a:rPr lang="en-US" dirty="0"/>
              <a:t> view after a crash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866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49765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162BFF"/>
      </a:hlink>
      <a:folHlink>
        <a:srgbClr val="5151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478</Words>
  <Application>Microsoft Macintosh PowerPoint</Application>
  <PresentationFormat>On-screen Show (4:3)</PresentationFormat>
  <Paragraphs>116</Paragraphs>
  <Slides>18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Times New Roman</vt:lpstr>
      <vt:lpstr>Slide with title</vt:lpstr>
      <vt:lpstr>Document</vt:lpstr>
      <vt:lpstr>PowerPoint Presentation</vt:lpstr>
      <vt:lpstr>Course Overview</vt:lpstr>
      <vt:lpstr>Testing</vt:lpstr>
      <vt:lpstr>Four test phases</vt:lpstr>
      <vt:lpstr>A layout in the graphical editor displayed  by Android 4.1.2 (API 16)</vt:lpstr>
      <vt:lpstr>How to check the layout</vt:lpstr>
      <vt:lpstr>The error that’s displayed  when an app crashes</vt:lpstr>
      <vt:lpstr>Debugging</vt:lpstr>
      <vt:lpstr>The LogCat view after a crash</vt:lpstr>
      <vt:lpstr>Android Studio  with the LogCat window displayed</vt:lpstr>
      <vt:lpstr>Send Your Own Messages to LogCat</vt:lpstr>
      <vt:lpstr>A toast displayed in an emulator</vt:lpstr>
      <vt:lpstr>Two methods of the Toast class</vt:lpstr>
      <vt:lpstr>How to display a toast</vt:lpstr>
      <vt:lpstr>The Java code with a breakpoint</vt:lpstr>
      <vt:lpstr>How to set and remove breakpoints</vt:lpstr>
      <vt:lpstr>The Debug window</vt:lpstr>
      <vt:lpstr>How to work with the Debug window</vt:lpstr>
    </vt:vector>
  </TitlesOfParts>
  <Company>Mike Murach &amp; Associates,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Brian Bird</cp:lastModifiedBy>
  <cp:revision>89</cp:revision>
  <dcterms:created xsi:type="dcterms:W3CDTF">2010-11-30T18:46:51Z</dcterms:created>
  <dcterms:modified xsi:type="dcterms:W3CDTF">2019-10-07T20:11:38Z</dcterms:modified>
</cp:coreProperties>
</file>