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2" r:id="rId9"/>
    <p:sldId id="273" r:id="rId10"/>
    <p:sldId id="271" r:id="rId11"/>
    <p:sldId id="258" r:id="rId12"/>
    <p:sldId id="275" r:id="rId13"/>
    <p:sldId id="260" r:id="rId14"/>
    <p:sldId id="261" r:id="rId15"/>
    <p:sldId id="262" r:id="rId16"/>
    <p:sldId id="284" r:id="rId17"/>
    <p:sldId id="264" r:id="rId18"/>
    <p:sldId id="265" r:id="rId19"/>
    <p:sldId id="280" r:id="rId20"/>
    <p:sldId id="281" r:id="rId21"/>
    <p:sldId id="282" r:id="rId22"/>
    <p:sldId id="285" r:id="rId23"/>
    <p:sldId id="287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1229"/>
  </p:normalViewPr>
  <p:slideViewPr>
    <p:cSldViewPr snapToGrid="0" snapToObjects="1">
      <p:cViewPr varScale="1">
        <p:scale>
          <a:sx n="114" d="100"/>
          <a:sy n="114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developer.android.com/studio/run/managing-avds.html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same graphic h</a:t>
            </a:r>
            <a:r>
              <a:rPr lang="en-US" dirty="0" smtClean="0"/>
              <a:t>as a misleading title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https://developer.android.com/studio/run/managing-avds.html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</a:p>
          <a:p>
            <a:r>
              <a:rPr lang="en-US" baseline="0" dirty="0" smtClean="0"/>
              <a:t>(Answers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Steve</a:t>
            </a:r>
            <a:r>
              <a:rPr lang="en-US" baseline="0" dirty="0" smtClean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 to date data: http://</a:t>
            </a:r>
            <a:r>
              <a:rPr lang="en-US" dirty="0" err="1" smtClean="0"/>
              <a:t>www.netmarketshare.com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  <a:r>
              <a:rPr lang="en-US" baseline="0" dirty="0" smtClean="0"/>
              <a:t> was replaced by ART (Android Runtime) in Android 4.4, </a:t>
            </a:r>
            <a:r>
              <a:rPr lang="en-US" baseline="0" dirty="0" err="1" smtClean="0"/>
              <a:t>KitKat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Some framework libraries, like Location Manager are deprecated in favor of packages in Google Play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nymotion.com/pricing-and-licens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intro/update.html#sdk-manage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studio/run/managing-avd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rach.com/shop/murach-s-android-programming-2nd-edition-detail" TargetMode="External"/><Relationship Id="rId4" Type="http://schemas.openxmlformats.org/officeDocument/2006/relationships/hyperlink" Target="https://birdsbits.wordpress.com/2014/10/02/how-to-enable-developer-mode-on-an-android-devi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8984" y="729993"/>
            <a:ext cx="5944335" cy="591850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600" dirty="0" smtClean="0"/>
              <a:t>Android</a:t>
            </a:r>
            <a:br>
              <a:rPr lang="en-US" sz="6600" dirty="0" smtClean="0"/>
            </a:b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000" dirty="0" smtClean="0"/>
              <a:t> </a:t>
            </a:r>
            <a:r>
              <a:rPr lang="en-US" sz="6600" dirty="0" smtClean="0"/>
              <a:t>Mobile </a:t>
            </a:r>
            <a:br>
              <a:rPr lang="en-US" sz="6600" dirty="0" smtClean="0"/>
            </a:br>
            <a:r>
              <a:rPr lang="en-US" sz="6600" dirty="0" smtClean="0"/>
              <a:t>App</a:t>
            </a:r>
            <a:br>
              <a:rPr lang="en-US" sz="6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</a:t>
            </a:r>
            <a:r>
              <a:rPr lang="en-US" sz="6600" dirty="0" smtClean="0"/>
              <a:t>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7722" y="437386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Android app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Android users outnumber iOS users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shipped, </a:t>
            </a:r>
            <a:r>
              <a:rPr lang="en-US" dirty="0"/>
              <a:t>s</a:t>
            </a:r>
            <a:r>
              <a:rPr lang="en-US" dirty="0" smtClean="0"/>
              <a:t>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Share of US Smartphone Operating Systems in Q3, 2015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Nielson Company, 12/17/2015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differences can you think of?</a:t>
            </a:r>
            <a:br>
              <a:rPr lang="en-US" dirty="0" smtClean="0"/>
            </a:br>
            <a:r>
              <a:rPr lang="en-US" dirty="0" smtClean="0"/>
              <a:t>(From a developer’s perspective)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desktop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 smtClean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 smtClean="0">
                <a:effectLst/>
              </a:rPr>
              <a:t>Lack of true multi-tasking requires different app lifecycle management (this is changing)</a:t>
            </a:r>
          </a:p>
          <a:p>
            <a:pPr lvl="2"/>
            <a:r>
              <a:rPr lang="en-US" dirty="0" smtClean="0">
                <a:effectLst/>
              </a:rPr>
              <a:t>A wide variety of sensors can be used by the app.</a:t>
            </a:r>
          </a:p>
          <a:p>
            <a:pPr lvl="2"/>
            <a:r>
              <a:rPr lang="en-US" dirty="0" smtClean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 smtClean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effectLst/>
              </a:rPr>
              <a:t>iOS: Objective C or Swift using X-Code</a:t>
            </a:r>
          </a:p>
          <a:p>
            <a:pPr lvl="2"/>
            <a:r>
              <a:rPr lang="en-US" dirty="0" smtClean="0">
                <a:effectLst/>
              </a:rPr>
              <a:t>Android: Java using </a:t>
            </a:r>
            <a:r>
              <a:rPr lang="en-US" dirty="0" smtClean="0">
                <a:effectLst/>
              </a:rPr>
              <a:t>Android </a:t>
            </a:r>
            <a:r>
              <a:rPr lang="en-US" dirty="0" smtClean="0">
                <a:effectLst/>
              </a:rPr>
              <a:t>Studio (intelliJ)</a:t>
            </a:r>
          </a:p>
          <a:p>
            <a:pPr lvl="2"/>
            <a:r>
              <a:rPr lang="en-US" dirty="0" smtClean="0">
                <a:effectLst/>
              </a:rPr>
              <a:t>Cross-platform using HTML5 &amp; JavaScript: Apache Cordova (Phone-gap, etc</a:t>
            </a:r>
            <a:r>
              <a:rPr lang="en-US" dirty="0" smtClean="0">
                <a:effectLst/>
              </a:rPr>
              <a:t>.), Ionic, React Native, etc.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Cross-platform native code: Xamarin. All code except the UI is portable across Windows, Linux, </a:t>
            </a:r>
            <a:r>
              <a:rPr lang="en-US" dirty="0" smtClean="0">
                <a:effectLst/>
              </a:rPr>
              <a:t>Mac OS, </a:t>
            </a:r>
            <a:r>
              <a:rPr lang="en-US" dirty="0" smtClean="0">
                <a:effectLst/>
              </a:rPr>
              <a:t>iOS, </a:t>
            </a:r>
            <a:r>
              <a:rPr lang="en-US" dirty="0" smtClean="0">
                <a:effectLst/>
              </a:rPr>
              <a:t>and Android.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syllabus together. </a:t>
            </a:r>
          </a:p>
          <a:p>
            <a:pPr marL="0" indent="0">
              <a:buNone/>
            </a:pPr>
            <a:r>
              <a:rPr lang="en-US" dirty="0" smtClean="0"/>
              <a:t>It’s available on Canvas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this week’s assignments on Canvas.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</a:rPr>
              <a:t>Environment for Android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The Android Studio installer will install everything needed: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Java SDK (if it isn’t already installed)</a:t>
            </a:r>
          </a:p>
          <a:p>
            <a:pPr lvl="2"/>
            <a:r>
              <a:rPr lang="en-US" dirty="0" smtClean="0">
                <a:effectLst/>
              </a:rPr>
              <a:t>Android SDK</a:t>
            </a:r>
          </a:p>
          <a:p>
            <a:pPr lvl="2"/>
            <a:r>
              <a:rPr lang="en-US" dirty="0" smtClean="0">
                <a:effectLst/>
              </a:rPr>
              <a:t>Android Studio IDE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based on IntelliJ IDEA by JetBrains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 smtClean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ffectLst/>
              </a:rPr>
              <a:t>Android Debug Bridge (part of the Android SDK)</a:t>
            </a:r>
            <a:endParaRPr lang="en-US" dirty="0"/>
          </a:p>
          <a:p>
            <a:pPr lvl="1"/>
            <a:r>
              <a:rPr lang="en-US" dirty="0" smtClean="0"/>
              <a:t>Connects the IDE to a device or Emulator</a:t>
            </a:r>
          </a:p>
          <a:p>
            <a:r>
              <a:rPr lang="en-US" dirty="0" smtClean="0">
                <a:effectLst/>
              </a:rPr>
              <a:t>Google Emulator (part of the Android SDK)</a:t>
            </a:r>
          </a:p>
          <a:p>
            <a:pPr lvl="1"/>
            <a:r>
              <a:rPr lang="en-US" dirty="0" smtClean="0"/>
              <a:t>Notoriously slow unless you use Haxm (Hardware </a:t>
            </a:r>
            <a:r>
              <a:rPr lang="en-US" dirty="0"/>
              <a:t>A</a:t>
            </a:r>
            <a:r>
              <a:rPr lang="en-US" dirty="0" smtClean="0"/>
              <a:t>cceleration </a:t>
            </a:r>
            <a:r>
              <a:rPr lang="en-US" dirty="0"/>
              <a:t>M</a:t>
            </a:r>
            <a:r>
              <a:rPr lang="en-US" dirty="0" smtClean="0"/>
              <a:t>anager)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Intel Haxm</a:t>
            </a:r>
            <a:endParaRPr lang="en-US" dirty="0" smtClean="0"/>
          </a:p>
          <a:p>
            <a:pPr lvl="1"/>
            <a:r>
              <a:rPr lang="en-US" dirty="0" smtClean="0"/>
              <a:t>Downloadable via the Android SDK Manager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GenyMotion</a:t>
            </a:r>
          </a:p>
          <a:p>
            <a:pPr lvl="1"/>
            <a:r>
              <a:rPr lang="en-US" dirty="0">
                <a:hlinkClick r:id="rId2"/>
              </a:rPr>
              <a:t>https://www.genymotion.com/pricing-and-</a:t>
            </a:r>
            <a:r>
              <a:rPr lang="en-US" dirty="0" smtClean="0">
                <a:hlinkClick r:id="rId2"/>
              </a:rPr>
              <a:t>licensing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The Individual, Basic plan is free</a:t>
            </a:r>
          </a:p>
          <a:p>
            <a:r>
              <a:rPr lang="en-US" dirty="0" smtClean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Android Stack</a:t>
            </a:r>
            <a:endParaRPr lang="en-US" sz="3600" dirty="0"/>
          </a:p>
        </p:txBody>
      </p:sp>
      <p:pic>
        <p:nvPicPr>
          <p:cNvPr id="4" name="Content Placeholder 3" descr="C:\Users\Ray\Documents\1-05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8"/>
          <a:stretch/>
        </p:blipFill>
        <p:spPr bwMode="auto">
          <a:xfrm>
            <a:off x="457200" y="954049"/>
            <a:ext cx="8229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6328793"/>
              </p:ext>
            </p:extLst>
          </p:nvPr>
        </p:nvGraphicFramePr>
        <p:xfrm>
          <a:off x="457200" y="1600200"/>
          <a:ext cx="3811200" cy="387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Menus and themes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2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Application Development Work-Flow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0" b="-9270"/>
          <a:stretch>
            <a:fillRect/>
          </a:stretch>
        </p:blipFill>
        <p:spPr>
          <a:xfrm>
            <a:off x="457200" y="12954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3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Install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Android Studio from: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https://developer.android.com/studio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vailable for:</a:t>
            </a:r>
          </a:p>
          <a:p>
            <a:pPr lvl="1"/>
            <a:r>
              <a:rPr lang="en-US" dirty="0" smtClean="0"/>
              <a:t>OS X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Tour: The 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Android Studio menu, click on: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Android</a:t>
            </a:r>
          </a:p>
          <a:p>
            <a:pPr lvl="3"/>
            <a:r>
              <a:rPr lang="en-US" dirty="0" smtClean="0"/>
              <a:t>SDK Manager</a:t>
            </a:r>
          </a:p>
          <a:p>
            <a:r>
              <a:rPr lang="en-US" dirty="0" smtClean="0"/>
              <a:t>Read about the Android SDK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https://developer.android.com/studio/intro/update.html#sdk-</a:t>
            </a:r>
            <a:r>
              <a:rPr lang="en-US" dirty="0" smtClean="0">
                <a:hlinkClick r:id="rId2"/>
              </a:rPr>
              <a:t>manager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Configure an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Android Studio menu, click on: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Android</a:t>
            </a:r>
          </a:p>
          <a:p>
            <a:pPr lvl="3"/>
            <a:r>
              <a:rPr lang="en-US" dirty="0" err="1" smtClean="0"/>
              <a:t>AVDManager</a:t>
            </a:r>
            <a:endParaRPr lang="en-US" dirty="0" smtClean="0"/>
          </a:p>
          <a:p>
            <a:r>
              <a:rPr lang="en-US" dirty="0" smtClean="0"/>
              <a:t>Read the AVD Configuration guide here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https://developer.android.com/studio/run/managing-</a:t>
            </a:r>
            <a:r>
              <a:rPr lang="en-US" dirty="0" smtClean="0">
                <a:hlinkClick r:id="rId3"/>
              </a:rPr>
              <a:t>avds.html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Build and Run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textbook apps and exercises </a:t>
            </a:r>
            <a:r>
              <a:rPr lang="en-US" dirty="0"/>
              <a:t>from</a:t>
            </a:r>
            <a:br>
              <a:rPr lang="en-US" dirty="0"/>
            </a:br>
            <a:r>
              <a:rPr lang="en-US" sz="2800" dirty="0" smtClean="0">
                <a:hlinkClick r:id="rId3"/>
              </a:rPr>
              <a:t>www.murach.com/shop/murach-s-android-programming-2nd-edition-detail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dirty="0" smtClean="0"/>
              <a:t>Open the Ch. 3 </a:t>
            </a:r>
            <a:r>
              <a:rPr lang="en-US" smtClean="0"/>
              <a:t>Tip Calculator project </a:t>
            </a:r>
            <a:r>
              <a:rPr lang="en-US" dirty="0" smtClean="0"/>
              <a:t>in Android </a:t>
            </a:r>
            <a:r>
              <a:rPr lang="en-US" smtClean="0"/>
              <a:t>Studio (</a:t>
            </a:r>
            <a:r>
              <a:rPr lang="en-US" dirty="0" smtClean="0"/>
              <a:t>builds automatically)</a:t>
            </a:r>
          </a:p>
          <a:p>
            <a:r>
              <a:rPr lang="en-US" dirty="0" smtClean="0"/>
              <a:t>Run the app on an emulator</a:t>
            </a:r>
          </a:p>
          <a:p>
            <a:r>
              <a:rPr lang="en-US" dirty="0" smtClean="0"/>
              <a:t>Run the app on a physical device</a:t>
            </a:r>
          </a:p>
          <a:p>
            <a:pPr lvl="1"/>
            <a:r>
              <a:rPr lang="en-US" dirty="0" smtClean="0"/>
              <a:t>How to enable </a:t>
            </a:r>
            <a:r>
              <a:rPr lang="en-US" dirty="0"/>
              <a:t>developer mode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birdsbits.wordpress.com/2014/10/02/how-to-enable-developer-mode-on-an-android-device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BSEE from PSU, MA in Linguistics from U of O</a:t>
            </a:r>
          </a:p>
          <a:p>
            <a:r>
              <a:rPr lang="en-US" dirty="0" smtClean="0"/>
              <a:t>Worked as an EE at TriQuint Semiconductor, then morphed into a software engineer.</a:t>
            </a:r>
          </a:p>
          <a:p>
            <a:r>
              <a:rPr lang="en-US" dirty="0" smtClean="0"/>
              <a:t>Senior software engineer at Axian Inc.</a:t>
            </a:r>
          </a:p>
          <a:p>
            <a:r>
              <a:rPr lang="en-US" dirty="0" smtClean="0"/>
              <a:t>Started Creative CyberSolutions, a software development business</a:t>
            </a:r>
          </a:p>
          <a:p>
            <a:r>
              <a:rPr lang="en-US" dirty="0"/>
              <a:t>Lane Community College, Computer Information Technology (CIT) </a:t>
            </a:r>
            <a:r>
              <a:rPr lang="en-US" dirty="0" smtClean="0"/>
              <a:t>faculty since 2009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degree are you pursuing?</a:t>
            </a:r>
          </a:p>
          <a:p>
            <a:r>
              <a:rPr lang="en-US" dirty="0" smtClean="0"/>
              <a:t>What mobile devices do you own?</a:t>
            </a:r>
          </a:p>
          <a:p>
            <a:r>
              <a:rPr lang="en-US" dirty="0"/>
              <a:t>Programming experience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next few slides we will discuss:</a:t>
            </a:r>
          </a:p>
          <a:p>
            <a:r>
              <a:rPr lang="en-US" dirty="0" smtClean="0"/>
              <a:t>Why learn to do mobile app development?</a:t>
            </a:r>
          </a:p>
          <a:p>
            <a:pPr lvl="1"/>
            <a:r>
              <a:rPr lang="en-US" dirty="0" smtClean="0"/>
              <a:t>Why Android?</a:t>
            </a:r>
          </a:p>
          <a:p>
            <a:r>
              <a:rPr lang="en-US" dirty="0" smtClean="0"/>
              <a:t>How is mobile app development different from other types of development?</a:t>
            </a:r>
          </a:p>
          <a:p>
            <a:r>
              <a:rPr lang="en-US" dirty="0" smtClean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1. 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Mobile users outnumber desktop users</a:t>
            </a:r>
          </a:p>
          <a:p>
            <a:endParaRPr lang="en-US" dirty="0" smtClean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</a:t>
            </a:r>
            <a:r>
              <a:rPr lang="en-US" dirty="0" smtClean="0"/>
              <a:t>interesting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2. It’s fun and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are more “personal”. They go with you everywhere</a:t>
            </a:r>
          </a:p>
          <a:p>
            <a:r>
              <a:rPr lang="en-US" dirty="0" smtClean="0"/>
              <a:t>Mobile devices have useful sensors: geolocation, temperature, accelerometers, touch, etc.</a:t>
            </a:r>
          </a:p>
          <a:p>
            <a:r>
              <a:rPr lang="en-US" dirty="0" smtClean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803</Words>
  <Application>Microsoft Macintosh PowerPoint</Application>
  <PresentationFormat>On-screen Show (4:3)</PresentationFormat>
  <Paragraphs>152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Arial</vt:lpstr>
      <vt:lpstr>Office Theme</vt:lpstr>
      <vt:lpstr>Android    Mobile  App               Development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mobile app development?</vt:lpstr>
      <vt:lpstr>Why learn mobile app development? 2. It’s fun and interesting</vt:lpstr>
      <vt:lpstr>Why learn Android app development?</vt:lpstr>
      <vt:lpstr>Market Share of US Smartphone Operating Systems in Q3, 2015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Reading and Labs</vt:lpstr>
      <vt:lpstr>Environment for Android App Development</vt:lpstr>
      <vt:lpstr>Testing and Emulators for Android</vt:lpstr>
      <vt:lpstr>Android Stack</vt:lpstr>
      <vt:lpstr>Application Development Work-Flow</vt:lpstr>
      <vt:lpstr>Exercise: Install Android Studio</vt:lpstr>
      <vt:lpstr>Tour: The Android SDK</vt:lpstr>
      <vt:lpstr>Exercise: Configure an Emulator</vt:lpstr>
      <vt:lpstr>Exercise: Build and Run an App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63</cp:revision>
  <dcterms:created xsi:type="dcterms:W3CDTF">2016-03-27T03:55:45Z</dcterms:created>
  <dcterms:modified xsi:type="dcterms:W3CDTF">2017-06-26T20:25:28Z</dcterms:modified>
</cp:coreProperties>
</file>