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8" r:id="rId3"/>
    <p:sldId id="276" r:id="rId4"/>
    <p:sldId id="278" r:id="rId5"/>
    <p:sldId id="279" r:id="rId6"/>
    <p:sldId id="280" r:id="rId7"/>
    <p:sldId id="281" r:id="rId8"/>
    <p:sldId id="282" r:id="rId9"/>
    <p:sldId id="283" r:id="rId10"/>
    <p:sldId id="277" r:id="rId11"/>
    <p:sldId id="284" r:id="rId12"/>
    <p:sldId id="285" r:id="rId13"/>
    <p:sldId id="286" r:id="rId14"/>
    <p:sldId id="288" r:id="rId15"/>
    <p:sldId id="291" r:id="rId16"/>
    <p:sldId id="293" r:id="rId17"/>
    <p:sldId id="287" r:id="rId18"/>
    <p:sldId id="292" r:id="rId19"/>
    <p:sldId id="289" r:id="rId20"/>
    <p:sldId id="290" r:id="rId21"/>
    <p:sldId id="29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0"/>
    <p:restoredTop sz="87983"/>
  </p:normalViewPr>
  <p:slideViewPr>
    <p:cSldViewPr snapToGrid="0" snapToObjects="1">
      <p:cViewPr varScale="1">
        <p:scale>
          <a:sx n="110" d="100"/>
          <a:sy n="110" d="100"/>
        </p:scale>
        <p:origin x="9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6/27/17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s://developer.android.com/reference/android/support/v7/app/AppCompatActivity.html" TargetMode="Externa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that we’re just doing an overview and that we’ll come back and look at everything in detail next week.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9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Android studio, look at the XML layout to see how</a:t>
            </a:r>
            <a:r>
              <a:rPr lang="en-US" baseline="0" dirty="0" smtClean="0"/>
              <a:t> these are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13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at the rest of it in Android Studio</a:t>
            </a:r>
          </a:p>
          <a:p>
            <a:r>
              <a:rPr lang="en-US" dirty="0" smtClean="0"/>
              <a:t>Mainly</a:t>
            </a:r>
            <a:r>
              <a:rPr lang="en-US" baseline="0" dirty="0" smtClean="0"/>
              <a:t> look at the base class, the callback methods, and </a:t>
            </a:r>
            <a:r>
              <a:rPr lang="en-US" baseline="0" dirty="0" err="1" smtClean="0"/>
              <a:t>SetContentView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NumberFormat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abstract base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all number formats. This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provides the interface for formatting and parsing numbers.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. . 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collapsed set of import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77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that this is the minimum required for an activity. focus on inheriting from Activity and overriding </a:t>
            </a:r>
            <a:r>
              <a:rPr lang="en-US" baseline="0" dirty="0" err="1" smtClean="0"/>
              <a:t>onCreate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2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20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hlinkClick r:id="rId3"/>
              </a:rPr>
              <a:t>https://developer.android.com/reference/android/support/v7/app/AppCompatActivity.html</a:t>
            </a:r>
            <a:r>
              <a:rPr lang="en-US" sz="120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82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/design/patterns/</a:t>
            </a:r>
            <a:r>
              <a:rPr lang="en-US" dirty="0" err="1" smtClean="0"/>
              <a:t>actionbar.html</a:t>
            </a:r>
            <a:endParaRPr lang="en-US" dirty="0" smtClean="0"/>
          </a:p>
          <a:p>
            <a:r>
              <a:rPr lang="en-US" dirty="0" smtClean="0"/>
              <a:t>We’ll learn more about</a:t>
            </a:r>
            <a:r>
              <a:rPr lang="en-US" baseline="0" dirty="0" smtClean="0"/>
              <a:t> these later. I’m just showing this so you know what the </a:t>
            </a:r>
            <a:r>
              <a:rPr lang="en-US" dirty="0" smtClean="0"/>
              <a:t>AppCompatActivity Class is enabling in older Android</a:t>
            </a:r>
            <a:r>
              <a:rPr lang="en-US" baseline="0" dirty="0" smtClean="0"/>
              <a:t> versions.</a:t>
            </a:r>
          </a:p>
          <a:p>
            <a:r>
              <a:rPr lang="en-US" baseline="0" dirty="0" smtClean="0"/>
              <a:t>Note: The </a:t>
            </a:r>
            <a:r>
              <a:rPr lang="en-US" baseline="0" dirty="0" err="1" smtClean="0"/>
              <a:t>ActionBar</a:t>
            </a:r>
            <a:r>
              <a:rPr lang="en-US" baseline="0" dirty="0" smtClean="0"/>
              <a:t> is being replaced by the </a:t>
            </a:r>
            <a:r>
              <a:rPr lang="en-US" baseline="0" dirty="0" err="1" smtClean="0"/>
              <a:t>AppBar</a:t>
            </a:r>
            <a:r>
              <a:rPr lang="en-US" baseline="0" dirty="0" smtClean="0"/>
              <a:t>: https://</a:t>
            </a:r>
            <a:r>
              <a:rPr lang="en-US" baseline="0" dirty="0" err="1" smtClean="0"/>
              <a:t>developer.android.com</a:t>
            </a:r>
            <a:r>
              <a:rPr lang="en-US" baseline="0" dirty="0" smtClean="0"/>
              <a:t>/training/</a:t>
            </a:r>
            <a:r>
              <a:rPr lang="en-US" baseline="0" dirty="0" err="1" smtClean="0"/>
              <a:t>appbar</a:t>
            </a:r>
            <a:r>
              <a:rPr lang="en-US" baseline="0" dirty="0" smtClean="0"/>
              <a:t>/</a:t>
            </a:r>
            <a:r>
              <a:rPr lang="en-US" baseline="0" dirty="0" err="1" smtClean="0"/>
              <a:t>index.html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82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DPI </a:t>
            </a:r>
            <a:r>
              <a:rPr lang="mr-IN" dirty="0" smtClean="0"/>
              <a:t>–</a:t>
            </a:r>
            <a:r>
              <a:rPr lang="en-US" dirty="0" smtClean="0"/>
              <a:t> Dots Per Inch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6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a Responsive UI with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ConstraintLayout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/training/constraint-layout/</a:t>
            </a:r>
            <a:r>
              <a:rPr lang="en-US" dirty="0" err="1" smtClean="0"/>
              <a:t>index.html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60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Android studio, look at the XML layout to see how</a:t>
            </a:r>
            <a:r>
              <a:rPr lang="en-US" baseline="0" dirty="0" smtClean="0"/>
              <a:t> these are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13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1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android.com/reference/android/app/Activity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31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952" y="312314"/>
            <a:ext cx="7775370" cy="422206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9600" b="1" dirty="0" smtClean="0"/>
              <a:t>Your First App:</a:t>
            </a:r>
            <a:br>
              <a:rPr lang="en-US" sz="9600" b="1" dirty="0" smtClean="0"/>
            </a:br>
            <a:r>
              <a:rPr lang="en-US" sz="8000" b="1" dirty="0" smtClean="0"/>
              <a:t>Creating the UI</a:t>
            </a:r>
            <a:endParaRPr lang="en-US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0619" y="4534382"/>
            <a:ext cx="2391112" cy="95774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CIS 399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60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46670"/>
          </a:xfrm>
        </p:spPr>
        <p:txBody>
          <a:bodyPr/>
          <a:lstStyle/>
          <a:p>
            <a:r>
              <a:rPr lang="en-US" dirty="0" smtClean="0"/>
              <a:t>UI Layout Files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5479" r="-5479"/>
          <a:stretch>
            <a:fillRect/>
          </a:stretch>
        </p:blipFill>
        <p:spPr>
          <a:xfrm>
            <a:off x="457200" y="1212843"/>
            <a:ext cx="3524173" cy="5400585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901287" y="1212844"/>
            <a:ext cx="4785513" cy="5400584"/>
          </a:xfrm>
        </p:spPr>
        <p:txBody>
          <a:bodyPr>
            <a:normAutofit/>
          </a:bodyPr>
          <a:lstStyle/>
          <a:p>
            <a:r>
              <a:rPr lang="en-US" dirty="0"/>
              <a:t>Each screen (Activity) will have at least one layout file</a:t>
            </a:r>
          </a:p>
          <a:p>
            <a:r>
              <a:rPr lang="en-US" dirty="0" smtClean="0"/>
              <a:t>Layout files contain UI definitions using AXML (Android XML)</a:t>
            </a:r>
          </a:p>
          <a:p>
            <a:r>
              <a:rPr lang="en-US" dirty="0" smtClean="0"/>
              <a:t>Layout definitions will contain:</a:t>
            </a:r>
          </a:p>
          <a:p>
            <a:pPr lvl="1"/>
            <a:r>
              <a:rPr lang="en-US" dirty="0" smtClean="0"/>
              <a:t>Layout containers, called </a:t>
            </a:r>
            <a:r>
              <a:rPr lang="en-US" i="1" dirty="0" smtClean="0"/>
              <a:t>layouts</a:t>
            </a:r>
            <a:r>
              <a:rPr lang="en-US" dirty="0" smtClean="0"/>
              <a:t> (confusing?)</a:t>
            </a:r>
          </a:p>
          <a:p>
            <a:pPr lvl="1"/>
            <a:r>
              <a:rPr lang="en-US" dirty="0" smtClean="0"/>
              <a:t>UI controls, called </a:t>
            </a:r>
            <a:r>
              <a:rPr lang="en-US" i="1" dirty="0" smtClean="0"/>
              <a:t>widgets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ound Single Corner Rectangle 6"/>
          <p:cNvSpPr/>
          <p:nvPr/>
        </p:nvSpPr>
        <p:spPr>
          <a:xfrm>
            <a:off x="915258" y="2963457"/>
            <a:ext cx="2814419" cy="514886"/>
          </a:xfrm>
          <a:prstGeom prst="round1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6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rcRect l="-2932" r="-2932"/>
          <a:stretch>
            <a:fillRect/>
          </a:stretch>
        </p:blipFill>
        <p:spPr>
          <a:xfrm>
            <a:off x="0" y="926796"/>
            <a:ext cx="5217401" cy="565230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21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Layout Editor in Design Mode</a:t>
            </a:r>
            <a:endParaRPr lang="en-US" dirty="0"/>
          </a:p>
        </p:txBody>
      </p:sp>
      <p:sp>
        <p:nvSpPr>
          <p:cNvPr id="7" name="Round Single Corner Rectangle 6"/>
          <p:cNvSpPr/>
          <p:nvPr/>
        </p:nvSpPr>
        <p:spPr>
          <a:xfrm>
            <a:off x="1418650" y="915354"/>
            <a:ext cx="3798751" cy="514886"/>
          </a:xfrm>
          <a:prstGeom prst="round1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-217375" y="6182291"/>
            <a:ext cx="1475855" cy="514886"/>
          </a:xfrm>
          <a:prstGeom prst="round1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5605956" y="926796"/>
            <a:ext cx="3080844" cy="568663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Select a device (screen size and density) for rendering the UI</a:t>
            </a:r>
          </a:p>
          <a:p>
            <a:r>
              <a:rPr lang="en-US" dirty="0" smtClean="0"/>
              <a:t>Select an orientation</a:t>
            </a:r>
          </a:p>
          <a:p>
            <a:r>
              <a:rPr lang="en-US" dirty="0" smtClean="0"/>
              <a:t>Select an API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0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51879" r="-51879"/>
          <a:stretch>
            <a:fillRect/>
          </a:stretch>
        </p:blipFill>
        <p:spPr>
          <a:xfrm>
            <a:off x="457200" y="926795"/>
            <a:ext cx="8229600" cy="562942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21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Layout Editor in Text Mode</a:t>
            </a:r>
            <a:endParaRPr lang="en-US" dirty="0"/>
          </a:p>
        </p:txBody>
      </p:sp>
      <p:sp>
        <p:nvSpPr>
          <p:cNvPr id="11" name="Round Single Corner Rectangle 10"/>
          <p:cNvSpPr/>
          <p:nvPr/>
        </p:nvSpPr>
        <p:spPr>
          <a:xfrm>
            <a:off x="2368230" y="6193733"/>
            <a:ext cx="1178396" cy="514886"/>
          </a:xfrm>
          <a:prstGeom prst="round1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6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5228"/>
          </a:xfrm>
        </p:spPr>
        <p:txBody>
          <a:bodyPr/>
          <a:lstStyle/>
          <a:p>
            <a:r>
              <a:rPr lang="en-US" dirty="0" smtClean="0"/>
              <a:t>An (Almost) Empty AXML Layout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4577" y="1109866"/>
            <a:ext cx="8694951" cy="53319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i="1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&lt;?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xml version=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"1.0"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encoding=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"utf-8"</a:t>
            </a:r>
            <a:r>
              <a:rPr lang="en-US" sz="1600" i="1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?&gt;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RelativeLayout 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xmlns: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android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"http://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schemas.android.com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/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apk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/res/android"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xmlns: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tools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"http://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schemas.android.com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/tools"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android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:layout_width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match_parent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android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:layout_height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match_parent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android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:paddingBottom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"@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dimen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/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activity_vertical_margin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android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:paddingLeft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"@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dimen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/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activity_horizontal_margin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android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:paddingRight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"@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dimen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/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activity_horizontal_margin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android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:paddingTop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"@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dimen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/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activity_vertical_margin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tools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:context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edu.uoregon.bbird.myemptyapplication.MainActivity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TextView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       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android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:layout_width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wrap_content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    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android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:layout_height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wrap_content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    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android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:text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"Hello World!" 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/&gt;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RelativeLayout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0557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5228"/>
          </a:xfrm>
        </p:spPr>
        <p:txBody>
          <a:bodyPr>
            <a:normAutofit/>
          </a:bodyPr>
          <a:lstStyle/>
          <a:p>
            <a:r>
              <a:rPr lang="en-US" dirty="0" smtClean="0"/>
              <a:t>Types of Widgets</a:t>
            </a:r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761999" y="6248400"/>
            <a:ext cx="3267075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C2</a:t>
            </a:r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672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1219200"/>
            <a:ext cx="2847975" cy="44291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>
            <a:cxnSpLocks noChangeShapeType="1"/>
            <a:endCxn id="24" idx="1"/>
          </p:cNvCxnSpPr>
          <p:nvPr/>
        </p:nvCxnSpPr>
        <p:spPr bwMode="auto">
          <a:xfrm>
            <a:off x="3418840" y="2639695"/>
            <a:ext cx="1762760" cy="149225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5181600" y="2639695"/>
            <a:ext cx="2297112" cy="298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TextView widget (text view)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5181600" y="2110581"/>
            <a:ext cx="3071019" cy="2587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Button widget (button)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>
            <a:off x="4029075" y="2286000"/>
            <a:ext cx="1086485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26"/>
          <p:cNvCxnSpPr>
            <a:cxnSpLocks noChangeShapeType="1"/>
            <a:endCxn id="28" idx="1"/>
          </p:cNvCxnSpPr>
          <p:nvPr/>
        </p:nvCxnSpPr>
        <p:spPr bwMode="auto">
          <a:xfrm flipV="1">
            <a:off x="3830096" y="1612900"/>
            <a:ext cx="1426210" cy="29210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5256306" y="1466850"/>
            <a:ext cx="2917825" cy="292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EditText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widget (editable text view)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15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5228"/>
          </a:xfrm>
        </p:spPr>
        <p:txBody>
          <a:bodyPr>
            <a:normAutofit/>
          </a:bodyPr>
          <a:lstStyle/>
          <a:p>
            <a:r>
              <a:rPr lang="en-US" dirty="0" smtClean="0"/>
              <a:t>Common Widget Properties</a:t>
            </a:r>
            <a:endParaRPr lang="en-US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333378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Murach's Android Programming (2nd Ed.), C2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29083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955479"/>
              </p:ext>
            </p:extLst>
          </p:nvPr>
        </p:nvGraphicFramePr>
        <p:xfrm>
          <a:off x="1309302" y="1143000"/>
          <a:ext cx="7377498" cy="5042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Document" r:id="rId3" imgW="7377498" imgH="5042723" progId="Word.Document.12">
                  <p:embed/>
                </p:oleObj>
              </mc:Choice>
              <mc:Fallback>
                <p:oleObj name="Document" r:id="rId3" imgW="7377498" imgH="50427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9302" y="1143000"/>
                        <a:ext cx="7377498" cy="5042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880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Density Independent Pixels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Screens can have different pixel densities (DPI). If you define layout dimensions using pixels, screens with the same size, but different pixel densities, will have different sized layouts.</a:t>
            </a:r>
          </a:p>
          <a:p>
            <a:r>
              <a:rPr lang="en-US" dirty="0" smtClean="0"/>
              <a:t>Therefore</a:t>
            </a:r>
            <a:r>
              <a:rPr lang="en-US" dirty="0"/>
              <a:t>, when specifying dimensions, always use either dp or sp units.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dirty="0"/>
              <a:t>dp</a:t>
            </a:r>
            <a:r>
              <a:rPr lang="en-US" dirty="0"/>
              <a:t> (</a:t>
            </a:r>
            <a:r>
              <a:rPr lang="en-US" dirty="0" smtClean="0"/>
              <a:t>density</a:t>
            </a:r>
            <a:r>
              <a:rPr lang="en-US" dirty="0"/>
              <a:t>-independent </a:t>
            </a:r>
            <a:r>
              <a:rPr lang="en-US" dirty="0" smtClean="0"/>
              <a:t>pixel) corresponds </a:t>
            </a:r>
            <a:r>
              <a:rPr lang="en-US" dirty="0"/>
              <a:t>to the physical size of a pixel at 160 dpi. </a:t>
            </a:r>
            <a:endParaRPr lang="en-US" dirty="0" smtClean="0"/>
          </a:p>
          <a:p>
            <a:r>
              <a:rPr lang="en-US" dirty="0"/>
              <a:t>An </a:t>
            </a:r>
            <a:r>
              <a:rPr lang="en-US" i="1" dirty="0"/>
              <a:t>sp</a:t>
            </a:r>
            <a:r>
              <a:rPr lang="en-US" dirty="0"/>
              <a:t> (scale-independent pixel</a:t>
            </a:r>
            <a:r>
              <a:rPr lang="en-US" dirty="0" smtClean="0"/>
              <a:t>) is a dp that </a:t>
            </a:r>
            <a:r>
              <a:rPr lang="en-US" dirty="0"/>
              <a:t>is scaled by the user's preferred text </a:t>
            </a:r>
            <a:r>
              <a:rPr lang="en-US" dirty="0" smtClean="0"/>
              <a:t>size.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92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52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Layouts (Widget Containers)</a:t>
            </a:r>
            <a:endParaRPr lang="en-US" dirty="0"/>
          </a:p>
        </p:txBody>
      </p:sp>
      <p:sp>
        <p:nvSpPr>
          <p:cNvPr id="13" name="Content Placeholder 4"/>
          <p:cNvSpPr>
            <a:spLocks noGrp="1"/>
          </p:cNvSpPr>
          <p:nvPr>
            <p:ph sz="half" idx="4294967295"/>
          </p:nvPr>
        </p:nvSpPr>
        <p:spPr>
          <a:xfrm>
            <a:off x="457200" y="1432913"/>
            <a:ext cx="3566216" cy="45259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Linear Layout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/>
              <a:t>Relative and Constraint Layouts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4405528" y="1453344"/>
            <a:ext cx="4281272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Table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Grid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Frame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4282" y="2521274"/>
            <a:ext cx="1380909" cy="83408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967692" y="4961602"/>
            <a:ext cx="1969726" cy="118974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/>
          <a:srcRect t="19214" b="19301"/>
          <a:stretch/>
        </p:blipFill>
        <p:spPr>
          <a:xfrm>
            <a:off x="6039463" y="3628773"/>
            <a:ext cx="1969726" cy="118974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9463" y="1984120"/>
            <a:ext cx="1944608" cy="118974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367596" y="2247864"/>
            <a:ext cx="784668" cy="134349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9463" y="5303238"/>
            <a:ext cx="1993087" cy="118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1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75508"/>
          </a:xfrm>
        </p:spPr>
        <p:txBody>
          <a:bodyPr>
            <a:normAutofit/>
          </a:bodyPr>
          <a:lstStyle/>
          <a:p>
            <a:r>
              <a:rPr lang="en-US" dirty="0" smtClean="0"/>
              <a:t>Common Layout Properties</a:t>
            </a:r>
            <a:endParaRPr lang="en-US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333378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Murach's Android Programming (2nd Ed.), C2</a:t>
            </a:r>
            <a:endParaRPr lang="en-US" dirty="0"/>
          </a:p>
        </p:txBody>
      </p:sp>
      <p:sp>
        <p:nvSpPr>
          <p:cNvPr id="11" name="Footer Placeholder 3"/>
          <p:cNvSpPr txBox="1">
            <a:spLocks/>
          </p:cNvSpPr>
          <p:nvPr/>
        </p:nvSpPr>
        <p:spPr>
          <a:xfrm>
            <a:off x="4829083" y="6248400"/>
            <a:ext cx="3352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860838"/>
              </p:ext>
            </p:extLst>
          </p:nvPr>
        </p:nvGraphicFramePr>
        <p:xfrm>
          <a:off x="1493992" y="1985808"/>
          <a:ext cx="7377498" cy="198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Document" r:id="rId3" imgW="7377498" imgH="1980363" progId="Word.Document.12">
                  <p:embed/>
                </p:oleObj>
              </mc:Choice>
              <mc:Fallback>
                <p:oleObj name="Document" r:id="rId3" imgW="7377498" imgH="19803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3992" y="1985808"/>
                        <a:ext cx="7377498" cy="198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149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46670"/>
          </a:xfrm>
        </p:spPr>
        <p:txBody>
          <a:bodyPr/>
          <a:lstStyle/>
          <a:p>
            <a:r>
              <a:rPr lang="en-US" dirty="0" smtClean="0"/>
              <a:t>Strings Resource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5479" r="-5479"/>
          <a:stretch>
            <a:fillRect/>
          </a:stretch>
        </p:blipFill>
        <p:spPr>
          <a:xfrm>
            <a:off x="457200" y="1212843"/>
            <a:ext cx="3524173" cy="5400585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901287" y="1212844"/>
            <a:ext cx="4785513" cy="5400584"/>
          </a:xfrm>
        </p:spPr>
        <p:txBody>
          <a:bodyPr>
            <a:normAutofit/>
          </a:bodyPr>
          <a:lstStyle/>
          <a:p>
            <a:r>
              <a:rPr lang="en-US" dirty="0" smtClean="0"/>
              <a:t>Define named text strings</a:t>
            </a:r>
            <a:endParaRPr lang="en-US" dirty="0"/>
          </a:p>
          <a:p>
            <a:r>
              <a:rPr lang="en-US" dirty="0" smtClean="0"/>
              <a:t>Useful when the same text string is used in multiple places.</a:t>
            </a:r>
            <a:endParaRPr lang="en-US" dirty="0"/>
          </a:p>
          <a:p>
            <a:r>
              <a:rPr lang="en-US" dirty="0" smtClean="0"/>
              <a:t>Useful for localization, different files can be used for different languages</a:t>
            </a:r>
          </a:p>
        </p:txBody>
      </p:sp>
      <p:sp>
        <p:nvSpPr>
          <p:cNvPr id="7" name="Round Single Corner Rectangle 6"/>
          <p:cNvSpPr/>
          <p:nvPr/>
        </p:nvSpPr>
        <p:spPr>
          <a:xfrm>
            <a:off x="915258" y="5732401"/>
            <a:ext cx="2814419" cy="308932"/>
          </a:xfrm>
          <a:prstGeom prst="round1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9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58088067"/>
              </p:ext>
            </p:extLst>
          </p:nvPr>
        </p:nvGraphicFramePr>
        <p:xfrm>
          <a:off x="457200" y="1600200"/>
          <a:ext cx="3811200" cy="3781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/>
                <a:gridCol w="3299499"/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 +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sng" dirty="0" smtClean="0"/>
                        <a:t>single-screen apps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Activity Lifecycle + saving</a:t>
                      </a:r>
                      <a:r>
                        <a:rPr lang="en-US" sz="2800" baseline="0" dirty="0" smtClean="0"/>
                        <a:t> activity state</a:t>
                      </a:r>
                      <a:endParaRPr lang="en-US" sz="2800" dirty="0" smtClean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Menus + Themes</a:t>
                      </a:r>
                      <a:endParaRPr lang="en-US" sz="2800" dirty="0" smtClean="0"/>
                    </a:p>
                  </a:txBody>
                  <a:tcPr/>
                </a:tc>
              </a:tr>
              <a:tr h="85656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Multi-screen</a:t>
                      </a:r>
                      <a:r>
                        <a:rPr lang="en-US" sz="2800" baseline="0" dirty="0" smtClean="0"/>
                        <a:t> apps +</a:t>
                      </a:r>
                      <a:endParaRPr lang="en-US" sz="28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Fragments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22388338"/>
              </p:ext>
            </p:extLst>
          </p:nvPr>
        </p:nvGraphicFramePr>
        <p:xfrm>
          <a:off x="4412426" y="1600200"/>
          <a:ext cx="4274374" cy="3866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/>
                <a:gridCol w="3685178"/>
              </a:tblGrid>
              <a:tr h="375862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Reading XML files + Asynch Tasks</a:t>
                      </a:r>
                      <a:endParaRPr lang="en-US" sz="2800" dirty="0" smtClean="0"/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 Views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SQLite</a:t>
                      </a:r>
                      <a:r>
                        <a:rPr lang="en-US" sz="2800" baseline="0" dirty="0" smtClean="0"/>
                        <a:t> Database</a:t>
                      </a:r>
                      <a:endParaRPr lang="en-US" sz="2800" dirty="0" smtClean="0"/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Consuming a web service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Geolocation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5228"/>
          </a:xfrm>
        </p:spPr>
        <p:txBody>
          <a:bodyPr/>
          <a:lstStyle/>
          <a:p>
            <a:r>
              <a:rPr lang="en-US" dirty="0" smtClean="0"/>
              <a:t>Strings File for the Tip Calculator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4577" y="1109866"/>
            <a:ext cx="8694951" cy="53319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resources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app_name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&gt;Tip Calculator&lt;/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action_settings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&gt;Settings&lt;/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bill_amount_label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&gt;Bill Amount&lt;/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bill_amount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&gt;34.60&lt;/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tip_percent_label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&gt;Percent&lt;/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tip_percent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&gt;15%&lt;/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"increase"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&gt;+&lt;/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"decrease"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&gt;-&lt;/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tip_amount_label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&gt;Tip&lt;/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tip_amount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&gt;$0.00&lt;/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total_amount_label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&gt;Total&lt;/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total_amount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&gt;$0.00&lt;/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resources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35332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Exercise 2 - 1 in the textbook</a:t>
            </a:r>
          </a:p>
          <a:p>
            <a:pPr lvl="1"/>
            <a:r>
              <a:rPr lang="en-US" dirty="0" smtClean="0"/>
              <a:t>In this exercise you will modify an app based on the Blank Activity template.</a:t>
            </a:r>
          </a:p>
          <a:p>
            <a:r>
              <a:rPr lang="en-US" dirty="0" smtClean="0"/>
              <a:t>Do Exercise 2 </a:t>
            </a:r>
            <a:r>
              <a:rPr lang="en-US" smtClean="0"/>
              <a:t>- 2 </a:t>
            </a:r>
            <a:r>
              <a:rPr lang="en-US" dirty="0" smtClean="0"/>
              <a:t>in the textbook.</a:t>
            </a:r>
          </a:p>
          <a:p>
            <a:pPr lvl="1"/>
            <a:r>
              <a:rPr lang="en-US" dirty="0" smtClean="0"/>
              <a:t>Make the UI for an Invoice app that is very similar to the Tip Calculator app.</a:t>
            </a:r>
          </a:p>
        </p:txBody>
      </p:sp>
    </p:spTree>
    <p:extLst>
      <p:ext uri="{BB962C8B-B14F-4D97-AF65-F5344CB8AC3E}">
        <p14:creationId xmlns:p14="http://schemas.microsoft.com/office/powerpoint/2010/main" val="205455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46670"/>
          </a:xfrm>
        </p:spPr>
        <p:txBody>
          <a:bodyPr/>
          <a:lstStyle/>
          <a:p>
            <a:r>
              <a:rPr lang="en-US" dirty="0" smtClean="0"/>
              <a:t>Parts of an App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-5479" r="-5479"/>
          <a:stretch>
            <a:fillRect/>
          </a:stretch>
        </p:blipFill>
        <p:spPr>
          <a:xfrm>
            <a:off x="457200" y="1212843"/>
            <a:ext cx="3524173" cy="5400585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901287" y="1212844"/>
            <a:ext cx="4785513" cy="540058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Manifest – Info about the app</a:t>
            </a:r>
          </a:p>
          <a:p>
            <a:r>
              <a:rPr lang="en-US" sz="2400" dirty="0" smtClean="0"/>
              <a:t>Java –Java source code for Activities and other classes</a:t>
            </a:r>
          </a:p>
          <a:p>
            <a:r>
              <a:rPr lang="en-US" sz="2400" dirty="0" smtClean="0"/>
              <a:t>res – Resources</a:t>
            </a:r>
          </a:p>
          <a:p>
            <a:pPr lvl="1"/>
            <a:r>
              <a:rPr lang="en-US" dirty="0" smtClean="0"/>
              <a:t>Drawable: Images</a:t>
            </a:r>
          </a:p>
          <a:p>
            <a:pPr lvl="1"/>
            <a:r>
              <a:rPr lang="en-US" dirty="0" smtClean="0"/>
              <a:t>Layout: UI layouts in XML</a:t>
            </a:r>
          </a:p>
          <a:p>
            <a:pPr lvl="1"/>
            <a:r>
              <a:rPr lang="en-US" dirty="0" smtClean="0"/>
              <a:t>Mipmap: Multi-resolution icon images</a:t>
            </a:r>
          </a:p>
          <a:p>
            <a:pPr lvl="1"/>
            <a:r>
              <a:rPr lang="en-US" dirty="0" smtClean="0"/>
              <a:t>Values: named constants</a:t>
            </a:r>
          </a:p>
          <a:p>
            <a:pPr lvl="2"/>
            <a:r>
              <a:rPr lang="en-US" sz="2400" dirty="0" smtClean="0"/>
              <a:t>Dimens: dimensions (sizes)</a:t>
            </a:r>
          </a:p>
          <a:p>
            <a:pPr lvl="2"/>
            <a:r>
              <a:rPr lang="en-US" sz="2400" dirty="0" smtClean="0"/>
              <a:t>Strings: text strings</a:t>
            </a:r>
          </a:p>
          <a:p>
            <a:pPr lvl="2"/>
            <a:r>
              <a:rPr lang="en-US" sz="2400" dirty="0" smtClean="0"/>
              <a:t>Styles: Theme selection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5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46670"/>
          </a:xfrm>
        </p:spPr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5479" r="-5479"/>
          <a:stretch>
            <a:fillRect/>
          </a:stretch>
        </p:blipFill>
        <p:spPr>
          <a:xfrm>
            <a:off x="457200" y="1212843"/>
            <a:ext cx="3524173" cy="5400585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901287" y="1212844"/>
            <a:ext cx="4785513" cy="5400584"/>
          </a:xfrm>
        </p:spPr>
        <p:txBody>
          <a:bodyPr>
            <a:normAutofit/>
          </a:bodyPr>
          <a:lstStyle/>
          <a:p>
            <a:r>
              <a:rPr lang="en-US" dirty="0"/>
              <a:t>Each </a:t>
            </a:r>
            <a:r>
              <a:rPr lang="en-US" dirty="0" smtClean="0"/>
              <a:t>App will contain at least one </a:t>
            </a:r>
            <a:r>
              <a:rPr lang="en-US" i="1" dirty="0"/>
              <a:t>a</a:t>
            </a:r>
            <a:r>
              <a:rPr lang="en-US" i="1" dirty="0" smtClean="0"/>
              <a:t>ctivity. </a:t>
            </a:r>
            <a:r>
              <a:rPr lang="en-US" dirty="0" smtClean="0"/>
              <a:t>Every activity derives from the Android Activity class</a:t>
            </a:r>
          </a:p>
          <a:p>
            <a:r>
              <a:rPr lang="en-US" dirty="0" smtClean="0"/>
              <a:t>Each activity will load a UI layout and display one screen in an app</a:t>
            </a:r>
          </a:p>
        </p:txBody>
      </p:sp>
      <p:sp>
        <p:nvSpPr>
          <p:cNvPr id="7" name="Round Single Corner Rectangle 6"/>
          <p:cNvSpPr/>
          <p:nvPr/>
        </p:nvSpPr>
        <p:spPr>
          <a:xfrm>
            <a:off x="915258" y="2288383"/>
            <a:ext cx="2814419" cy="320373"/>
          </a:xfrm>
          <a:prstGeom prst="round1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1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Calculator Activity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package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com.murach.tipcalculator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import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java.text.NumberFormat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import </a:t>
            </a:r>
            <a:r>
              <a:rPr lang="en-US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 . .</a:t>
            </a: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public class </a:t>
            </a:r>
            <a:r>
              <a:rPr lang="en-US" dirty="0" err="1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TipCalculatorActivity</a:t>
            </a: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b="1" dirty="0" smtClean="0">
                <a:solidFill>
                  <a:srgbClr val="011893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Activity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b="1" dirty="0" smtClean="0">
                <a:solidFill>
                  <a:srgbClr val="011893"/>
                </a:solidFill>
                <a:latin typeface="Menlo"/>
                <a:ea typeface="Menlo"/>
                <a:cs typeface="Menlo"/>
              </a:rPr>
              <a:t>implements </a:t>
            </a:r>
            <a:r>
              <a:rPr lang="en-US" dirty="0" err="1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OnEditorActionListener</a:t>
            </a:r>
            <a:r>
              <a:rPr lang="en-US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OnClickListener</a:t>
            </a:r>
            <a:r>
              <a:rPr lang="en-US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{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477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Empty Activity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package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edu.uoregon.bbird.myemptyapplication;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11893"/>
                </a:solidFill>
                <a:latin typeface="Menlo"/>
                <a:ea typeface="Menlo"/>
                <a:cs typeface="Menlo"/>
              </a:rPr>
              <a:t>import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android.os.Bundle;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public class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MainActivity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AppCompatActivity {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dirty="0">
                <a:solidFill>
                  <a:srgbClr val="929000"/>
                </a:solidFill>
                <a:latin typeface="Menlo"/>
                <a:ea typeface="Menlo"/>
                <a:cs typeface="Menlo"/>
              </a:rPr>
              <a:t>@Override</a:t>
            </a:r>
          </a:p>
          <a:p>
            <a:pPr marL="0" indent="0">
              <a:buNone/>
            </a:pPr>
            <a:r>
              <a:rPr lang="en-US" dirty="0">
                <a:solidFill>
                  <a:srgbClr val="929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protected void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onCreate(Bundle savedInstanceState)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.onCreate(savedInstanceState);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setContentView(R.layout.</a:t>
            </a:r>
            <a:r>
              <a:rPr lang="en-US" b="1" i="1" dirty="0">
                <a:solidFill>
                  <a:srgbClr val="7B238D"/>
                </a:solidFill>
                <a:latin typeface="Menlo"/>
                <a:ea typeface="Menlo"/>
                <a:cs typeface="Menlo"/>
              </a:rPr>
              <a:t>activity_main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499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Class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815" y="1600200"/>
            <a:ext cx="876359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java.lang.Object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</a:t>
            </a:r>
            <a:r>
              <a:rPr lang="en-US" sz="2800" dirty="0" smtClean="0"/>
              <a:t>↳</a:t>
            </a:r>
            <a:r>
              <a:rPr lang="en-US" sz="2800" dirty="0"/>
              <a:t>	android.content.Context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	 ↳</a:t>
            </a:r>
            <a:r>
              <a:rPr lang="en-US" sz="2800" dirty="0"/>
              <a:t>	android.content.ContextWrapper</a:t>
            </a:r>
          </a:p>
          <a:p>
            <a:pPr marL="0" indent="0">
              <a:buNone/>
            </a:pPr>
            <a:r>
              <a:rPr lang="en-US" sz="2800" dirty="0"/>
              <a:t> 	 	</a:t>
            </a:r>
            <a:r>
              <a:rPr lang="en-US" sz="2800" dirty="0" smtClean="0"/>
              <a:t>↳</a:t>
            </a:r>
            <a:r>
              <a:rPr lang="en-US" sz="2800" dirty="0"/>
              <a:t>	android.view.ContextThemeWrapper</a:t>
            </a:r>
          </a:p>
          <a:p>
            <a:pPr marL="0" indent="0">
              <a:buNone/>
            </a:pPr>
            <a:r>
              <a:rPr lang="en-US" sz="2800" dirty="0"/>
              <a:t> 	 	 </a:t>
            </a:r>
            <a:r>
              <a:rPr lang="en-US" sz="2800" dirty="0" smtClean="0"/>
              <a:t>  </a:t>
            </a:r>
            <a:r>
              <a:rPr lang="en-US" sz="2800" dirty="0"/>
              <a:t>↳	android.app.Activity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800" dirty="0" smtClean="0"/>
              <a:t>The </a:t>
            </a:r>
            <a:r>
              <a:rPr lang="en-US" sz="2800" dirty="0"/>
              <a:t>Activity class takes care of creating a window </a:t>
            </a:r>
            <a:r>
              <a:rPr lang="en-US" sz="2800" dirty="0" smtClean="0"/>
              <a:t>in </a:t>
            </a:r>
            <a:r>
              <a:rPr lang="en-US" sz="2800" dirty="0"/>
              <a:t>which you can place your UI with setContentView(View</a:t>
            </a:r>
            <a:r>
              <a:rPr lang="en-US" sz="2800" dirty="0" smtClean="0"/>
              <a:t>).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https://developer.android.com/reference/android/app/</a:t>
            </a:r>
            <a:r>
              <a:rPr lang="en-US" sz="2400" dirty="0" smtClean="0">
                <a:hlinkClick r:id="rId3"/>
              </a:rPr>
              <a:t>Activity.html</a:t>
            </a:r>
            <a:r>
              <a:rPr 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058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AppCompatActivity Class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4662" y="1600200"/>
            <a:ext cx="8511900" cy="47042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java.lang.Object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↳</a:t>
            </a:r>
            <a:r>
              <a:rPr lang="en-US" sz="2400" dirty="0"/>
              <a:t>	android.content.Context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	 ↳</a:t>
            </a:r>
            <a:r>
              <a:rPr lang="en-US" sz="2400" dirty="0"/>
              <a:t>	android.content.ContextWrapper</a:t>
            </a:r>
          </a:p>
          <a:p>
            <a:pPr marL="0" indent="0">
              <a:buNone/>
            </a:pPr>
            <a:r>
              <a:rPr lang="en-US" sz="2400" dirty="0"/>
              <a:t> 	 	</a:t>
            </a:r>
            <a:r>
              <a:rPr lang="en-US" sz="2400" dirty="0" smtClean="0"/>
              <a:t>↳</a:t>
            </a:r>
            <a:r>
              <a:rPr lang="en-US" sz="2400" dirty="0"/>
              <a:t>	android.view.ContextThemeWrapper</a:t>
            </a:r>
          </a:p>
          <a:p>
            <a:pPr marL="0" indent="0">
              <a:buNone/>
            </a:pPr>
            <a:r>
              <a:rPr lang="en-US" sz="2400" dirty="0"/>
              <a:t> 	 	 </a:t>
            </a:r>
            <a:r>
              <a:rPr lang="en-US" sz="2400" dirty="0" smtClean="0"/>
              <a:t>  </a:t>
            </a:r>
            <a:r>
              <a:rPr lang="en-US" sz="2400" dirty="0"/>
              <a:t>↳	android.app.Activity</a:t>
            </a:r>
          </a:p>
          <a:p>
            <a:pPr marL="0" indent="0">
              <a:buNone/>
            </a:pPr>
            <a:r>
              <a:rPr lang="en-US" sz="2400" dirty="0"/>
              <a:t> 	 	 	</a:t>
            </a:r>
            <a:r>
              <a:rPr lang="en-US" sz="2400" dirty="0" smtClean="0"/>
              <a:t>   </a:t>
            </a:r>
            <a:r>
              <a:rPr lang="en-US" sz="2400" dirty="0"/>
              <a:t>↳	android.support.v4.app.FragmentActivity</a:t>
            </a:r>
          </a:p>
          <a:p>
            <a:pPr marL="0" indent="0">
              <a:buNone/>
            </a:pPr>
            <a:r>
              <a:rPr lang="en-US" sz="2400" dirty="0"/>
              <a:t> 	 	 	 	   ↳	android.support.v7.</a:t>
            </a:r>
            <a:r>
              <a:rPr lang="en-US" sz="2400" dirty="0" smtClean="0"/>
              <a:t>app.AppCompatActivity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800" dirty="0" smtClean="0"/>
              <a:t>Base </a:t>
            </a:r>
            <a:r>
              <a:rPr lang="en-US" sz="2800" dirty="0"/>
              <a:t>class for activities that use the support library </a:t>
            </a:r>
            <a:r>
              <a:rPr lang="en-US" sz="2800" i="1" dirty="0"/>
              <a:t>action </a:t>
            </a:r>
            <a:r>
              <a:rPr lang="en-US" sz="2800" i="1" dirty="0" smtClean="0"/>
              <a:t>bar </a:t>
            </a:r>
            <a:r>
              <a:rPr lang="en-US" sz="2800" dirty="0" smtClean="0"/>
              <a:t>or</a:t>
            </a:r>
            <a:r>
              <a:rPr lang="en-US" sz="2800" i="1" dirty="0" smtClean="0"/>
              <a:t> app bar</a:t>
            </a:r>
            <a:r>
              <a:rPr lang="en-US" sz="2800" dirty="0" smtClean="0"/>
              <a:t> features in API 7 or higher. (The action bar was introduced in API 11)</a:t>
            </a:r>
          </a:p>
        </p:txBody>
      </p:sp>
    </p:spTree>
    <p:extLst>
      <p:ext uri="{BB962C8B-B14F-4D97-AF65-F5344CB8AC3E}">
        <p14:creationId xmlns:p14="http://schemas.microsoft.com/office/powerpoint/2010/main" val="3050708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Bar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rcRect t="-12862" b="-12862"/>
          <a:stretch>
            <a:fillRect/>
          </a:stretch>
        </p:blipFill>
        <p:spPr>
          <a:xfrm>
            <a:off x="354013" y="1600200"/>
            <a:ext cx="8512175" cy="3834711"/>
          </a:xfrm>
        </p:spPr>
      </p:pic>
      <p:sp>
        <p:nvSpPr>
          <p:cNvPr id="5" name="Round Single Corner Rectangle 4"/>
          <p:cNvSpPr/>
          <p:nvPr/>
        </p:nvSpPr>
        <p:spPr>
          <a:xfrm>
            <a:off x="1086869" y="3266668"/>
            <a:ext cx="7104691" cy="1064098"/>
          </a:xfrm>
          <a:prstGeom prst="round1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27549" y="5277833"/>
            <a:ext cx="5702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Action bar in the default calendar app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8940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2529</TotalTime>
  <Words>951</Words>
  <Application>Microsoft Macintosh PowerPoint</Application>
  <PresentationFormat>On-screen Show (4:3)</PresentationFormat>
  <Paragraphs>196</Paragraphs>
  <Slides>21</Slides>
  <Notes>10</Notes>
  <HiddenSlides>2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Mangal</vt:lpstr>
      <vt:lpstr>Menlo</vt:lpstr>
      <vt:lpstr>Times New Roman</vt:lpstr>
      <vt:lpstr>Arial</vt:lpstr>
      <vt:lpstr>Office Theme</vt:lpstr>
      <vt:lpstr>Document</vt:lpstr>
      <vt:lpstr>Your First App: Creating the UI</vt:lpstr>
      <vt:lpstr>Course Overview</vt:lpstr>
      <vt:lpstr>Parts of an App Project</vt:lpstr>
      <vt:lpstr>Activities</vt:lpstr>
      <vt:lpstr>Tip Calculator Activity</vt:lpstr>
      <vt:lpstr>An Empty Activity</vt:lpstr>
      <vt:lpstr>Activity Class</vt:lpstr>
      <vt:lpstr>AppCompatActivity Class</vt:lpstr>
      <vt:lpstr>Action Bar</vt:lpstr>
      <vt:lpstr>UI Layout Files</vt:lpstr>
      <vt:lpstr>Layout Editor in Design Mode</vt:lpstr>
      <vt:lpstr>Layout Editor in Text Mode</vt:lpstr>
      <vt:lpstr>An (Almost) Empty AXML Layout</vt:lpstr>
      <vt:lpstr>Types of Widgets</vt:lpstr>
      <vt:lpstr>Common Widget Properties</vt:lpstr>
      <vt:lpstr>Density Independent Pixels</vt:lpstr>
      <vt:lpstr>Types of Layouts (Widget Containers)</vt:lpstr>
      <vt:lpstr>Common Layout Properties</vt:lpstr>
      <vt:lpstr>Strings Resource</vt:lpstr>
      <vt:lpstr>Strings File for the Tip Calculator</vt:lpstr>
      <vt:lpstr>Exercises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Brian Bird</cp:lastModifiedBy>
  <cp:revision>93</cp:revision>
  <dcterms:created xsi:type="dcterms:W3CDTF">2016-03-27T03:55:45Z</dcterms:created>
  <dcterms:modified xsi:type="dcterms:W3CDTF">2017-06-27T22:46:12Z</dcterms:modified>
</cp:coreProperties>
</file>