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69" r:id="rId2"/>
    <p:sldId id="268" r:id="rId3"/>
    <p:sldId id="283" r:id="rId4"/>
    <p:sldId id="270" r:id="rId5"/>
    <p:sldId id="311" r:id="rId6"/>
    <p:sldId id="312" r:id="rId7"/>
    <p:sldId id="319" r:id="rId8"/>
    <p:sldId id="320" r:id="rId9"/>
    <p:sldId id="313" r:id="rId10"/>
    <p:sldId id="314" r:id="rId11"/>
    <p:sldId id="315" r:id="rId12"/>
    <p:sldId id="317" r:id="rId13"/>
    <p:sldId id="318" r:id="rId14"/>
    <p:sldId id="316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1" autoAdjust="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CD48F-D3FA-754C-894F-BBE707DCEFCC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CC67F7D0-3191-B641-BF66-F48DF3519CDF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Activity AXML layout: instantiates a Fragment object</a:t>
          </a:r>
          <a:endParaRPr lang="en-US" dirty="0"/>
        </a:p>
      </dgm:t>
    </dgm:pt>
    <dgm:pt modelId="{5F155BCE-71B4-DC46-9F39-B7FD180D8D87}" type="parTrans" cxnId="{A5FD7CCB-EF6E-B045-8A30-0475E024C893}">
      <dgm:prSet/>
      <dgm:spPr/>
      <dgm:t>
        <a:bodyPr/>
        <a:lstStyle/>
        <a:p>
          <a:endParaRPr lang="en-US"/>
        </a:p>
      </dgm:t>
    </dgm:pt>
    <dgm:pt modelId="{65E8FAC2-393D-4E47-B85F-03905BCED5B8}" type="sibTrans" cxnId="{A5FD7CCB-EF6E-B045-8A30-0475E024C893}">
      <dgm:prSet/>
      <dgm:spPr/>
      <dgm:t>
        <a:bodyPr/>
        <a:lstStyle/>
        <a:p>
          <a:endParaRPr lang="en-US" dirty="0"/>
        </a:p>
      </dgm:t>
    </dgm:pt>
    <dgm:pt modelId="{2171B556-8616-4B42-A3E2-D633C856F111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Fragment object: inflates fragment AXML UI layout</a:t>
          </a:r>
          <a:endParaRPr lang="en-US" dirty="0"/>
        </a:p>
      </dgm:t>
    </dgm:pt>
    <dgm:pt modelId="{7F89F9BF-3A76-1B43-B14F-B06455DBAE31}" type="parTrans" cxnId="{44C2FD94-CE41-E94B-86D7-2F0755866257}">
      <dgm:prSet/>
      <dgm:spPr/>
      <dgm:t>
        <a:bodyPr/>
        <a:lstStyle/>
        <a:p>
          <a:endParaRPr lang="en-US"/>
        </a:p>
      </dgm:t>
    </dgm:pt>
    <dgm:pt modelId="{1D202CD0-3C23-B145-B8D0-B5A6B9949A75}" type="sibTrans" cxnId="{44C2FD94-CE41-E94B-86D7-2F0755866257}">
      <dgm:prSet/>
      <dgm:spPr/>
      <dgm:t>
        <a:bodyPr/>
        <a:lstStyle/>
        <a:p>
          <a:endParaRPr lang="en-US" dirty="0"/>
        </a:p>
      </dgm:t>
    </dgm:pt>
    <dgm:pt modelId="{2F497F24-7D62-D243-9D7C-D71FBF849C60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Fragment AXML UI layout is displayed by the activity</a:t>
          </a:r>
          <a:endParaRPr lang="en-US" dirty="0"/>
        </a:p>
      </dgm:t>
    </dgm:pt>
    <dgm:pt modelId="{43CFE1A4-7A14-A74A-9827-2CB2F44FB460}" type="parTrans" cxnId="{4AAB0233-6C34-6C48-826E-19E2CA3337B4}">
      <dgm:prSet/>
      <dgm:spPr/>
      <dgm:t>
        <a:bodyPr/>
        <a:lstStyle/>
        <a:p>
          <a:endParaRPr lang="en-US"/>
        </a:p>
      </dgm:t>
    </dgm:pt>
    <dgm:pt modelId="{EC5F4209-D87B-8043-95C1-4A552EF0F557}" type="sibTrans" cxnId="{4AAB0233-6C34-6C48-826E-19E2CA3337B4}">
      <dgm:prSet/>
      <dgm:spPr/>
      <dgm:t>
        <a:bodyPr/>
        <a:lstStyle/>
        <a:p>
          <a:endParaRPr lang="en-US"/>
        </a:p>
      </dgm:t>
    </dgm:pt>
    <dgm:pt modelId="{AA1181C7-1C97-1843-B8B0-526235D0A15D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Activity: loads an AXML layout</a:t>
          </a:r>
          <a:endParaRPr lang="en-US" dirty="0"/>
        </a:p>
      </dgm:t>
    </dgm:pt>
    <dgm:pt modelId="{30D77C7C-24F2-6140-AE2F-AD132777E756}" type="parTrans" cxnId="{56E703F0-BE79-4F44-8A3A-08C3C8407A22}">
      <dgm:prSet/>
      <dgm:spPr/>
      <dgm:t>
        <a:bodyPr/>
        <a:lstStyle/>
        <a:p>
          <a:endParaRPr lang="en-US"/>
        </a:p>
      </dgm:t>
    </dgm:pt>
    <dgm:pt modelId="{31D9515E-CD53-DC47-B5F6-7ACA25DC1715}" type="sibTrans" cxnId="{56E703F0-BE79-4F44-8A3A-08C3C8407A22}">
      <dgm:prSet/>
      <dgm:spPr/>
      <dgm:t>
        <a:bodyPr/>
        <a:lstStyle/>
        <a:p>
          <a:endParaRPr lang="en-US" dirty="0"/>
        </a:p>
      </dgm:t>
    </dgm:pt>
    <dgm:pt modelId="{B9AA4314-4148-6D4E-A5FD-4963495833CB}" type="pres">
      <dgm:prSet presAssocID="{03ECD48F-D3FA-754C-894F-BBE707DCEFCC}" presName="linearFlow" presStyleCnt="0">
        <dgm:presLayoutVars>
          <dgm:resizeHandles val="exact"/>
        </dgm:presLayoutVars>
      </dgm:prSet>
      <dgm:spPr/>
    </dgm:pt>
    <dgm:pt modelId="{6DAC00C0-E92C-9241-8E91-E23BC30A6B6D}" type="pres">
      <dgm:prSet presAssocID="{AA1181C7-1C97-1843-B8B0-526235D0A15D}" presName="node" presStyleLbl="node1" presStyleIdx="0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A5BE7-A71F-8640-BF06-45FF71F56605}" type="pres">
      <dgm:prSet presAssocID="{31D9515E-CD53-DC47-B5F6-7ACA25DC171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BEFCE15-DF21-C74F-978D-85F916CB86E5}" type="pres">
      <dgm:prSet presAssocID="{31D9515E-CD53-DC47-B5F6-7ACA25DC171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1A08DAC-B0FD-414E-A1FD-8679092E8C3B}" type="pres">
      <dgm:prSet presAssocID="{CC67F7D0-3191-B641-BF66-F48DF3519CDF}" presName="node" presStyleLbl="node1" presStyleIdx="1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BC8A6-F383-8147-A607-EB2356A6E6D2}" type="pres">
      <dgm:prSet presAssocID="{65E8FAC2-393D-4E47-B85F-03905BCED5B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D387960-99B1-F845-A794-2E8D53C13DB7}" type="pres">
      <dgm:prSet presAssocID="{65E8FAC2-393D-4E47-B85F-03905BCED5B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46F7BD8-C3B8-8045-A05F-4396BDC0253F}" type="pres">
      <dgm:prSet presAssocID="{2171B556-8616-4B42-A3E2-D633C856F111}" presName="node" presStyleLbl="node1" presStyleIdx="2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1C96E-D90D-8148-919F-21F58109AFF3}" type="pres">
      <dgm:prSet presAssocID="{1D202CD0-3C23-B145-B8D0-B5A6B9949A75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09F8A1B-7DCE-DE4C-984F-F7DD98E5CE1B}" type="pres">
      <dgm:prSet presAssocID="{1D202CD0-3C23-B145-B8D0-B5A6B9949A75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F899AD6-01EA-5F41-84E4-2559C5EFFF02}" type="pres">
      <dgm:prSet presAssocID="{2F497F24-7D62-D243-9D7C-D71FBF849C60}" presName="node" presStyleLbl="node1" presStyleIdx="3" presStyleCnt="4" custScaleX="46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FE509C-670F-D240-A5EC-5BF36C294850}" type="presOf" srcId="{2F497F24-7D62-D243-9D7C-D71FBF849C60}" destId="{0F899AD6-01EA-5F41-84E4-2559C5EFFF02}" srcOrd="0" destOrd="0" presId="urn:microsoft.com/office/officeart/2005/8/layout/process2"/>
    <dgm:cxn modelId="{E4AE0BCF-E28F-DB4B-BA1E-DC2121675FAF}" type="presOf" srcId="{65E8FAC2-393D-4E47-B85F-03905BCED5B8}" destId="{BD387960-99B1-F845-A794-2E8D53C13DB7}" srcOrd="1" destOrd="0" presId="urn:microsoft.com/office/officeart/2005/8/layout/process2"/>
    <dgm:cxn modelId="{44C2FD94-CE41-E94B-86D7-2F0755866257}" srcId="{03ECD48F-D3FA-754C-894F-BBE707DCEFCC}" destId="{2171B556-8616-4B42-A3E2-D633C856F111}" srcOrd="2" destOrd="0" parTransId="{7F89F9BF-3A76-1B43-B14F-B06455DBAE31}" sibTransId="{1D202CD0-3C23-B145-B8D0-B5A6B9949A75}"/>
    <dgm:cxn modelId="{9B7625CB-3783-DF46-BF63-2F77541BA970}" type="presOf" srcId="{1D202CD0-3C23-B145-B8D0-B5A6B9949A75}" destId="{1671C96E-D90D-8148-919F-21F58109AFF3}" srcOrd="0" destOrd="0" presId="urn:microsoft.com/office/officeart/2005/8/layout/process2"/>
    <dgm:cxn modelId="{4AAB0233-6C34-6C48-826E-19E2CA3337B4}" srcId="{03ECD48F-D3FA-754C-894F-BBE707DCEFCC}" destId="{2F497F24-7D62-D243-9D7C-D71FBF849C60}" srcOrd="3" destOrd="0" parTransId="{43CFE1A4-7A14-A74A-9827-2CB2F44FB460}" sibTransId="{EC5F4209-D87B-8043-95C1-4A552EF0F557}"/>
    <dgm:cxn modelId="{D31748F7-8A23-244F-AC6A-A48DFB35DD0B}" type="presOf" srcId="{31D9515E-CD53-DC47-B5F6-7ACA25DC1715}" destId="{6BEFCE15-DF21-C74F-978D-85F916CB86E5}" srcOrd="1" destOrd="0" presId="urn:microsoft.com/office/officeart/2005/8/layout/process2"/>
    <dgm:cxn modelId="{FAB12F44-ABE4-B74B-8B63-AADE08CA309C}" type="presOf" srcId="{AA1181C7-1C97-1843-B8B0-526235D0A15D}" destId="{6DAC00C0-E92C-9241-8E91-E23BC30A6B6D}" srcOrd="0" destOrd="0" presId="urn:microsoft.com/office/officeart/2005/8/layout/process2"/>
    <dgm:cxn modelId="{E3E2A7BC-0A1E-514A-84FC-C72310000B7A}" type="presOf" srcId="{2171B556-8616-4B42-A3E2-D633C856F111}" destId="{B46F7BD8-C3B8-8045-A05F-4396BDC0253F}" srcOrd="0" destOrd="0" presId="urn:microsoft.com/office/officeart/2005/8/layout/process2"/>
    <dgm:cxn modelId="{B160AE9A-254D-1F4A-B77F-CE42304FDEB1}" type="presOf" srcId="{65E8FAC2-393D-4E47-B85F-03905BCED5B8}" destId="{0B3BC8A6-F383-8147-A607-EB2356A6E6D2}" srcOrd="0" destOrd="0" presId="urn:microsoft.com/office/officeart/2005/8/layout/process2"/>
    <dgm:cxn modelId="{034B0CA4-3FE3-974C-B704-A29FB95ACE01}" type="presOf" srcId="{31D9515E-CD53-DC47-B5F6-7ACA25DC1715}" destId="{0F1A5BE7-A71F-8640-BF06-45FF71F56605}" srcOrd="0" destOrd="0" presId="urn:microsoft.com/office/officeart/2005/8/layout/process2"/>
    <dgm:cxn modelId="{A5FD7CCB-EF6E-B045-8A30-0475E024C893}" srcId="{03ECD48F-D3FA-754C-894F-BBE707DCEFCC}" destId="{CC67F7D0-3191-B641-BF66-F48DF3519CDF}" srcOrd="1" destOrd="0" parTransId="{5F155BCE-71B4-DC46-9F39-B7FD180D8D87}" sibTransId="{65E8FAC2-393D-4E47-B85F-03905BCED5B8}"/>
    <dgm:cxn modelId="{0EB5CB2B-095A-614F-886F-99451A2E1408}" type="presOf" srcId="{1D202CD0-3C23-B145-B8D0-B5A6B9949A75}" destId="{E09F8A1B-7DCE-DE4C-984F-F7DD98E5CE1B}" srcOrd="1" destOrd="0" presId="urn:microsoft.com/office/officeart/2005/8/layout/process2"/>
    <dgm:cxn modelId="{214B172E-00E0-D943-B66E-587C7942E5DA}" type="presOf" srcId="{CC67F7D0-3191-B641-BF66-F48DF3519CDF}" destId="{B1A08DAC-B0FD-414E-A1FD-8679092E8C3B}" srcOrd="0" destOrd="0" presId="urn:microsoft.com/office/officeart/2005/8/layout/process2"/>
    <dgm:cxn modelId="{56E703F0-BE79-4F44-8A3A-08C3C8407A22}" srcId="{03ECD48F-D3FA-754C-894F-BBE707DCEFCC}" destId="{AA1181C7-1C97-1843-B8B0-526235D0A15D}" srcOrd="0" destOrd="0" parTransId="{30D77C7C-24F2-6140-AE2F-AD132777E756}" sibTransId="{31D9515E-CD53-DC47-B5F6-7ACA25DC1715}"/>
    <dgm:cxn modelId="{6BD8085B-A093-134F-85B9-A483C6F7E831}" type="presOf" srcId="{03ECD48F-D3FA-754C-894F-BBE707DCEFCC}" destId="{B9AA4314-4148-6D4E-A5FD-4963495833CB}" srcOrd="0" destOrd="0" presId="urn:microsoft.com/office/officeart/2005/8/layout/process2"/>
    <dgm:cxn modelId="{22CDB6F7-25A3-F941-9127-654BD33C8D10}" type="presParOf" srcId="{B9AA4314-4148-6D4E-A5FD-4963495833CB}" destId="{6DAC00C0-E92C-9241-8E91-E23BC30A6B6D}" srcOrd="0" destOrd="0" presId="urn:microsoft.com/office/officeart/2005/8/layout/process2"/>
    <dgm:cxn modelId="{A8DD4093-FD6F-5D4E-BEEA-86F047086B2F}" type="presParOf" srcId="{B9AA4314-4148-6D4E-A5FD-4963495833CB}" destId="{0F1A5BE7-A71F-8640-BF06-45FF71F56605}" srcOrd="1" destOrd="0" presId="urn:microsoft.com/office/officeart/2005/8/layout/process2"/>
    <dgm:cxn modelId="{39B0BFBA-6F6D-AB4A-8EF5-BA4D92AD60D1}" type="presParOf" srcId="{0F1A5BE7-A71F-8640-BF06-45FF71F56605}" destId="{6BEFCE15-DF21-C74F-978D-85F916CB86E5}" srcOrd="0" destOrd="0" presId="urn:microsoft.com/office/officeart/2005/8/layout/process2"/>
    <dgm:cxn modelId="{AEEB77B3-2D12-E942-9706-6973055766FC}" type="presParOf" srcId="{B9AA4314-4148-6D4E-A5FD-4963495833CB}" destId="{B1A08DAC-B0FD-414E-A1FD-8679092E8C3B}" srcOrd="2" destOrd="0" presId="urn:microsoft.com/office/officeart/2005/8/layout/process2"/>
    <dgm:cxn modelId="{04CD424A-6B95-7A4D-891B-FAE8B93F15AA}" type="presParOf" srcId="{B9AA4314-4148-6D4E-A5FD-4963495833CB}" destId="{0B3BC8A6-F383-8147-A607-EB2356A6E6D2}" srcOrd="3" destOrd="0" presId="urn:microsoft.com/office/officeart/2005/8/layout/process2"/>
    <dgm:cxn modelId="{17077DA7-1AF9-F442-A8CD-49D58C4DFC7F}" type="presParOf" srcId="{0B3BC8A6-F383-8147-A607-EB2356A6E6D2}" destId="{BD387960-99B1-F845-A794-2E8D53C13DB7}" srcOrd="0" destOrd="0" presId="urn:microsoft.com/office/officeart/2005/8/layout/process2"/>
    <dgm:cxn modelId="{ECB98C4A-E75E-3743-A4DC-3F10F81D1DF2}" type="presParOf" srcId="{B9AA4314-4148-6D4E-A5FD-4963495833CB}" destId="{B46F7BD8-C3B8-8045-A05F-4396BDC0253F}" srcOrd="4" destOrd="0" presId="urn:microsoft.com/office/officeart/2005/8/layout/process2"/>
    <dgm:cxn modelId="{F9E39268-E85C-784A-A8D4-E858FE0F6EC7}" type="presParOf" srcId="{B9AA4314-4148-6D4E-A5FD-4963495833CB}" destId="{1671C96E-D90D-8148-919F-21F58109AFF3}" srcOrd="5" destOrd="0" presId="urn:microsoft.com/office/officeart/2005/8/layout/process2"/>
    <dgm:cxn modelId="{D80E28CB-464C-6E48-90E1-6ED34352C37E}" type="presParOf" srcId="{1671C96E-D90D-8148-919F-21F58109AFF3}" destId="{E09F8A1B-7DCE-DE4C-984F-F7DD98E5CE1B}" srcOrd="0" destOrd="0" presId="urn:microsoft.com/office/officeart/2005/8/layout/process2"/>
    <dgm:cxn modelId="{9D764172-AC8D-6B48-882A-A5B7ABF4B5A7}" type="presParOf" srcId="{B9AA4314-4148-6D4E-A5FD-4963495833CB}" destId="{0F899AD6-01EA-5F41-84E4-2559C5EFFF0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C00C0-E92C-9241-8E91-E23BC30A6B6D}">
      <dsp:nvSpPr>
        <dsp:cNvPr id="0" name=""/>
        <dsp:cNvSpPr/>
      </dsp:nvSpPr>
      <dsp:spPr>
        <a:xfrm>
          <a:off x="861335" y="2099"/>
          <a:ext cx="6506929" cy="781049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Activity: loads an AXML layout</a:t>
          </a:r>
          <a:endParaRPr lang="en-US" sz="1800" kern="1200" dirty="0"/>
        </a:p>
      </dsp:txBody>
      <dsp:txXfrm>
        <a:off x="884211" y="24975"/>
        <a:ext cx="6461177" cy="735297"/>
      </dsp:txXfrm>
    </dsp:sp>
    <dsp:sp modelId="{0F1A5BE7-A71F-8640-BF06-45FF71F56605}">
      <dsp:nvSpPr>
        <dsp:cNvPr id="0" name=""/>
        <dsp:cNvSpPr/>
      </dsp:nvSpPr>
      <dsp:spPr>
        <a:xfrm rot="5400000">
          <a:off x="3968353" y="802674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4009358" y="831963"/>
        <a:ext cx="210884" cy="205025"/>
      </dsp:txXfrm>
    </dsp:sp>
    <dsp:sp modelId="{B1A08DAC-B0FD-414E-A1FD-8679092E8C3B}">
      <dsp:nvSpPr>
        <dsp:cNvPr id="0" name=""/>
        <dsp:cNvSpPr/>
      </dsp:nvSpPr>
      <dsp:spPr>
        <a:xfrm>
          <a:off x="861335" y="1173673"/>
          <a:ext cx="6506929" cy="781049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Activity AXML layout: instantiates a Fragment object</a:t>
          </a:r>
          <a:endParaRPr lang="en-US" sz="1800" kern="1200" dirty="0"/>
        </a:p>
      </dsp:txBody>
      <dsp:txXfrm>
        <a:off x="884211" y="1196549"/>
        <a:ext cx="6461177" cy="735297"/>
      </dsp:txXfrm>
    </dsp:sp>
    <dsp:sp modelId="{0B3BC8A6-F383-8147-A607-EB2356A6E6D2}">
      <dsp:nvSpPr>
        <dsp:cNvPr id="0" name=""/>
        <dsp:cNvSpPr/>
      </dsp:nvSpPr>
      <dsp:spPr>
        <a:xfrm rot="5400000">
          <a:off x="3968353" y="1974248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4009358" y="2003537"/>
        <a:ext cx="210884" cy="205025"/>
      </dsp:txXfrm>
    </dsp:sp>
    <dsp:sp modelId="{B46F7BD8-C3B8-8045-A05F-4396BDC0253F}">
      <dsp:nvSpPr>
        <dsp:cNvPr id="0" name=""/>
        <dsp:cNvSpPr/>
      </dsp:nvSpPr>
      <dsp:spPr>
        <a:xfrm>
          <a:off x="861335" y="2345246"/>
          <a:ext cx="6506929" cy="781049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Fragment object: inflates fragment AXML UI layout</a:t>
          </a:r>
          <a:endParaRPr lang="en-US" sz="1800" kern="1200" dirty="0"/>
        </a:p>
      </dsp:txBody>
      <dsp:txXfrm>
        <a:off x="884211" y="2368122"/>
        <a:ext cx="6461177" cy="735297"/>
      </dsp:txXfrm>
    </dsp:sp>
    <dsp:sp modelId="{1671C96E-D90D-8148-919F-21F58109AFF3}">
      <dsp:nvSpPr>
        <dsp:cNvPr id="0" name=""/>
        <dsp:cNvSpPr/>
      </dsp:nvSpPr>
      <dsp:spPr>
        <a:xfrm rot="5400000">
          <a:off x="3968353" y="3145822"/>
          <a:ext cx="292893" cy="3514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4009358" y="3175111"/>
        <a:ext cx="210884" cy="205025"/>
      </dsp:txXfrm>
    </dsp:sp>
    <dsp:sp modelId="{0F899AD6-01EA-5F41-84E4-2559C5EFFF02}">
      <dsp:nvSpPr>
        <dsp:cNvPr id="0" name=""/>
        <dsp:cNvSpPr/>
      </dsp:nvSpPr>
      <dsp:spPr>
        <a:xfrm>
          <a:off x="861335" y="3516820"/>
          <a:ext cx="6506929" cy="781049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Fragment AXML UI layout is displayed by the activity</a:t>
          </a:r>
          <a:endParaRPr lang="en-US" sz="1800" kern="1200" dirty="0"/>
        </a:p>
      </dsp:txBody>
      <dsp:txXfrm>
        <a:off x="884211" y="3539696"/>
        <a:ext cx="6461177" cy="735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/guide/topics/</a:t>
            </a:r>
            <a:r>
              <a:rPr lang="en-US" dirty="0" err="1" smtClean="0"/>
              <a:t>ui</a:t>
            </a:r>
            <a:r>
              <a:rPr lang="en-US" dirty="0" smtClean="0"/>
              <a:t>/</a:t>
            </a:r>
            <a:r>
              <a:rPr lang="en-US" dirty="0" err="1" smtClean="0"/>
              <a:t>menus.html</a:t>
            </a:r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this presentation, we will only look at the first type, the options menu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developer.android.com</a:t>
            </a:r>
            <a:r>
              <a:rPr lang="en-US" dirty="0" smtClean="0"/>
              <a:t>/guide/components/</a:t>
            </a:r>
            <a:r>
              <a:rPr lang="en-US" dirty="0" err="1" smtClean="0"/>
              <a:t>fragments.html</a:t>
            </a: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</a:t>
            </a:r>
            <a:r>
              <a:rPr lang="en-US" dirty="0" smtClean="0"/>
              <a:t> a fragment is not required to be a part of the activity layout; you may also use a fragment without its own UI as an invisible worker for the activity.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95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create</a:t>
            </a:r>
            <a:r>
              <a:rPr lang="en-US" baseline="0" dirty="0" smtClean="0"/>
              <a:t> a new activity using the New, Activity menu in Android studio, it will automatically create a layout xml file and add an &lt;Activity&gt; element to the manifest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9B2DC-6028-984C-BB86-B1BC8206CB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fragments.html" TargetMode="External"/><Relationship Id="rId4" Type="http://schemas.openxmlformats.org/officeDocument/2006/relationships/hyperlink" Target="http://developer.android.com/guide/practices/screens_support.html" TargetMode="External"/><Relationship Id="rId5" Type="http://schemas.openxmlformats.org/officeDocument/2006/relationships/hyperlink" Target="http://developer.android.com/reference/android/app/Activity.html" TargetMode="External"/><Relationship Id="rId6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4.emf"/><Relationship Id="rId5" Type="http://schemas.openxmlformats.org/officeDocument/2006/relationships/image" Target="../media/image5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2105645"/>
            <a:ext cx="8157238" cy="294286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 smtClean="0"/>
              <a:t>Android Fragments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1157" y="5815820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CIS 399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FF"/>
                </a:solidFill>
              </a:rPr>
              <a:t>Large Screen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1634" y="1600200"/>
            <a:ext cx="7217622" cy="6040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Activity: loads an AXML layout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1634" y="2823876"/>
            <a:ext cx="7217622" cy="61058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/>
              <a:t>AXML </a:t>
            </a:r>
            <a:r>
              <a:rPr lang="en-US" sz="2400" dirty="0"/>
              <a:t>layout: instantiates </a:t>
            </a:r>
            <a:r>
              <a:rPr lang="en-US" sz="2400" dirty="0" smtClean="0"/>
              <a:t>two </a:t>
            </a:r>
            <a:r>
              <a:rPr lang="en-US" sz="2400" dirty="0"/>
              <a:t>Fragment </a:t>
            </a:r>
            <a:r>
              <a:rPr lang="en-US" sz="2400" dirty="0" smtClean="0"/>
              <a:t>objects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161634" y="3921136"/>
            <a:ext cx="3144156" cy="10507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Fragment object: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inflates AXML </a:t>
            </a:r>
            <a:r>
              <a:rPr lang="en-US" sz="2400" dirty="0"/>
              <a:t>UI layout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1634" y="5396517"/>
            <a:ext cx="3144156" cy="109838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/>
              <a:t>AXML </a:t>
            </a:r>
            <a:r>
              <a:rPr lang="en-US" sz="2400" dirty="0"/>
              <a:t>UI layout is displayed by the activity</a:t>
            </a:r>
          </a:p>
        </p:txBody>
      </p:sp>
      <p:sp>
        <p:nvSpPr>
          <p:cNvPr id="7" name="Down Arrow 6"/>
          <p:cNvSpPr/>
          <p:nvPr/>
        </p:nvSpPr>
        <p:spPr>
          <a:xfrm>
            <a:off x="4445187" y="2368181"/>
            <a:ext cx="542096" cy="260826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568598" y="3564878"/>
            <a:ext cx="542096" cy="260826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6734995" y="3562383"/>
            <a:ext cx="542096" cy="260826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568598" y="5040258"/>
            <a:ext cx="542096" cy="260826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35100" y="3921136"/>
            <a:ext cx="3144156" cy="10507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Fragment object: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inflates AXML </a:t>
            </a:r>
            <a:r>
              <a:rPr lang="en-US" sz="2400" dirty="0"/>
              <a:t>UI layout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35100" y="5396517"/>
            <a:ext cx="3144156" cy="109838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/>
              <a:t>AXML </a:t>
            </a:r>
            <a:r>
              <a:rPr lang="en-US" sz="2400" dirty="0"/>
              <a:t>UI layout is displayed by the activity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642064" y="5040258"/>
            <a:ext cx="542096" cy="260826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7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93509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FF"/>
                </a:solidFill>
              </a:rPr>
              <a:t>Large Screen Sequence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3" name="Content Placeholder 7"/>
          <p:cNvPicPr>
            <a:picLocks noChangeAspect="1"/>
          </p:cNvPicPr>
          <p:nvPr/>
        </p:nvPicPr>
        <p:blipFill>
          <a:blip r:embed="rId2"/>
          <a:srcRect t="-401" b="-401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3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465287"/>
              </p:ext>
            </p:extLst>
          </p:nvPr>
        </p:nvGraphicFramePr>
        <p:xfrm>
          <a:off x="914400" y="688975"/>
          <a:ext cx="7235249" cy="5561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7235249" imgH="5561017" progId="Word.Document.12">
                  <p:embed/>
                </p:oleObj>
              </mc:Choice>
              <mc:Fallback>
                <p:oleObj name="Document" r:id="rId3" imgW="7235249" imgH="55610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35249" cy="5561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611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372043"/>
              </p:ext>
            </p:extLst>
          </p:nvPr>
        </p:nvGraphicFramePr>
        <p:xfrm>
          <a:off x="914400" y="685799"/>
          <a:ext cx="7359921" cy="5434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3" imgW="7359921" imgH="5434032" progId="Word.Document.12">
                  <p:embed/>
                </p:oleObj>
              </mc:Choice>
              <mc:Fallback>
                <p:oleObj name="Document" r:id="rId3" imgW="7359921" imgH="54340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359921" cy="5434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10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43592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Fragment</a:t>
            </a:r>
            <a:r>
              <a:rPr lang="en-US" sz="6600" dirty="0">
                <a:solidFill>
                  <a:srgbClr val="2D2DB9"/>
                </a:solidFill>
              </a:rPr>
              <a:t> </a:t>
            </a:r>
            <a:r>
              <a:rPr lang="en-US" sz="6600" dirty="0" smtClean="0">
                <a:solidFill>
                  <a:srgbClr val="2D2DB9"/>
                </a:solidFill>
              </a:rPr>
              <a:t>Example</a:t>
            </a:r>
          </a:p>
          <a:p>
            <a:pPr algn="ctr"/>
            <a:r>
              <a:rPr lang="en-US" sz="4400" dirty="0" smtClean="0">
                <a:solidFill>
                  <a:srgbClr val="2D2DB9"/>
                </a:solidFill>
              </a:rPr>
              <a:t>Using the Rock, Paper, Scissors Game</a:t>
            </a:r>
            <a:endParaRPr lang="en-US" sz="4400" dirty="0">
              <a:solidFill>
                <a:srgbClr val="2D2DB9"/>
              </a:solidFill>
            </a:endParaRPr>
          </a:p>
        </p:txBody>
      </p:sp>
      <p:pic>
        <p:nvPicPr>
          <p:cNvPr id="3" name="Picture 2" descr="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16" y="4493421"/>
            <a:ext cx="2381250" cy="1428750"/>
          </a:xfrm>
          <a:prstGeom prst="rect">
            <a:avLst/>
          </a:prstGeom>
        </p:spPr>
      </p:pic>
      <p:pic>
        <p:nvPicPr>
          <p:cNvPr id="8" name="Picture 7" descr="ro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62" y="2634041"/>
            <a:ext cx="2381250" cy="1428750"/>
          </a:xfrm>
          <a:prstGeom prst="rect">
            <a:avLst/>
          </a:prstGeom>
        </p:spPr>
      </p:pic>
      <p:pic>
        <p:nvPicPr>
          <p:cNvPr id="9" name="Picture 8" descr="scisso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66" y="2634041"/>
            <a:ext cx="2381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2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Non-Fragment RPS Game 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39" y="1690688"/>
            <a:ext cx="1954181" cy="46321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02006" y="2134139"/>
            <a:ext cx="2808923" cy="374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6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Files in the Non-Fragment RPS Game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936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files we are interested in are the ones that will be modified when we refactor our app to use </a:t>
            </a:r>
            <a:r>
              <a:rPr lang="en-US" dirty="0" smtClean="0"/>
              <a:t>fragments:</a:t>
            </a:r>
            <a:endParaRPr lang="en-US" dirty="0" smtClean="0"/>
          </a:p>
          <a:p>
            <a:r>
              <a:rPr lang="en-US" dirty="0" smtClean="0"/>
              <a:t>MainActivity.java</a:t>
            </a:r>
          </a:p>
          <a:p>
            <a:r>
              <a:rPr lang="en-US" dirty="0" smtClean="0"/>
              <a:t>activity_main.xml</a:t>
            </a:r>
          </a:p>
          <a:p>
            <a:r>
              <a:rPr lang="en-US" dirty="0" smtClean="0"/>
              <a:t>activity_main.xml (land)</a:t>
            </a:r>
          </a:p>
          <a:p>
            <a:r>
              <a:rPr lang="en-US" dirty="0" smtClean="0"/>
              <a:t>preferences.xml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9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9807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Planned Layout: Small Screen with Fragments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11" y="2086457"/>
            <a:ext cx="2072525" cy="2668078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78345"/>
            <a:ext cx="1900000" cy="26761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08811" y="5150305"/>
            <a:ext cx="207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First Screen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766311" y="5093008"/>
            <a:ext cx="207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Second Screen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6838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Planned Layout: Large Screen with fragments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39" y="2667255"/>
            <a:ext cx="3973531" cy="2668078"/>
          </a:xfrm>
        </p:spPr>
      </p:pic>
      <p:sp>
        <p:nvSpPr>
          <p:cNvPr id="6" name="TextBox 5"/>
          <p:cNvSpPr txBox="1"/>
          <p:nvPr/>
        </p:nvSpPr>
        <p:spPr>
          <a:xfrm>
            <a:off x="5246371" y="5680084"/>
            <a:ext cx="207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Landscape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88342" y="6021894"/>
            <a:ext cx="207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Portrait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06" y="1810545"/>
            <a:ext cx="1632743" cy="421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9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78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Files for the Fragment </a:t>
            </a:r>
            <a:r>
              <a:rPr lang="en-US" dirty="0" smtClean="0"/>
              <a:t>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96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These are the new files for the game UI that will be added to the </a:t>
            </a:r>
            <a:r>
              <a:rPr lang="en-US" dirty="0" smtClean="0"/>
              <a:t>project</a:t>
            </a:r>
            <a:r>
              <a:rPr lang="en-US" dirty="0"/>
              <a:t> </a:t>
            </a:r>
            <a:r>
              <a:rPr lang="en-US" dirty="0" smtClean="0"/>
              <a:t>to implement fragments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89577"/>
              </p:ext>
            </p:extLst>
          </p:nvPr>
        </p:nvGraphicFramePr>
        <p:xfrm>
          <a:off x="929687" y="2498796"/>
          <a:ext cx="7098030" cy="38709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549015"/>
                <a:gridCol w="3549015"/>
              </a:tblGrid>
              <a:tr h="315419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Java classes: 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 smtClean="0"/>
                        <a:t>FirstActivity</a:t>
                      </a:r>
                      <a:endParaRPr lang="en-US" sz="280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 smtClean="0"/>
                        <a:t>SecondActivity</a:t>
                      </a:r>
                      <a:endParaRPr lang="en-US" sz="280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 smtClean="0"/>
                        <a:t>FirstFragment</a:t>
                      </a:r>
                      <a:endParaRPr lang="en-US" sz="280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 smtClean="0"/>
                        <a:t>SecondFragment</a:t>
                      </a:r>
                      <a:endParaRPr lang="en-US" sz="2800" dirty="0" smtClean="0"/>
                    </a:p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XML Layout Files: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smtClean="0"/>
                        <a:t>first_activity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 smtClean="0"/>
                        <a:t>second_activity</a:t>
                      </a:r>
                      <a:endParaRPr lang="en-US" sz="28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smtClean="0"/>
                        <a:t>first_activity (large-port)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smtClean="0"/>
                        <a:t>first_activity (large-land)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 smtClean="0"/>
                        <a:t>First_fragment</a:t>
                      </a:r>
                      <a:endParaRPr lang="en-US" sz="28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 err="1" smtClean="0"/>
                        <a:t>Second_fragment</a:t>
                      </a:r>
                      <a:endParaRPr lang="en-US" sz="28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91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2DB9"/>
                </a:solidFill>
              </a:rPr>
              <a:t>Course Overview</a:t>
            </a:r>
            <a:endParaRPr lang="en-US" dirty="0">
              <a:solidFill>
                <a:srgbClr val="2D2DB9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92728065"/>
              </p:ext>
            </p:extLst>
          </p:nvPr>
        </p:nvGraphicFramePr>
        <p:xfrm>
          <a:off x="457200" y="1600200"/>
          <a:ext cx="3811200" cy="515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/>
                <a:gridCol w="3299499"/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Intro</a:t>
                      </a:r>
                      <a:r>
                        <a:rPr lang="en-US" sz="2800" baseline="0" dirty="0" smtClean="0"/>
                        <a:t>,</a:t>
                      </a:r>
                      <a:r>
                        <a:rPr lang="en-US" sz="2800" dirty="0" smtClean="0"/>
                        <a:t>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single-screen apps</a:t>
                      </a:r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Activity Lifecycle, saving</a:t>
                      </a:r>
                      <a:r>
                        <a:rPr lang="en-US" sz="2800" baseline="0" dirty="0" smtClean="0"/>
                        <a:t> activity state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Layouts</a:t>
                      </a:r>
                      <a:r>
                        <a:rPr lang="en-US" sz="2800" baseline="0" dirty="0" smtClean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Event Handlers</a:t>
                      </a:r>
                      <a:endParaRPr lang="en-US" sz="2800" dirty="0" smtClean="0"/>
                    </a:p>
                  </a:txBody>
                  <a:tcPr/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 smtClean="0"/>
                        <a:t>Menu + settings</a:t>
                      </a:r>
                      <a:endParaRPr lang="en-US" sz="2800" u="none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Multi-screen</a:t>
                      </a:r>
                      <a:r>
                        <a:rPr lang="en-US" sz="2800" baseline="0" dirty="0" smtClean="0"/>
                        <a:t> apps, </a:t>
                      </a:r>
                      <a:r>
                        <a:rPr lang="en-US" sz="2800" u="sng" baseline="0" dirty="0" smtClean="0">
                          <a:solidFill>
                            <a:schemeClr val="tx1"/>
                          </a:solidFill>
                        </a:rPr>
                        <a:t>Fragments</a:t>
                      </a:r>
                      <a:endParaRPr lang="en-US" sz="280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2258889"/>
              </p:ext>
            </p:extLst>
          </p:nvPr>
        </p:nvGraphicFramePr>
        <p:xfrm>
          <a:off x="4412426" y="1600200"/>
          <a:ext cx="4274374" cy="38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/>
                <a:gridCol w="3685178"/>
              </a:tblGrid>
              <a:tr h="375862">
                <a:tc>
                  <a:txBody>
                    <a:bodyPr/>
                    <a:lstStyle/>
                    <a:p>
                      <a:r>
                        <a:rPr lang="en-US" dirty="0" smtClean="0"/>
                        <a:t>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/>
                        <a:t>Asynch Tasks</a:t>
                      </a:r>
                      <a:endParaRPr lang="en-US" sz="2800" dirty="0" smtClean="0"/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List Views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SQLite</a:t>
                      </a:r>
                      <a:r>
                        <a:rPr lang="en-US" sz="2800" baseline="0" dirty="0" smtClean="0"/>
                        <a:t> Database</a:t>
                      </a:r>
                      <a:endParaRPr lang="en-US" sz="2800" dirty="0" smtClean="0"/>
                    </a:p>
                  </a:txBody>
                  <a:tcPr/>
                </a:tc>
              </a:tr>
              <a:tr h="95767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Consuming a web service</a:t>
                      </a:r>
                    </a:p>
                  </a:txBody>
                  <a:tcPr/>
                </a:tc>
              </a:tr>
              <a:tr h="52517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Geolocation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Implement Activities &amp; Fragments for Small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Our goals for this step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FirstFragment</a:t>
            </a:r>
            <a:r>
              <a:rPr lang="en-US" dirty="0" smtClean="0"/>
              <a:t> is displayed in the </a:t>
            </a:r>
            <a:r>
              <a:rPr lang="en-US" dirty="0" err="1" smtClean="0"/>
              <a:t>FirstActivity</a:t>
            </a:r>
            <a:r>
              <a:rPr lang="en-US" dirty="0" smtClean="0"/>
              <a:t> when the app loads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SecondFragment</a:t>
            </a:r>
            <a:r>
              <a:rPr lang="en-US" dirty="0" smtClean="0"/>
              <a:t> is displayed in the </a:t>
            </a:r>
            <a:r>
              <a:rPr lang="en-US" dirty="0" err="1" smtClean="0"/>
              <a:t>SecondActivity</a:t>
            </a:r>
            <a:r>
              <a:rPr lang="en-US" dirty="0" smtClean="0"/>
              <a:t> when a user clicks the “Play” button.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FirstFragment</a:t>
            </a:r>
            <a:r>
              <a:rPr lang="en-US" dirty="0" smtClean="0"/>
              <a:t> is displayed again when a user clicks the “New Game” button.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48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Modify the Manifest for the New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Change the name of the main activity (the one that is launched when the app starts):</a:t>
            </a:r>
            <a:br>
              <a:rPr lang="en-US" dirty="0" smtClean="0"/>
            </a:br>
            <a:r>
              <a:rPr lang="en-US" sz="2400" i="1" dirty="0" smtClean="0"/>
              <a:t>&lt;activity </a:t>
            </a:r>
            <a:r>
              <a:rPr lang="en-US" sz="2400" i="1" dirty="0" err="1" smtClean="0"/>
              <a:t>android:name</a:t>
            </a:r>
            <a:r>
              <a:rPr lang="en-US" sz="2400" i="1" dirty="0" smtClean="0"/>
              <a:t>="</a:t>
            </a:r>
            <a:r>
              <a:rPr lang="en-US" sz="2400" i="1" dirty="0" err="1" smtClean="0"/>
              <a:t>edu.uoregon.bbird.rps.FirstActivity</a:t>
            </a:r>
            <a:r>
              <a:rPr lang="en-US" sz="2400" i="1" dirty="0" smtClean="0"/>
              <a:t>“ </a:t>
            </a:r>
            <a:br>
              <a:rPr lang="en-US" sz="2400" i="1" dirty="0" smtClean="0"/>
            </a:br>
            <a:r>
              <a:rPr lang="en-US" sz="2400" i="1" dirty="0" err="1" smtClean="0"/>
              <a:t>android:launchMode</a:t>
            </a:r>
            <a:r>
              <a:rPr lang="en-US" sz="2400" i="1" dirty="0" smtClean="0"/>
              <a:t>="</a:t>
            </a:r>
            <a:r>
              <a:rPr lang="en-US" sz="2400" i="1" dirty="0" err="1" smtClean="0"/>
              <a:t>singleInstance</a:t>
            </a:r>
            <a:r>
              <a:rPr lang="en-US" sz="2400" i="1" dirty="0" smtClean="0"/>
              <a:t>"</a:t>
            </a:r>
          </a:p>
          <a:p>
            <a:r>
              <a:rPr lang="en-US" dirty="0" smtClean="0"/>
              <a:t>Add the second activity:</a:t>
            </a:r>
            <a:br>
              <a:rPr lang="en-US" dirty="0" smtClean="0"/>
            </a:br>
            <a:r>
              <a:rPr lang="en-US" sz="2400" i="1" dirty="0" smtClean="0"/>
              <a:t> &lt;activity </a:t>
            </a:r>
            <a:br>
              <a:rPr lang="en-US" sz="2400" i="1" dirty="0" smtClean="0"/>
            </a:br>
            <a:r>
              <a:rPr lang="en-US" sz="2400" i="1" dirty="0" smtClean="0"/>
              <a:t>	</a:t>
            </a:r>
            <a:r>
              <a:rPr lang="en-US" sz="2400" i="1" dirty="0" err="1" smtClean="0"/>
              <a:t>android:name</a:t>
            </a:r>
            <a:r>
              <a:rPr lang="en-US" sz="2400" i="1" dirty="0" smtClean="0"/>
              <a:t>="</a:t>
            </a:r>
            <a:r>
              <a:rPr lang="en-US" sz="2400" i="1" dirty="0" err="1" smtClean="0"/>
              <a:t>edu.uoregon.bbird.rps.SecondActivity</a:t>
            </a:r>
            <a:r>
              <a:rPr lang="en-US" sz="2400" i="1" dirty="0" smtClean="0"/>
              <a:t>“</a:t>
            </a:r>
            <a:br>
              <a:rPr lang="en-US" sz="2400" i="1" dirty="0" smtClean="0"/>
            </a:br>
            <a:r>
              <a:rPr lang="en-US" sz="2400" i="1" dirty="0" smtClean="0"/>
              <a:t>	</a:t>
            </a:r>
            <a:r>
              <a:rPr lang="en-US" sz="2400" i="1" dirty="0" err="1" smtClean="0"/>
              <a:t>android:label</a:t>
            </a:r>
            <a:r>
              <a:rPr lang="en-US" sz="2400" i="1" dirty="0" smtClean="0"/>
              <a:t>=“Computer Move“</a:t>
            </a:r>
            <a:br>
              <a:rPr lang="en-US" sz="2400" i="1" dirty="0" smtClean="0"/>
            </a:br>
            <a:r>
              <a:rPr lang="en-US" sz="2400" i="1" dirty="0" smtClean="0"/>
              <a:t>	</a:t>
            </a:r>
            <a:r>
              <a:rPr lang="en-US" sz="2400" i="1" dirty="0" err="1" smtClean="0"/>
              <a:t>android:launchMode</a:t>
            </a:r>
            <a:r>
              <a:rPr lang="en-US" sz="2400" i="1" dirty="0" smtClean="0"/>
              <a:t>="</a:t>
            </a:r>
            <a:r>
              <a:rPr lang="en-US" sz="2400" i="1" dirty="0" err="1" smtClean="0"/>
              <a:t>singleInstance</a:t>
            </a:r>
            <a:r>
              <a:rPr lang="en-US" sz="2400" i="1" dirty="0" smtClean="0"/>
              <a:t>"</a:t>
            </a:r>
            <a:br>
              <a:rPr lang="en-US" sz="2400" i="1" dirty="0" smtClean="0"/>
            </a:br>
            <a:r>
              <a:rPr lang="en-US" sz="2400" i="1" dirty="0" smtClean="0"/>
              <a:t>	</a:t>
            </a:r>
            <a:r>
              <a:rPr lang="en-US" sz="2400" i="1" dirty="0" err="1" smtClean="0"/>
              <a:t>android:parentActivityName</a:t>
            </a:r>
            <a:r>
              <a:rPr lang="en-US" sz="2400" i="1" dirty="0" smtClean="0"/>
              <a:t>="</a:t>
            </a:r>
            <a:r>
              <a:rPr lang="en-US" sz="2400" i="1" dirty="0" err="1" smtClean="0"/>
              <a:t>edu.uoregon.bbird.rps.FirstActivity</a:t>
            </a:r>
            <a:r>
              <a:rPr lang="en-US" sz="2400" i="1" dirty="0" smtClean="0"/>
              <a:t>" &gt;</a:t>
            </a:r>
            <a:br>
              <a:rPr lang="en-US" sz="2400" i="1" dirty="0" smtClean="0"/>
            </a:br>
            <a:r>
              <a:rPr lang="en-US" sz="2400" i="1" dirty="0" smtClean="0"/>
              <a:t>&lt;/activity&gt;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2119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oading sequence- small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FirstActivity</a:t>
            </a:r>
            <a:r>
              <a:rPr lang="en-US" dirty="0" smtClean="0"/>
              <a:t>, </a:t>
            </a:r>
            <a:r>
              <a:rPr lang="en-US" dirty="0" err="1" smtClean="0"/>
              <a:t>onCreate</a:t>
            </a:r>
            <a:r>
              <a:rPr lang="en-US" dirty="0" smtClean="0"/>
              <a:t>, loads first_activity.xml (single pane layout)</a:t>
            </a:r>
            <a:br>
              <a:rPr lang="en-US" dirty="0" smtClean="0"/>
            </a:br>
            <a:r>
              <a:rPr lang="en-US" sz="2400" i="1" dirty="0" err="1" smtClean="0"/>
              <a:t>setContentView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R.layout.first_activity</a:t>
            </a:r>
            <a:r>
              <a:rPr lang="en-US" sz="2400" i="1" dirty="0" smtClean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first_activity, triggers automatic calls to </a:t>
            </a:r>
            <a:r>
              <a:rPr lang="en-US" dirty="0" err="1" smtClean="0"/>
              <a:t>FirstFragment</a:t>
            </a:r>
            <a:r>
              <a:rPr lang="en-US" dirty="0" smtClean="0"/>
              <a:t> methods</a:t>
            </a:r>
            <a:br>
              <a:rPr lang="en-US" dirty="0" smtClean="0"/>
            </a:br>
            <a:r>
              <a:rPr lang="en-US" sz="2400" i="1" dirty="0" smtClean="0"/>
              <a:t>&lt;fragment </a:t>
            </a:r>
            <a:r>
              <a:rPr lang="en-US" sz="2400" i="1" dirty="0" err="1" smtClean="0"/>
              <a:t>android:name</a:t>
            </a:r>
            <a:r>
              <a:rPr lang="en-US" sz="2400" i="1" dirty="0" smtClean="0"/>
              <a:t>="</a:t>
            </a:r>
            <a:r>
              <a:rPr lang="en-US" sz="2400" i="1" dirty="0" err="1" smtClean="0"/>
              <a:t>edu.uoregon.bbird.rps.FirstFragment</a:t>
            </a:r>
            <a:r>
              <a:rPr lang="en-US" sz="2400" i="1" dirty="0" smtClean="0"/>
              <a:t>"</a:t>
            </a:r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FirstFragment</a:t>
            </a:r>
            <a:r>
              <a:rPr lang="en-US" dirty="0" smtClean="0"/>
              <a:t>, </a:t>
            </a:r>
            <a:r>
              <a:rPr lang="en-US" dirty="0" err="1" smtClean="0"/>
              <a:t>onCreateView</a:t>
            </a:r>
            <a:r>
              <a:rPr lang="en-US" dirty="0" smtClean="0"/>
              <a:t>, loads first_fragment.xml</a:t>
            </a:r>
            <a:br>
              <a:rPr lang="en-US" dirty="0" smtClean="0"/>
            </a:br>
            <a:r>
              <a:rPr lang="en-US" sz="2400" i="1" dirty="0" smtClean="0"/>
              <a:t>View view = </a:t>
            </a:r>
            <a:r>
              <a:rPr lang="en-US" sz="2400" i="1" dirty="0" err="1" smtClean="0"/>
              <a:t>inflater.inflate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R.layout.first_fragment</a:t>
            </a:r>
            <a:r>
              <a:rPr lang="en-US" sz="2400" i="1" dirty="0" smtClean="0"/>
              <a:t>, container, false);</a:t>
            </a:r>
          </a:p>
          <a:p>
            <a:pPr marL="514350" indent="-514350">
              <a:buFont typeface="+mj-lt"/>
              <a:buAutoNum type="arabicPeriod"/>
            </a:pPr>
            <a:endParaRPr lang="en-US" i="1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4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app. You should see the first fragment displayed on the opening screen: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91" y="2924039"/>
            <a:ext cx="3350419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5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Launching the Second Activity- Small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35736" cy="435133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Clicking the Play button starts the </a:t>
            </a:r>
            <a:r>
              <a:rPr lang="en-US" dirty="0" err="1" smtClean="0"/>
              <a:t>SecondActivity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400" i="1" dirty="0" err="1" smtClean="0"/>
              <a:t>startActivity</a:t>
            </a:r>
            <a:r>
              <a:rPr lang="en-US" sz="2400" i="1" dirty="0" smtClean="0"/>
              <a:t>(new Intent(</a:t>
            </a:r>
            <a:r>
              <a:rPr lang="en-US" sz="2400" i="1" dirty="0" err="1" smtClean="0"/>
              <a:t>getActivity</a:t>
            </a:r>
            <a:r>
              <a:rPr lang="en-US" sz="2400" i="1" dirty="0" smtClean="0"/>
              <a:t>(), </a:t>
            </a:r>
            <a:r>
              <a:rPr lang="en-US" sz="2400" i="1" dirty="0" err="1" smtClean="0"/>
              <a:t>SecondActivity.class</a:t>
            </a:r>
            <a:r>
              <a:rPr lang="en-US" sz="2400" i="1" dirty="0" smtClean="0"/>
              <a:t>));</a:t>
            </a:r>
            <a:endParaRPr lang="en-US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>
                <a:solidFill>
                  <a:prstClr val="black"/>
                </a:solidFill>
              </a:rPr>
              <a:t>SecondActivity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onCreate</a:t>
            </a:r>
            <a:r>
              <a:rPr lang="en-US" dirty="0">
                <a:solidFill>
                  <a:prstClr val="black"/>
                </a:solidFill>
              </a:rPr>
              <a:t>, loads </a:t>
            </a:r>
            <a:r>
              <a:rPr lang="en-US" dirty="0" smtClean="0">
                <a:solidFill>
                  <a:prstClr val="black"/>
                </a:solidFill>
              </a:rPr>
              <a:t>second_activity.xml (</a:t>
            </a:r>
            <a:r>
              <a:rPr lang="en-US" dirty="0">
                <a:solidFill>
                  <a:prstClr val="black"/>
                </a:solidFill>
              </a:rPr>
              <a:t>single pane layout)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i="1" dirty="0" err="1" smtClean="0">
                <a:solidFill>
                  <a:prstClr val="black"/>
                </a:solidFill>
              </a:rPr>
              <a:t>setContentView</a:t>
            </a:r>
            <a:r>
              <a:rPr lang="en-US" sz="2400" i="1" dirty="0" smtClean="0">
                <a:solidFill>
                  <a:prstClr val="black"/>
                </a:solidFill>
              </a:rPr>
              <a:t>(</a:t>
            </a:r>
            <a:r>
              <a:rPr lang="en-US" sz="2400" i="1" dirty="0" err="1" smtClean="0">
                <a:solidFill>
                  <a:prstClr val="black"/>
                </a:solidFill>
              </a:rPr>
              <a:t>R.layout.second_activity</a:t>
            </a:r>
            <a:r>
              <a:rPr lang="en-US" sz="2400" i="1" dirty="0" smtClean="0">
                <a:solidFill>
                  <a:prstClr val="black"/>
                </a:solidFill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second_activity</a:t>
            </a:r>
            <a:r>
              <a:rPr lang="en-US" dirty="0" smtClean="0"/>
              <a:t>, triggers automatic calls to </a:t>
            </a:r>
            <a:r>
              <a:rPr lang="en-US" dirty="0" err="1" smtClean="0"/>
              <a:t>SecondFragment</a:t>
            </a:r>
            <a:r>
              <a:rPr lang="en-US" dirty="0" smtClean="0"/>
              <a:t> methods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&lt;fragment </a:t>
            </a:r>
            <a:r>
              <a:rPr lang="en-US" sz="2400" i="1" dirty="0" err="1" smtClean="0"/>
              <a:t>android:name</a:t>
            </a:r>
            <a:r>
              <a:rPr lang="en-US" sz="2400" i="1" dirty="0" smtClean="0"/>
              <a:t>="</a:t>
            </a:r>
            <a:r>
              <a:rPr lang="en-US" sz="2400" i="1" dirty="0" err="1" smtClean="0"/>
              <a:t>edu.uoregon.bbird.rps.SecondFragment</a:t>
            </a:r>
            <a:r>
              <a:rPr lang="en-US" sz="2400" i="1" dirty="0" smtClean="0"/>
              <a:t>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SecondFragment</a:t>
            </a:r>
            <a:r>
              <a:rPr lang="en-US" dirty="0" smtClean="0"/>
              <a:t>, </a:t>
            </a:r>
            <a:r>
              <a:rPr lang="en-US" dirty="0" err="1" smtClean="0"/>
              <a:t>onCreateView</a:t>
            </a:r>
            <a:r>
              <a:rPr lang="en-US" dirty="0" smtClean="0"/>
              <a:t>, loads second_fragment.xml</a:t>
            </a:r>
            <a:br>
              <a:rPr lang="en-US" dirty="0" smtClean="0"/>
            </a:br>
            <a:r>
              <a:rPr lang="en-US" sz="2400" i="1" dirty="0" smtClean="0"/>
              <a:t>View </a:t>
            </a:r>
            <a:r>
              <a:rPr lang="en-US" sz="2400" i="1" dirty="0" err="1" smtClean="0"/>
              <a:t>view</a:t>
            </a:r>
            <a:r>
              <a:rPr lang="en-US" sz="2400" i="1" dirty="0" smtClean="0"/>
              <a:t> = </a:t>
            </a:r>
            <a:r>
              <a:rPr lang="en-US" sz="2400" i="1" dirty="0" err="1" smtClean="0"/>
              <a:t>inflater.inflate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R.layout.second_fragment</a:t>
            </a:r>
            <a:r>
              <a:rPr lang="en-US" sz="2400" i="1" dirty="0" smtClean="0"/>
              <a:t>, container, false);</a:t>
            </a:r>
          </a:p>
          <a:p>
            <a:pPr marL="514350" lvl="0" indent="-514350">
              <a:buFont typeface="+mj-lt"/>
              <a:buAutoNum type="arabicPeriod"/>
            </a:pPr>
            <a:endParaRPr lang="en-US" sz="24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5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 for the Play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In the </a:t>
            </a:r>
            <a:r>
              <a:rPr lang="en-US" sz="1600" dirty="0" err="1" smtClean="0"/>
              <a:t>FirstFragment</a:t>
            </a:r>
            <a:r>
              <a:rPr lang="en-US" sz="1600" dirty="0" smtClean="0"/>
              <a:t> class: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i="1" dirty="0" smtClean="0"/>
              <a:t>@Override</a:t>
            </a:r>
            <a:br>
              <a:rPr lang="en-US" sz="1600" i="1" dirty="0" smtClean="0"/>
            </a:br>
            <a:r>
              <a:rPr lang="en-US" sz="1600" i="1" dirty="0" smtClean="0"/>
              <a:t>public View </a:t>
            </a:r>
            <a:r>
              <a:rPr lang="en-US" sz="1600" i="1" dirty="0" err="1" smtClean="0"/>
              <a:t>onCreateView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LayoutInflater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inflater</a:t>
            </a:r>
            <a:r>
              <a:rPr lang="en-US" sz="1600" i="1" dirty="0" smtClean="0"/>
              <a:t>, </a:t>
            </a:r>
            <a:r>
              <a:rPr lang="en-US" sz="1600" i="1" dirty="0" err="1" smtClean="0"/>
              <a:t>ViewGroup</a:t>
            </a:r>
            <a:r>
              <a:rPr lang="en-US" sz="1600" i="1" dirty="0" smtClean="0"/>
              <a:t> container, Bundle </a:t>
            </a:r>
            <a:r>
              <a:rPr lang="en-US" sz="1600" i="1" dirty="0" err="1" smtClean="0"/>
              <a:t>savedInstanceState</a:t>
            </a:r>
            <a:r>
              <a:rPr lang="en-US" sz="1600" i="1" dirty="0" smtClean="0"/>
              <a:t>)  {</a:t>
            </a:r>
            <a:br>
              <a:rPr lang="en-US" sz="1600" i="1" dirty="0" smtClean="0"/>
            </a:br>
            <a:r>
              <a:rPr lang="en-US" sz="1600" i="1" dirty="0" smtClean="0"/>
              <a:t>     View </a:t>
            </a:r>
            <a:r>
              <a:rPr lang="en-US" sz="1600" i="1" dirty="0" err="1" smtClean="0"/>
              <a:t>view</a:t>
            </a:r>
            <a:r>
              <a:rPr lang="en-US" sz="1600" i="1" dirty="0" smtClean="0"/>
              <a:t> = </a:t>
            </a:r>
            <a:r>
              <a:rPr lang="en-US" sz="1600" i="1" dirty="0" err="1" smtClean="0"/>
              <a:t>inflater.inflate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R.layout.first_fragment</a:t>
            </a:r>
            <a:r>
              <a:rPr lang="en-US" sz="1600" i="1" dirty="0" smtClean="0"/>
              <a:t>, container, false);</a:t>
            </a:r>
            <a:br>
              <a:rPr lang="en-US" sz="1600" i="1" dirty="0" smtClean="0"/>
            </a:b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     // Set this fragment to listen for the Play button's click event</a:t>
            </a:r>
            <a:br>
              <a:rPr lang="en-US" sz="1600" i="1" dirty="0" smtClean="0"/>
            </a:br>
            <a:r>
              <a:rPr lang="en-US" sz="1600" i="1" dirty="0" smtClean="0"/>
              <a:t>     Button b = (Button) </a:t>
            </a:r>
            <a:r>
              <a:rPr lang="en-US" sz="1600" i="1" dirty="0" err="1" smtClean="0"/>
              <a:t>view.findViewById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R.id.playButton</a:t>
            </a:r>
            <a:r>
              <a:rPr lang="en-US" sz="1600" i="1" dirty="0" smtClean="0"/>
              <a:t>);</a:t>
            </a:r>
            <a:br>
              <a:rPr lang="en-US" sz="1600" i="1" dirty="0" smtClean="0"/>
            </a:br>
            <a:r>
              <a:rPr lang="en-US" sz="1600" i="1" dirty="0" smtClean="0"/>
              <a:t>      </a:t>
            </a:r>
            <a:r>
              <a:rPr lang="en-US" sz="1600" i="1" dirty="0" err="1" smtClean="0"/>
              <a:t>b.setOnClickListener</a:t>
            </a:r>
            <a:r>
              <a:rPr lang="en-US" sz="1600" i="1" dirty="0" smtClean="0"/>
              <a:t>(this);</a:t>
            </a:r>
            <a:br>
              <a:rPr lang="en-US" sz="1600" i="1" dirty="0" smtClean="0"/>
            </a:br>
            <a:r>
              <a:rPr lang="en-US" sz="1600" i="1" dirty="0" smtClean="0"/>
              <a:t>      return view;</a:t>
            </a:r>
            <a:br>
              <a:rPr lang="en-US" sz="1600" i="1" dirty="0" smtClean="0"/>
            </a:br>
            <a:r>
              <a:rPr lang="en-US" sz="1600" i="1" dirty="0" smtClean="0"/>
              <a:t>}</a:t>
            </a:r>
            <a:br>
              <a:rPr lang="en-US" sz="1600" i="1" dirty="0" smtClean="0"/>
            </a:b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@Override</a:t>
            </a:r>
            <a:br>
              <a:rPr lang="en-US" sz="1600" i="1" dirty="0" smtClean="0"/>
            </a:br>
            <a:r>
              <a:rPr lang="en-US" sz="1600" i="1" dirty="0" smtClean="0"/>
              <a:t>public void </a:t>
            </a:r>
            <a:r>
              <a:rPr lang="en-US" sz="1600" i="1" dirty="0" err="1" smtClean="0"/>
              <a:t>onClick</a:t>
            </a:r>
            <a:r>
              <a:rPr lang="en-US" sz="1600" i="1" dirty="0" smtClean="0"/>
              <a:t>(View v) {</a:t>
            </a:r>
            <a:br>
              <a:rPr lang="en-US" sz="1600" i="1" dirty="0" smtClean="0"/>
            </a:br>
            <a:r>
              <a:rPr lang="en-US" sz="1600" i="1" dirty="0" smtClean="0"/>
              <a:t>     </a:t>
            </a:r>
            <a:r>
              <a:rPr lang="en-US" sz="1600" i="1" dirty="0" err="1" smtClean="0"/>
              <a:t>startActivity</a:t>
            </a:r>
            <a:r>
              <a:rPr lang="en-US" sz="1600" i="1" dirty="0" smtClean="0"/>
              <a:t>(new Intent(</a:t>
            </a:r>
            <a:r>
              <a:rPr lang="en-US" sz="1600" i="1" dirty="0" err="1" smtClean="0"/>
              <a:t>getActivity</a:t>
            </a:r>
            <a:r>
              <a:rPr lang="en-US" sz="1600" i="1" dirty="0" smtClean="0"/>
              <a:t>(), </a:t>
            </a:r>
            <a:r>
              <a:rPr lang="en-US" sz="1600" i="1" dirty="0" err="1" smtClean="0"/>
              <a:t>SecondActivity.class</a:t>
            </a:r>
            <a:r>
              <a:rPr lang="en-US" sz="1600" i="1" dirty="0" smtClean="0"/>
              <a:t>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i="1" dirty="0" smtClean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i="1" dirty="0" smtClean="0"/>
              <a:t>    }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45189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trike="sngStrike" dirty="0" smtClean="0"/>
              <a:t>Event Handler for the New Game Button</a:t>
            </a:r>
            <a:endParaRPr lang="en-US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950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8000" dirty="0" smtClean="0">
                <a:solidFill>
                  <a:srgbClr val="FF0000"/>
                </a:solidFill>
              </a:rPr>
              <a:t>Deprecated: Use an up button instead</a:t>
            </a:r>
            <a:endParaRPr lang="en-US" sz="8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smtClean="0"/>
              <a:t>the </a:t>
            </a:r>
            <a:r>
              <a:rPr lang="en-US" dirty="0" err="1" smtClean="0"/>
              <a:t>SecondFragment</a:t>
            </a:r>
            <a:r>
              <a:rPr lang="en-US" dirty="0" smtClean="0"/>
              <a:t> class: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smtClean="0"/>
              <a:t>@Override</a:t>
            </a:r>
            <a:br>
              <a:rPr lang="en-US" i="1" dirty="0" smtClean="0"/>
            </a:br>
            <a:r>
              <a:rPr lang="en-US" i="1" dirty="0" smtClean="0"/>
              <a:t>public View </a:t>
            </a:r>
            <a:r>
              <a:rPr lang="en-US" i="1" dirty="0" err="1" smtClean="0"/>
              <a:t>onCreateView</a:t>
            </a:r>
            <a:r>
              <a:rPr lang="en-US" i="1" dirty="0" smtClean="0"/>
              <a:t>(</a:t>
            </a:r>
            <a:r>
              <a:rPr lang="en-US" i="1" dirty="0" err="1" smtClean="0"/>
              <a:t>LayoutInflater</a:t>
            </a:r>
            <a:r>
              <a:rPr lang="en-US" i="1" dirty="0" smtClean="0"/>
              <a:t> </a:t>
            </a:r>
            <a:r>
              <a:rPr lang="en-US" i="1" dirty="0" err="1" smtClean="0"/>
              <a:t>inflater</a:t>
            </a:r>
            <a:r>
              <a:rPr lang="en-US" i="1" dirty="0" smtClean="0"/>
              <a:t>, </a:t>
            </a:r>
            <a:r>
              <a:rPr lang="en-US" i="1" dirty="0" err="1" smtClean="0"/>
              <a:t>ViewGroup</a:t>
            </a:r>
            <a:r>
              <a:rPr lang="en-US" i="1" dirty="0" smtClean="0"/>
              <a:t> container, Bundle </a:t>
            </a:r>
            <a:r>
              <a:rPr lang="en-US" i="1" dirty="0" err="1" smtClean="0"/>
              <a:t>savedInstanceState</a:t>
            </a:r>
            <a:r>
              <a:rPr lang="en-US" i="1" dirty="0" smtClean="0"/>
              <a:t>)  {</a:t>
            </a:r>
            <a:br>
              <a:rPr lang="en-US" i="1" dirty="0" smtClean="0"/>
            </a:br>
            <a:r>
              <a:rPr lang="en-US" i="1" dirty="0" smtClean="0"/>
              <a:t>     View </a:t>
            </a:r>
            <a:r>
              <a:rPr lang="en-US" i="1" dirty="0" err="1" smtClean="0"/>
              <a:t>view</a:t>
            </a:r>
            <a:r>
              <a:rPr lang="en-US" i="1" dirty="0" smtClean="0"/>
              <a:t> = </a:t>
            </a:r>
            <a:r>
              <a:rPr lang="en-US" i="1" dirty="0" err="1" smtClean="0"/>
              <a:t>inflater.inflate</a:t>
            </a:r>
            <a:r>
              <a:rPr lang="en-US" i="1" dirty="0" smtClean="0"/>
              <a:t>(</a:t>
            </a:r>
            <a:r>
              <a:rPr lang="en-US" i="1" dirty="0" err="1" smtClean="0"/>
              <a:t>R.layout.second_fragment</a:t>
            </a:r>
            <a:r>
              <a:rPr lang="en-US" i="1" dirty="0" smtClean="0"/>
              <a:t>, container, false);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   // Set this fragment to listen for the New Game button's click event</a:t>
            </a:r>
            <a:br>
              <a:rPr lang="en-US" i="1" dirty="0" smtClean="0"/>
            </a:br>
            <a:r>
              <a:rPr lang="en-US" i="1" dirty="0" smtClean="0"/>
              <a:t>     Button b = (Button) </a:t>
            </a:r>
            <a:r>
              <a:rPr lang="en-US" i="1" dirty="0" err="1" smtClean="0"/>
              <a:t>view.findViewById</a:t>
            </a:r>
            <a:r>
              <a:rPr lang="en-US" i="1" dirty="0" smtClean="0"/>
              <a:t>(</a:t>
            </a:r>
            <a:r>
              <a:rPr lang="en-US" i="1" dirty="0" err="1" smtClean="0"/>
              <a:t>R.id.newGameButton</a:t>
            </a:r>
            <a:r>
              <a:rPr lang="en-US" i="1" dirty="0" smtClean="0"/>
              <a:t>);</a:t>
            </a:r>
            <a:br>
              <a:rPr lang="en-US" i="1" dirty="0" smtClean="0"/>
            </a:br>
            <a:r>
              <a:rPr lang="en-US" i="1" dirty="0" smtClean="0"/>
              <a:t>      </a:t>
            </a:r>
            <a:r>
              <a:rPr lang="en-US" i="1" dirty="0" err="1" smtClean="0"/>
              <a:t>b.setOnClickListener</a:t>
            </a:r>
            <a:r>
              <a:rPr lang="en-US" i="1" dirty="0" smtClean="0"/>
              <a:t>(this);</a:t>
            </a:r>
            <a:br>
              <a:rPr lang="en-US" i="1" dirty="0" smtClean="0"/>
            </a:br>
            <a:r>
              <a:rPr lang="en-US" i="1" dirty="0" smtClean="0"/>
              <a:t>      return view;</a:t>
            </a:r>
            <a:br>
              <a:rPr lang="en-US" i="1" dirty="0" smtClean="0"/>
            </a:br>
            <a:r>
              <a:rPr lang="en-US" i="1" dirty="0" smtClean="0"/>
              <a:t>}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@Override</a:t>
            </a:r>
            <a:br>
              <a:rPr lang="en-US" i="1" dirty="0" smtClean="0"/>
            </a:br>
            <a:r>
              <a:rPr lang="en-US" i="1" dirty="0" smtClean="0"/>
              <a:t>public void </a:t>
            </a:r>
            <a:r>
              <a:rPr lang="en-US" i="1" dirty="0" err="1" smtClean="0"/>
              <a:t>onClick</a:t>
            </a:r>
            <a:r>
              <a:rPr lang="en-US" i="1" dirty="0" smtClean="0"/>
              <a:t>(View v) {</a:t>
            </a:r>
            <a:br>
              <a:rPr lang="en-US" i="1" dirty="0" smtClean="0"/>
            </a:br>
            <a:r>
              <a:rPr lang="en-US" i="1" dirty="0" smtClean="0"/>
              <a:t>     </a:t>
            </a:r>
            <a:r>
              <a:rPr lang="en-US" i="1" dirty="0" err="1" smtClean="0"/>
              <a:t>startActivity</a:t>
            </a:r>
            <a:r>
              <a:rPr lang="en-US" i="1" dirty="0" smtClean="0"/>
              <a:t>(new Intent(</a:t>
            </a:r>
            <a:r>
              <a:rPr lang="en-US" i="1" dirty="0" err="1" smtClean="0"/>
              <a:t>getActivity</a:t>
            </a:r>
            <a:r>
              <a:rPr lang="en-US" i="1" dirty="0" smtClean="0"/>
              <a:t>(), </a:t>
            </a:r>
            <a:r>
              <a:rPr lang="en-US" i="1" dirty="0" err="1" smtClean="0"/>
              <a:t>FirstActivity.class</a:t>
            </a:r>
            <a:r>
              <a:rPr lang="en-US" i="1" dirty="0" smtClean="0"/>
              <a:t>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smtClean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smtClean="0"/>
              <a:t>    }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98055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60185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Run the app. Click the “Play” button. You should see the second fragment displayed.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Click the “New Game” button. You should see the first fragment again.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573" y="1415513"/>
            <a:ext cx="1660893" cy="2713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573" y="4531057"/>
            <a:ext cx="1660893" cy="145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1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Instantiate a Game object and Connect it for use with </a:t>
            </a:r>
            <a:r>
              <a:rPr lang="en-US" dirty="0" smtClean="0"/>
              <a:t>a Small </a:t>
            </a:r>
            <a:r>
              <a:rPr lang="en-US" dirty="0" smtClean="0"/>
              <a:t>Screen.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Our goal for this step is to implement the game-play logic: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user can enter their choice (rock, paper, or scissors) on the first screen.</a:t>
            </a:r>
          </a:p>
          <a:p>
            <a:r>
              <a:rPr lang="en-US" dirty="0" smtClean="0"/>
              <a:t>When the user clicks the “Play” button the second screen is shown where the computer’s choice and the winner are displayed.</a:t>
            </a:r>
          </a:p>
          <a:p>
            <a:r>
              <a:rPr lang="en-US" dirty="0" smtClean="0"/>
              <a:t>When the user clicks the “New Game” button the first screen is displayed again.</a:t>
            </a:r>
          </a:p>
          <a:p>
            <a:pPr marL="0" indent="0">
              <a:buNone/>
            </a:pPr>
            <a:r>
              <a:rPr lang="en-US" dirty="0" smtClean="0"/>
              <a:t>Note: on a device with a small screen, the Game class will be instantiated in the 2</a:t>
            </a:r>
            <a:r>
              <a:rPr lang="en-US" baseline="30000" dirty="0" smtClean="0"/>
              <a:t>nd</a:t>
            </a:r>
            <a:r>
              <a:rPr lang="en-US" dirty="0" smtClean="0"/>
              <a:t> Activity.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1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New Code Required</a:t>
            </a:r>
            <a:br>
              <a:rPr lang="en-US" dirty="0" smtClean="0"/>
            </a:br>
            <a:r>
              <a:rPr lang="en-US" sz="3100" dirty="0" smtClean="0"/>
              <a:t>(Much of it isn’t “new”, we can copy it from the non-fragment version)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0986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FirstActivity</a:t>
            </a:r>
            <a:r>
              <a:rPr lang="en-US" dirty="0" smtClean="0"/>
              <a:t>: nothing new</a:t>
            </a:r>
          </a:p>
          <a:p>
            <a:r>
              <a:rPr lang="en-US" dirty="0" err="1" smtClean="0"/>
              <a:t>FirstFragment</a:t>
            </a:r>
            <a:r>
              <a:rPr lang="en-US" dirty="0" smtClean="0"/>
              <a:t>, in </a:t>
            </a:r>
            <a:r>
              <a:rPr lang="en-US" dirty="0" err="1" smtClean="0"/>
              <a:t>onClick</a:t>
            </a:r>
            <a:r>
              <a:rPr lang="en-US" dirty="0" smtClean="0"/>
              <a:t> for the “Play” button: 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 the player’s choice (rock, paper, or scissors) from </a:t>
            </a:r>
            <a:r>
              <a:rPr lang="en-US" dirty="0" err="1" smtClean="0"/>
              <a:t>rpsEditText</a:t>
            </a:r>
            <a:r>
              <a:rPr lang="en-US" dirty="0" smtClean="0"/>
              <a:t>, add it to the intent that will be sent to the </a:t>
            </a:r>
            <a:r>
              <a:rPr lang="en-US" dirty="0" err="1" smtClean="0"/>
              <a:t>SecondActivity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SecondActivity</a:t>
            </a:r>
            <a:endParaRPr lang="en-US" dirty="0" smtClean="0"/>
          </a:p>
          <a:p>
            <a:pPr lvl="1"/>
            <a:r>
              <a:rPr lang="en-US" dirty="0" err="1" smtClean="0"/>
              <a:t>onResume</a:t>
            </a:r>
            <a:r>
              <a:rPr lang="en-US" dirty="0" smtClean="0"/>
              <a:t>: get the player’s choice out of the intent, put it in a </a:t>
            </a:r>
            <a:r>
              <a:rPr lang="en-US" dirty="0" err="1" smtClean="0"/>
              <a:t>RpsGame</a:t>
            </a:r>
            <a:r>
              <a:rPr lang="en-US" dirty="0" smtClean="0"/>
              <a:t> object, and pass it to the </a:t>
            </a:r>
            <a:r>
              <a:rPr lang="en-US" dirty="0" err="1" smtClean="0"/>
              <a:t>SecondFragment</a:t>
            </a:r>
            <a:r>
              <a:rPr lang="en-US" dirty="0" smtClean="0"/>
              <a:t> by calling </a:t>
            </a:r>
            <a:r>
              <a:rPr lang="en-US" dirty="0" err="1" smtClean="0"/>
              <a:t>ComputerMove</a:t>
            </a:r>
            <a:r>
              <a:rPr lang="en-US" dirty="0" smtClean="0"/>
              <a:t>(game).</a:t>
            </a:r>
          </a:p>
          <a:p>
            <a:pPr lvl="1"/>
            <a:r>
              <a:rPr lang="en-US" dirty="0" err="1" smtClean="0"/>
              <a:t>onNewIntent</a:t>
            </a:r>
            <a:r>
              <a:rPr lang="en-US" dirty="0" smtClean="0"/>
              <a:t>: we need this to get new intents when our Activity is resumed.</a:t>
            </a:r>
          </a:p>
          <a:p>
            <a:r>
              <a:rPr lang="en-US" dirty="0" err="1" smtClean="0"/>
              <a:t>SecondFragment</a:t>
            </a:r>
            <a:endParaRPr lang="en-US" dirty="0" smtClean="0"/>
          </a:p>
          <a:p>
            <a:pPr lvl="1"/>
            <a:r>
              <a:rPr lang="en-US" dirty="0" err="1" smtClean="0"/>
              <a:t>ComputerMove</a:t>
            </a:r>
            <a:r>
              <a:rPr lang="en-US" dirty="0" smtClean="0"/>
              <a:t>: This new method contains essentially the same code that was in the Play method of the single Activity version of the 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2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2D2DB9"/>
                </a:solidFill>
              </a:rPr>
              <a:t>Fragment Concepts</a:t>
            </a:r>
            <a:endParaRPr lang="en-US" sz="6600" dirty="0">
              <a:solidFill>
                <a:srgbClr val="2D2DB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48" y="2098382"/>
            <a:ext cx="74422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Implement Persistence and Settings for Devices with a Small Screen.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Our goal for this step is to: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state of the game, as shown by the </a:t>
            </a:r>
            <a:r>
              <a:rPr lang="en-US" dirty="0" err="1" smtClean="0"/>
              <a:t>SecondActivity</a:t>
            </a:r>
            <a:r>
              <a:rPr lang="en-US" dirty="0" smtClean="0"/>
              <a:t>, will be preserved when the device is rotated or anything else happens to cause the Activity to be destroyed and recreated.</a:t>
            </a:r>
          </a:p>
          <a:p>
            <a:r>
              <a:rPr lang="en-US" dirty="0" smtClean="0"/>
              <a:t>The user can click on the menu on the </a:t>
            </a:r>
            <a:r>
              <a:rPr lang="en-US" dirty="0" err="1" smtClean="0"/>
              <a:t>FirstActivity</a:t>
            </a:r>
            <a:r>
              <a:rPr lang="en-US" dirty="0" smtClean="0"/>
              <a:t> to bring up the settings (preferences) screen and set any of the settings.</a:t>
            </a:r>
          </a:p>
          <a:p>
            <a:r>
              <a:rPr lang="en-US" dirty="0" smtClean="0"/>
              <a:t>Any settings that are changed will take effect as soon as the user uses the back button to navigate back to the first </a:t>
            </a:r>
            <a:r>
              <a:rPr lang="en-US" dirty="0" err="1" smtClean="0"/>
              <a:t>sceen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Note: Settings will now work for both small and large screen devices.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0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</a:t>
            </a:r>
            <a:r>
              <a:rPr lang="en-US" dirty="0"/>
              <a:t>4</a:t>
            </a:r>
            <a:r>
              <a:rPr lang="en-US" dirty="0" smtClean="0"/>
              <a:t>: Implement Activities &amp; Fragments for Large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Our goals for this step are:</a:t>
            </a:r>
            <a:endParaRPr lang="en-US" dirty="0"/>
          </a:p>
          <a:p>
            <a:r>
              <a:rPr lang="en-US" dirty="0" smtClean="0"/>
              <a:t>In portrait orientation, both the first and second fragments will be displayed one above the other.</a:t>
            </a:r>
          </a:p>
          <a:p>
            <a:r>
              <a:rPr lang="en-US" dirty="0"/>
              <a:t>In </a:t>
            </a:r>
            <a:r>
              <a:rPr lang="en-US" dirty="0" smtClean="0"/>
              <a:t>landscape orientation</a:t>
            </a:r>
            <a:r>
              <a:rPr lang="en-US" dirty="0"/>
              <a:t>, both the first and second fragments </a:t>
            </a:r>
            <a:r>
              <a:rPr lang="en-US" dirty="0" smtClean="0"/>
              <a:t>will be displayed side-by-side.</a:t>
            </a:r>
            <a:endParaRPr lang="en-US" dirty="0"/>
          </a:p>
          <a:p>
            <a:r>
              <a:rPr lang="en-US" dirty="0" smtClean="0"/>
              <a:t>An instance of the Game class will be instantiated in the </a:t>
            </a:r>
            <a:r>
              <a:rPr lang="en-US" dirty="0" err="1" smtClean="0"/>
              <a:t>FirstActivity</a:t>
            </a:r>
            <a:r>
              <a:rPr lang="en-US" dirty="0" smtClean="0"/>
              <a:t> and </a:t>
            </a:r>
            <a:r>
              <a:rPr lang="en-US" dirty="0"/>
              <a:t>g</a:t>
            </a:r>
            <a:r>
              <a:rPr lang="en-US" dirty="0" smtClean="0"/>
              <a:t>ameplay logic is “hooked up” so the game can be played</a:t>
            </a:r>
          </a:p>
          <a:p>
            <a:r>
              <a:rPr lang="en-US" dirty="0" smtClean="0"/>
              <a:t>Persistence is implemented so the game state is restored when the </a:t>
            </a:r>
            <a:r>
              <a:rPr lang="en-US" dirty="0" err="1" smtClean="0"/>
              <a:t>FirstActivity</a:t>
            </a:r>
            <a:r>
              <a:rPr lang="en-US" dirty="0" smtClean="0"/>
              <a:t> is resumed.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3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first_activity.xml (large-port):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dd a vertical linear layout that contains two fragment elements with the names:</a:t>
            </a:r>
          </a:p>
          <a:p>
            <a:pPr lvl="2"/>
            <a:r>
              <a:rPr lang="en-US" dirty="0" err="1" smtClean="0"/>
              <a:t>FirstFragment</a:t>
            </a:r>
            <a:endParaRPr lang="en-US" dirty="0"/>
          </a:p>
          <a:p>
            <a:pPr lvl="2"/>
            <a:r>
              <a:rPr lang="en-US" dirty="0" err="1" smtClean="0"/>
              <a:t>SecondFragment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Give each fragment a weight=“1”, width=“0dp”, and height=“</a:t>
            </a:r>
            <a:r>
              <a:rPr lang="en-US" dirty="0" err="1" smtClean="0"/>
              <a:t>match_parent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In second_activity.xml (large-land):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Add a horizontal linear layout that contains two fragment elements with the same names as the one’s above.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Give each fragment a weight=“1”, width</a:t>
            </a:r>
            <a:r>
              <a:rPr lang="en-US" dirty="0" smtClean="0"/>
              <a:t>=“</a:t>
            </a:r>
            <a:r>
              <a:rPr lang="en-US" dirty="0" err="1"/>
              <a:t>match_parent</a:t>
            </a:r>
            <a:r>
              <a:rPr lang="en-US" dirty="0" smtClean="0"/>
              <a:t>”, </a:t>
            </a:r>
            <a:r>
              <a:rPr lang="en-US" dirty="0"/>
              <a:t>and height</a:t>
            </a:r>
            <a:r>
              <a:rPr lang="en-US" dirty="0" smtClean="0"/>
              <a:t>=“0dp”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57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Instantiate a Game Object and Make it’s State Persistent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100" dirty="0" smtClean="0"/>
              <a:t>In </a:t>
            </a:r>
            <a:r>
              <a:rPr lang="en-US" sz="3100" dirty="0" err="1" smtClean="0"/>
              <a:t>FirstActivity</a:t>
            </a:r>
            <a:r>
              <a:rPr lang="en-US" sz="3100" dirty="0" smtClean="0"/>
              <a:t>:</a:t>
            </a:r>
          </a:p>
          <a:p>
            <a:pPr lvl="1"/>
            <a:r>
              <a:rPr lang="en-US" sz="3100" dirty="0" smtClean="0"/>
              <a:t>Add an instance variable to hold a reference to a game object.</a:t>
            </a:r>
          </a:p>
          <a:p>
            <a:pPr lvl="1"/>
            <a:r>
              <a:rPr lang="en-US" sz="3100" dirty="0"/>
              <a:t>W</a:t>
            </a:r>
            <a:r>
              <a:rPr lang="en-US" sz="3100" dirty="0" smtClean="0"/>
              <a:t>rite a setter for it. The setter will pass the game object to the </a:t>
            </a:r>
            <a:r>
              <a:rPr lang="en-US" sz="3100" dirty="0" err="1" smtClean="0"/>
              <a:t>SecondFragment</a:t>
            </a:r>
            <a:r>
              <a:rPr lang="en-US" sz="3100" dirty="0" smtClean="0"/>
              <a:t>.</a:t>
            </a:r>
          </a:p>
          <a:p>
            <a:r>
              <a:rPr lang="en-US" sz="3100" dirty="0" smtClean="0"/>
              <a:t>In </a:t>
            </a:r>
            <a:r>
              <a:rPr lang="en-US" sz="3100" dirty="0" err="1" smtClean="0"/>
              <a:t>FirstFragment</a:t>
            </a:r>
            <a:r>
              <a:rPr lang="en-US" sz="3100" dirty="0" smtClean="0"/>
              <a:t>:</a:t>
            </a:r>
          </a:p>
          <a:p>
            <a:pPr lvl="1"/>
            <a:r>
              <a:rPr lang="en-US" sz="3100" dirty="0"/>
              <a:t>In </a:t>
            </a:r>
            <a:r>
              <a:rPr lang="en-US" sz="3100" dirty="0" err="1"/>
              <a:t>OnActivityCreated</a:t>
            </a:r>
            <a:r>
              <a:rPr lang="en-US" sz="3100" dirty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3100" dirty="0"/>
              <a:t> Create a new instance of the game object.</a:t>
            </a:r>
          </a:p>
          <a:p>
            <a:pPr lvl="3"/>
            <a:r>
              <a:rPr lang="en-US" sz="2300" dirty="0" smtClean="0"/>
              <a:t>If the game’s state has been saved, create the object using values from </a:t>
            </a:r>
            <a:r>
              <a:rPr lang="en-US" sz="2300" dirty="0" err="1" smtClean="0"/>
              <a:t>SavedInstanceState</a:t>
            </a:r>
            <a:r>
              <a:rPr lang="en-US" sz="2300" dirty="0" smtClean="0"/>
              <a:t>.</a:t>
            </a:r>
          </a:p>
          <a:p>
            <a:pPr lvl="3"/>
            <a:r>
              <a:rPr lang="en-US" sz="2300" dirty="0" smtClean="0"/>
              <a:t>Otherwise, just create an object with default values.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3100" dirty="0" smtClean="0"/>
              <a:t>Call the setter on </a:t>
            </a:r>
            <a:r>
              <a:rPr lang="en-US" sz="3100" dirty="0" err="1" smtClean="0"/>
              <a:t>FirstActivity</a:t>
            </a:r>
            <a:r>
              <a:rPr lang="en-US" sz="3100" dirty="0" smtClean="0"/>
              <a:t> to pass it a reference to the game object.</a:t>
            </a:r>
          </a:p>
          <a:p>
            <a:pPr lvl="1"/>
            <a:r>
              <a:rPr lang="en-US" sz="3100" dirty="0"/>
              <a:t>In </a:t>
            </a:r>
            <a:r>
              <a:rPr lang="en-US" sz="3100" dirty="0" err="1"/>
              <a:t>OnSaveInstanceState</a:t>
            </a:r>
            <a:r>
              <a:rPr lang="en-US" sz="3100" dirty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3100" dirty="0" smtClean="0"/>
              <a:t>Save the value stored in the game object for the </a:t>
            </a:r>
            <a:r>
              <a:rPr lang="en-US" sz="3100" dirty="0" err="1" smtClean="0"/>
              <a:t>humanHand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3100" i="1" dirty="0" err="1"/>
              <a:t>outState.putInt</a:t>
            </a:r>
            <a:r>
              <a:rPr lang="en-US" sz="3100" i="1" dirty="0"/>
              <a:t>("</a:t>
            </a:r>
            <a:r>
              <a:rPr lang="en-US" sz="3100" i="1" dirty="0" err="1"/>
              <a:t>humanHand</a:t>
            </a:r>
            <a:r>
              <a:rPr lang="en-US" sz="3100" i="1" dirty="0"/>
              <a:t>", </a:t>
            </a:r>
            <a:r>
              <a:rPr lang="en-US" sz="3100" i="1" dirty="0" err="1" smtClean="0"/>
              <a:t>game.getHumanHand</a:t>
            </a:r>
            <a:r>
              <a:rPr lang="en-US" sz="3100" i="1" dirty="0"/>
              <a:t>().ordinal());</a:t>
            </a:r>
            <a:endParaRPr lang="en-US" sz="3100" i="1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sz="3100" dirty="0" smtClean="0"/>
              <a:t>Save the value stored in the game object for the </a:t>
            </a:r>
            <a:r>
              <a:rPr lang="en-US" sz="3100" dirty="0" err="1" smtClean="0"/>
              <a:t>ComptuerHand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(Nearly the same code as above)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8153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 up the Game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FirstActivity</a:t>
            </a:r>
            <a:r>
              <a:rPr lang="en-US" dirty="0" smtClean="0"/>
              <a:t>, add a method named </a:t>
            </a:r>
            <a:r>
              <a:rPr lang="en-US" dirty="0" err="1" smtClean="0"/>
              <a:t>makeComputerMove</a:t>
            </a:r>
            <a:r>
              <a:rPr lang="en-US" dirty="0" smtClean="0"/>
              <a:t> that calls </a:t>
            </a:r>
            <a:r>
              <a:rPr lang="en-US" dirty="0" err="1" smtClean="0"/>
              <a:t>game.computerMove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FirstFragment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Add an instance variable for keeping track of whether the single-pane or two-pane layout is loaded.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OnActivityCreated</a:t>
            </a:r>
            <a:r>
              <a:rPr lang="en-US" dirty="0" smtClean="0"/>
              <a:t>: Add a line of code to detect which layout </a:t>
            </a:r>
            <a:r>
              <a:rPr lang="en-US" dirty="0"/>
              <a:t>was loaded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 err="1"/>
              <a:t>twoPaneLayout</a:t>
            </a:r>
            <a:r>
              <a:rPr lang="en-US" i="1" dirty="0"/>
              <a:t> = </a:t>
            </a:r>
            <a:r>
              <a:rPr lang="en-US" i="1" dirty="0" err="1"/>
              <a:t>activity.findViewById</a:t>
            </a:r>
            <a:r>
              <a:rPr lang="en-US" i="1" dirty="0"/>
              <a:t>(</a:t>
            </a:r>
            <a:r>
              <a:rPr lang="en-US" i="1" dirty="0" err="1"/>
              <a:t>R.id.second_fragment</a:t>
            </a:r>
            <a:r>
              <a:rPr lang="en-US" i="1" dirty="0"/>
              <a:t>) != null;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FirstFragment</a:t>
            </a:r>
            <a:r>
              <a:rPr lang="en-US" dirty="0" smtClean="0"/>
              <a:t>, </a:t>
            </a:r>
            <a:r>
              <a:rPr lang="en-US" dirty="0" err="1" smtClean="0"/>
              <a:t>OnClick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 smtClean="0"/>
              <a:t>Get input from </a:t>
            </a:r>
            <a:r>
              <a:rPr lang="en-US" dirty="0" err="1" smtClean="0"/>
              <a:t>rpsEditText</a:t>
            </a:r>
            <a:r>
              <a:rPr lang="en-US" dirty="0" smtClean="0"/>
              <a:t> and use it to set </a:t>
            </a:r>
            <a:r>
              <a:rPr lang="en-US" dirty="0" err="1" smtClean="0"/>
              <a:t>humanHand</a:t>
            </a:r>
            <a:r>
              <a:rPr lang="en-US" dirty="0" smtClean="0"/>
              <a:t> on the game object.</a:t>
            </a:r>
          </a:p>
          <a:p>
            <a:pPr lvl="2"/>
            <a:r>
              <a:rPr lang="en-US" dirty="0" smtClean="0"/>
              <a:t>Call </a:t>
            </a:r>
            <a:r>
              <a:rPr lang="en-US" dirty="0" err="1" smtClean="0"/>
              <a:t>makeComputerMove</a:t>
            </a:r>
            <a:r>
              <a:rPr lang="en-US" dirty="0" smtClean="0"/>
              <a:t> in the </a:t>
            </a:r>
            <a:r>
              <a:rPr lang="en-US" dirty="0" err="1" smtClean="0"/>
              <a:t>FirstActivity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83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We only need to save state for </a:t>
            </a:r>
            <a:r>
              <a:rPr lang="en-US" dirty="0" err="1" smtClean="0"/>
              <a:t>SecondFragment</a:t>
            </a:r>
            <a:r>
              <a:rPr lang="en-US" dirty="0" smtClean="0"/>
              <a:t>, but  we’re handling persistence for both fragments in </a:t>
            </a:r>
            <a:r>
              <a:rPr lang="en-US" dirty="0" err="1" smtClean="0"/>
              <a:t>FirstFrament</a:t>
            </a:r>
            <a:r>
              <a:rPr lang="en-US" dirty="0" smtClean="0"/>
              <a:t> since there are complications with </a:t>
            </a:r>
            <a:r>
              <a:rPr lang="en-US" dirty="0" err="1" smtClean="0"/>
              <a:t>SecondFragment’s</a:t>
            </a:r>
            <a:r>
              <a:rPr lang="en-US" dirty="0" smtClean="0"/>
              <a:t> persistence when it is loaded in a single-pane layout.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FirstFragment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OnActivityCreated</a:t>
            </a:r>
            <a:r>
              <a:rPr lang="en-US" dirty="0" smtClean="0"/>
              <a:t>, restore state to the game object from </a:t>
            </a:r>
            <a:r>
              <a:rPr lang="en-US" dirty="0" err="1" smtClean="0"/>
              <a:t>savedInstanceState</a:t>
            </a:r>
            <a:r>
              <a:rPr lang="en-US" dirty="0" smtClean="0"/>
              <a:t>, then pass the game object to the host Activity, which will in turn pass it to </a:t>
            </a:r>
            <a:r>
              <a:rPr lang="en-US" dirty="0" err="1" smtClean="0"/>
              <a:t>SecondFragment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OnSaveInstanceState</a:t>
            </a:r>
            <a:r>
              <a:rPr lang="en-US" dirty="0" smtClean="0"/>
              <a:t>, save the state of the game.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FirstActivity</a:t>
            </a:r>
            <a:r>
              <a:rPr lang="en-US" dirty="0" smtClean="0"/>
              <a:t>, detect whether </a:t>
            </a:r>
            <a:r>
              <a:rPr lang="en-US" dirty="0" err="1" smtClean="0"/>
              <a:t>SecondFragment</a:t>
            </a:r>
            <a:r>
              <a:rPr lang="en-US" dirty="0" smtClean="0"/>
              <a:t> is loaded and only call methods on </a:t>
            </a:r>
            <a:r>
              <a:rPr lang="en-US" dirty="0" err="1" smtClean="0"/>
              <a:t>SecondFragment</a:t>
            </a:r>
            <a:r>
              <a:rPr lang="en-US" dirty="0" smtClean="0"/>
              <a:t> if </a:t>
            </a:r>
            <a:r>
              <a:rPr lang="en-US" smtClean="0"/>
              <a:t>it exists.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05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59807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u="sng" dirty="0" smtClean="0"/>
              <a:t>Documentation from </a:t>
            </a:r>
            <a:r>
              <a:rPr lang="en-US" sz="3200" u="sng" dirty="0" smtClean="0">
                <a:hlinkClick r:id="rId2"/>
              </a:rPr>
              <a:t>Android Developers</a:t>
            </a:r>
            <a:endParaRPr lang="en-US" sz="3200" u="sng" dirty="0" smtClean="0"/>
          </a:p>
          <a:p>
            <a:r>
              <a:rPr lang="en-US" dirty="0" smtClean="0"/>
              <a:t>API Guide</a:t>
            </a:r>
            <a:r>
              <a:rPr lang="en-US" dirty="0"/>
              <a:t>: </a:t>
            </a:r>
            <a:r>
              <a:rPr lang="en-US" b="1" dirty="0" smtClean="0"/>
              <a:t>Fragments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developer.android.com/guide/components/fragments.html</a:t>
            </a:r>
            <a:endParaRPr lang="en-US" dirty="0" smtClean="0"/>
          </a:p>
          <a:p>
            <a:r>
              <a:rPr lang="en-US" dirty="0" smtClean="0"/>
              <a:t>API Guide: </a:t>
            </a:r>
            <a:r>
              <a:rPr lang="en-US" b="1" dirty="0" smtClean="0"/>
              <a:t>Supporting Multiple Screens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developer.android.com/guide/practices/screens_support.html</a:t>
            </a:r>
            <a:endParaRPr lang="en-US" dirty="0"/>
          </a:p>
          <a:p>
            <a:r>
              <a:rPr lang="en-US" dirty="0" smtClean="0"/>
              <a:t>Reference</a:t>
            </a:r>
            <a:r>
              <a:rPr lang="en-US" dirty="0"/>
              <a:t>: </a:t>
            </a:r>
            <a:r>
              <a:rPr lang="en-US" b="1" dirty="0"/>
              <a:t>Activity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developer.android.com/reference/android/app/Activity.html</a:t>
            </a:r>
            <a:endParaRPr lang="en-US" dirty="0" smtClean="0"/>
          </a:p>
          <a:p>
            <a:r>
              <a:rPr lang="en-US" dirty="0" smtClean="0"/>
              <a:t>Reference: </a:t>
            </a:r>
            <a:r>
              <a:rPr lang="en-US" b="1" dirty="0"/>
              <a:t>Intent</a:t>
            </a:r>
            <a:br>
              <a:rPr lang="en-US" b="1" dirty="0"/>
            </a:br>
            <a:r>
              <a:rPr lang="en-US" dirty="0">
                <a:hlinkClick r:id="rId6"/>
              </a:rPr>
              <a:t>http://developer.android.com/reference/android/content/Intent.html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33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076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D2DB9"/>
                </a:solidFill>
              </a:rPr>
              <a:t>Fragments for Adaptive UIs</a:t>
            </a:r>
            <a:endParaRPr lang="en-US" dirty="0">
              <a:solidFill>
                <a:srgbClr val="2D2DB9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2325" b="2325"/>
          <a:stretch>
            <a:fillRect/>
          </a:stretch>
        </p:blipFill>
        <p:spPr>
          <a:xfrm>
            <a:off x="1350904" y="1025407"/>
            <a:ext cx="6523096" cy="3587452"/>
          </a:xfrm>
        </p:spPr>
      </p:pic>
      <p:sp>
        <p:nvSpPr>
          <p:cNvPr id="6" name="TextBox 5"/>
          <p:cNvSpPr txBox="1"/>
          <p:nvPr/>
        </p:nvSpPr>
        <p:spPr>
          <a:xfrm>
            <a:off x="931333" y="5249333"/>
            <a:ext cx="7403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Large screen: Fragments can be loaded side-by-side in one activity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Small screen: Fragments can be loaded one at a time in separate activities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043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01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Fragments Embedded in Activities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816"/>
            <a:ext cx="8229600" cy="483734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You </a:t>
            </a:r>
            <a:r>
              <a:rPr lang="en-US" dirty="0"/>
              <a:t>can combine multiple fragments in a single activity to build a multi-pane UI </a:t>
            </a:r>
            <a:endParaRPr lang="en-US" dirty="0" smtClean="0"/>
          </a:p>
          <a:p>
            <a:r>
              <a:rPr lang="en-US" dirty="0" smtClean="0"/>
              <a:t>You can reuse one or more fragments </a:t>
            </a:r>
            <a:r>
              <a:rPr lang="en-US" dirty="0"/>
              <a:t>in multiple activities. </a:t>
            </a:r>
            <a:endParaRPr lang="en-US" dirty="0" smtClean="0"/>
          </a:p>
          <a:p>
            <a:r>
              <a:rPr lang="en-US" dirty="0" smtClean="0"/>
              <a:t>A fragment: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its own </a:t>
            </a:r>
            <a:r>
              <a:rPr lang="en-US" dirty="0" smtClean="0"/>
              <a:t>lifecycle</a:t>
            </a:r>
            <a:endParaRPr lang="en-US" dirty="0"/>
          </a:p>
          <a:p>
            <a:pPr lvl="1"/>
            <a:r>
              <a:rPr lang="en-US" dirty="0" smtClean="0"/>
              <a:t>receives </a:t>
            </a:r>
            <a:r>
              <a:rPr lang="en-US" dirty="0"/>
              <a:t>its own input </a:t>
            </a:r>
            <a:r>
              <a:rPr lang="en-US" dirty="0" smtClean="0"/>
              <a:t>events</a:t>
            </a:r>
            <a:endParaRPr lang="en-US" dirty="0"/>
          </a:p>
          <a:p>
            <a:pPr lvl="1"/>
            <a:r>
              <a:rPr lang="en-US" dirty="0" smtClean="0"/>
              <a:t>can be added </a:t>
            </a:r>
            <a:r>
              <a:rPr lang="en-US" dirty="0"/>
              <a:t>or </a:t>
            </a:r>
            <a:r>
              <a:rPr lang="en-US" dirty="0" smtClean="0"/>
              <a:t>removed </a:t>
            </a:r>
            <a:r>
              <a:rPr lang="en-US" dirty="0"/>
              <a:t>while the activity is </a:t>
            </a:r>
            <a:r>
              <a:rPr lang="en-US" dirty="0" smtClean="0"/>
              <a:t>running</a:t>
            </a:r>
            <a:endParaRPr lang="en-US" dirty="0"/>
          </a:p>
          <a:p>
            <a:r>
              <a:rPr lang="en-US" dirty="0"/>
              <a:t>A fragment must always be embedded in an activity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fragment's lifecycle is directly affected by the host activity's </a:t>
            </a:r>
            <a:r>
              <a:rPr lang="en-US" dirty="0" smtClean="0"/>
              <a:t>lifecycle</a:t>
            </a:r>
          </a:p>
          <a:p>
            <a:pPr lvl="2"/>
            <a:r>
              <a:rPr lang="en-US" dirty="0" smtClean="0"/>
              <a:t>when </a:t>
            </a:r>
            <a:r>
              <a:rPr lang="en-US" dirty="0"/>
              <a:t>the activity is paused, so are all fragments in </a:t>
            </a:r>
            <a:r>
              <a:rPr lang="en-US" dirty="0" smtClean="0"/>
              <a:t>it</a:t>
            </a:r>
            <a:endParaRPr lang="en-US" dirty="0"/>
          </a:p>
          <a:p>
            <a:pPr lvl="2"/>
            <a:r>
              <a:rPr lang="en-US" dirty="0" smtClean="0"/>
              <a:t>when </a:t>
            </a:r>
            <a:r>
              <a:rPr lang="en-US" dirty="0"/>
              <a:t>the activity is destroyed, so are all </a:t>
            </a:r>
            <a:r>
              <a:rPr lang="en-US" dirty="0" smtClean="0"/>
              <a:t>fragments</a:t>
            </a:r>
            <a:endParaRPr lang="en-US" dirty="0"/>
          </a:p>
          <a:p>
            <a:r>
              <a:rPr lang="en-US" dirty="0" smtClean="0"/>
              <a:t>The fragment lives </a:t>
            </a:r>
            <a:r>
              <a:rPr lang="en-US" dirty="0"/>
              <a:t>in a </a:t>
            </a:r>
            <a:r>
              <a:rPr lang="en-US" dirty="0" err="1" smtClean="0"/>
              <a:t>ViewGroup</a:t>
            </a:r>
            <a:r>
              <a:rPr lang="en-US" dirty="0" smtClean="0"/>
              <a:t> (layout) </a:t>
            </a:r>
            <a:r>
              <a:rPr lang="en-US" dirty="0"/>
              <a:t>inside the activity's view </a:t>
            </a:r>
            <a:r>
              <a:rPr lang="en-US" dirty="0" smtClean="0"/>
              <a:t>hierarchy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fragment </a:t>
            </a:r>
            <a:r>
              <a:rPr lang="en-US" dirty="0" smtClean="0"/>
              <a:t>defines </a:t>
            </a:r>
            <a:r>
              <a:rPr lang="en-US" dirty="0"/>
              <a:t>its own view </a:t>
            </a:r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insert a fragment into your activity layout </a:t>
            </a:r>
            <a:r>
              <a:rPr lang="en-US" dirty="0" smtClean="0"/>
              <a:t>by:</a:t>
            </a:r>
          </a:p>
          <a:p>
            <a:pPr lvl="2"/>
            <a:r>
              <a:rPr lang="en-US" dirty="0" smtClean="0"/>
              <a:t>Declaring </a:t>
            </a:r>
            <a:r>
              <a:rPr lang="en-US" dirty="0"/>
              <a:t>the fragment in the activity's layout file, as a &lt;fragment&gt; element, </a:t>
            </a:r>
            <a:endParaRPr lang="en-US" dirty="0" smtClean="0"/>
          </a:p>
          <a:p>
            <a:pPr lvl="2"/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dirty="0"/>
              <a:t>from your application code by adding it to an existing </a:t>
            </a:r>
            <a:r>
              <a:rPr lang="en-US" dirty="0" err="1"/>
              <a:t>ViewGroup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709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Programming, C9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2013,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677901"/>
              </p:ext>
            </p:extLst>
          </p:nvPr>
        </p:nvGraphicFramePr>
        <p:xfrm>
          <a:off x="1295400" y="463395"/>
          <a:ext cx="6965729" cy="444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6965729" imgH="444809" progId="Word.Document.12">
                  <p:embed/>
                </p:oleObj>
              </mc:Choice>
              <mc:Fallback>
                <p:oleObj name="Document" r:id="rId3" imgW="6965729" imgH="4448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463395"/>
                        <a:ext cx="6965729" cy="444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49"/>
          <a:stretch/>
        </p:blipFill>
        <p:spPr bwMode="auto">
          <a:xfrm>
            <a:off x="1295400" y="1175309"/>
            <a:ext cx="6489734" cy="50730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5348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FF"/>
                </a:solidFill>
              </a:rPr>
              <a:t>Declaring a Fragment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An app will use fragments that are subclasses of Fragment</a:t>
            </a:r>
          </a:p>
          <a:p>
            <a:r>
              <a:rPr lang="en-US" smtClean="0"/>
              <a:t>The Fragment’s UI can be declared in AXML or programmatically</a:t>
            </a:r>
          </a:p>
          <a:p>
            <a:r>
              <a:rPr lang="en-US" smtClean="0"/>
              <a:t>Fragment UIs are declared just like Activity UIs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0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FF"/>
                </a:solidFill>
              </a:rPr>
              <a:t>Loading a Fragment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Fragments are loaded into an Activity at runtime</a:t>
            </a:r>
          </a:p>
          <a:p>
            <a:r>
              <a:rPr lang="en-US" smtClean="0"/>
              <a:t>The Fragment to load can be determined programmatically by the Activity’s C# code</a:t>
            </a:r>
          </a:p>
          <a:p>
            <a:r>
              <a:rPr lang="en-US" smtClean="0"/>
              <a:t>Or the Fragment’s name can be hard-coded into the AXML loaded by the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3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00FF"/>
                </a:solidFill>
              </a:rPr>
              <a:t>Small Screen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4074" y="1460794"/>
            <a:ext cx="732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Each activity loads a single </a:t>
            </a:r>
            <a:r>
              <a:rPr lang="en-US" sz="2800" dirty="0" smtClean="0"/>
              <a:t>fragment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092597"/>
              </p:ext>
            </p:extLst>
          </p:nvPr>
        </p:nvGraphicFramePr>
        <p:xfrm>
          <a:off x="457200" y="2128196"/>
          <a:ext cx="8229600" cy="429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81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1711</Words>
  <Application>Microsoft Macintosh PowerPoint</Application>
  <PresentationFormat>On-screen Show (4:3)</PresentationFormat>
  <Paragraphs>231</Paragraphs>
  <Slides>36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Document</vt:lpstr>
      <vt:lpstr>Android Fragments</vt:lpstr>
      <vt:lpstr>Course Overview</vt:lpstr>
      <vt:lpstr>PowerPoint Presentation</vt:lpstr>
      <vt:lpstr>Fragments for Adaptive UIs</vt:lpstr>
      <vt:lpstr>Fragments Embedded in Activities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Non-Fragment RPS Game UI</vt:lpstr>
      <vt:lpstr>Files in the Non-Fragment RPS Game Example</vt:lpstr>
      <vt:lpstr>Planned Layout: Small Screen with Fragments</vt:lpstr>
      <vt:lpstr>Planned Layout: Large Screen with fragments</vt:lpstr>
      <vt:lpstr>New Files for the Fragment Version</vt:lpstr>
      <vt:lpstr>Step 1: Implement Activities &amp; Fragments for Small Screens</vt:lpstr>
      <vt:lpstr>Modify the Manifest for the New Activities</vt:lpstr>
      <vt:lpstr>Loading sequence- small screen</vt:lpstr>
      <vt:lpstr>Test it!</vt:lpstr>
      <vt:lpstr>Launching the Second Activity- Small Screen</vt:lpstr>
      <vt:lpstr>Event Handler for the Play Button</vt:lpstr>
      <vt:lpstr>Event Handler for the New Game Button</vt:lpstr>
      <vt:lpstr>Test it!</vt:lpstr>
      <vt:lpstr>Step 2: Instantiate a Game object and Connect it for use with a Small Screen.</vt:lpstr>
      <vt:lpstr>Overview of New Code Required (Much of it isn’t “new”, we can copy it from the non-fragment version)</vt:lpstr>
      <vt:lpstr>Step 3: Implement Persistence and Settings for Devices with a Small Screen.</vt:lpstr>
      <vt:lpstr>Step 4: Implement Activities &amp; Fragments for Large Screens</vt:lpstr>
      <vt:lpstr>Loading the fragments</vt:lpstr>
      <vt:lpstr>Instantiate a Game Object and Make it’s State Persistent</vt:lpstr>
      <vt:lpstr>Hook up the Game Object</vt:lpstr>
      <vt:lpstr>Implementing Persistence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100</cp:revision>
  <dcterms:created xsi:type="dcterms:W3CDTF">2016-03-27T03:55:45Z</dcterms:created>
  <dcterms:modified xsi:type="dcterms:W3CDTF">2016-07-01T16:50:42Z</dcterms:modified>
</cp:coreProperties>
</file>