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69" r:id="rId2"/>
    <p:sldId id="268" r:id="rId3"/>
    <p:sldId id="343" r:id="rId4"/>
    <p:sldId id="344" r:id="rId5"/>
    <p:sldId id="283" r:id="rId6"/>
    <p:sldId id="345" r:id="rId7"/>
    <p:sldId id="346" r:id="rId8"/>
    <p:sldId id="348" r:id="rId9"/>
    <p:sldId id="362" r:id="rId10"/>
    <p:sldId id="347" r:id="rId11"/>
    <p:sldId id="363" r:id="rId12"/>
    <p:sldId id="349" r:id="rId13"/>
    <p:sldId id="350" r:id="rId14"/>
    <p:sldId id="364" r:id="rId15"/>
    <p:sldId id="378" r:id="rId16"/>
    <p:sldId id="377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5" r:id="rId29"/>
    <p:sldId id="366" r:id="rId30"/>
    <p:sldId id="375" r:id="rId31"/>
    <p:sldId id="374" r:id="rId32"/>
    <p:sldId id="372" r:id="rId33"/>
    <p:sldId id="370" r:id="rId34"/>
    <p:sldId id="373" r:id="rId35"/>
    <p:sldId id="376" r:id="rId36"/>
    <p:sldId id="371" r:id="rId37"/>
    <p:sldId id="367" r:id="rId38"/>
    <p:sldId id="368" r:id="rId39"/>
    <p:sldId id="36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2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Official SAX web page: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www.saxproject.org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JAXP includes both SAX and DOM parsers: http://</a:t>
            </a:r>
            <a:r>
              <a:rPr lang="en-US" dirty="0" err="1" smtClean="0"/>
              <a:t>www.oracle.com</a:t>
            </a:r>
            <a:r>
              <a:rPr lang="en-US" dirty="0" smtClean="0"/>
              <a:t>/</a:t>
            </a:r>
            <a:r>
              <a:rPr lang="en-US" dirty="0" err="1" smtClean="0"/>
              <a:t>technetwork</a:t>
            </a:r>
            <a:r>
              <a:rPr lang="en-US" dirty="0" smtClean="0"/>
              <a:t>/java/intro-140052.html</a:t>
            </a:r>
          </a:p>
          <a:p>
            <a:r>
              <a:rPr lang="en-US" dirty="0" smtClean="0"/>
              <a:t>JAXB</a:t>
            </a:r>
            <a:r>
              <a:rPr lang="en-US" baseline="0" dirty="0" smtClean="0"/>
              <a:t> documentation: http://</a:t>
            </a:r>
            <a:r>
              <a:rPr lang="en-US" baseline="0" dirty="0" err="1" smtClean="0"/>
              <a:t>www.oracle.com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technetwork</a:t>
            </a:r>
            <a:r>
              <a:rPr lang="en-US" baseline="0" dirty="0" smtClean="0"/>
              <a:t>/articles/</a:t>
            </a:r>
            <a:r>
              <a:rPr lang="en-US" baseline="0" dirty="0" err="1" smtClean="0"/>
              <a:t>javase</a:t>
            </a:r>
            <a:r>
              <a:rPr lang="en-US" baseline="0" smtClean="0"/>
              <a:t>/index-140168.html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/studio/profile/</a:t>
            </a:r>
            <a:r>
              <a:rPr lang="en-US" dirty="0" err="1" smtClean="0"/>
              <a:t>monitor.html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/studio/profile/</a:t>
            </a:r>
            <a:r>
              <a:rPr lang="en-US" smtClean="0"/>
              <a:t>monitor.html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5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from: 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AsyncTask.html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4" Type="http://schemas.openxmlformats.org/officeDocument/2006/relationships/image" Target="../media/image2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Handling Data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0399"/>
            <a:ext cx="8229600" cy="6838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The classes used to work with </a:t>
            </a:r>
            <a:r>
              <a:rPr lang="en-US" b="1" dirty="0" smtClean="0">
                <a:solidFill>
                  <a:srgbClr val="000090"/>
                </a:solidFill>
              </a:rPr>
              <a:t>SAX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8585"/>
            <a:ext cx="8229600" cy="4525963"/>
          </a:xfrm>
        </p:spPr>
        <p:txBody>
          <a:bodyPr/>
          <a:lstStyle/>
          <a:p>
            <a:r>
              <a:rPr lang="en-US" b="1" dirty="0" err="1" smtClean="0"/>
              <a:t>javax.xml.parsers.SAXParser</a:t>
            </a:r>
            <a:endParaRPr lang="en-US" b="1" dirty="0" smtClean="0"/>
          </a:p>
          <a:p>
            <a:pPr lvl="1"/>
            <a:r>
              <a:rPr lang="en-US" b="1" dirty="0" smtClean="0"/>
              <a:t>Does the actual parsing</a:t>
            </a:r>
            <a:endParaRPr lang="en-US" b="1" dirty="0"/>
          </a:p>
          <a:p>
            <a:r>
              <a:rPr lang="en-US" b="1" dirty="0" err="1"/>
              <a:t>javax.xml.parsers.SAXParserFactory</a:t>
            </a:r>
            <a:endParaRPr lang="en-US" b="1" dirty="0"/>
          </a:p>
          <a:p>
            <a:pPr lvl="1"/>
            <a:r>
              <a:rPr lang="en-US" b="1" dirty="0" smtClean="0"/>
              <a:t>Creates a </a:t>
            </a:r>
            <a:r>
              <a:rPr lang="en-US" b="1" dirty="0" err="1" smtClean="0"/>
              <a:t>SAXParser</a:t>
            </a:r>
            <a:r>
              <a:rPr lang="en-US" b="1" dirty="0" smtClean="0"/>
              <a:t> object	</a:t>
            </a:r>
            <a:endParaRPr lang="en-US" b="1" dirty="0"/>
          </a:p>
          <a:p>
            <a:r>
              <a:rPr lang="en-US" b="1" dirty="0" err="1" smtClean="0"/>
              <a:t>org.xml.sax.InputSource</a:t>
            </a:r>
            <a:endParaRPr lang="en-US" b="1" dirty="0" smtClean="0"/>
          </a:p>
          <a:p>
            <a:pPr lvl="1"/>
            <a:r>
              <a:rPr lang="en-US" b="1" dirty="0" smtClean="0"/>
              <a:t>Abstracts the import source for the </a:t>
            </a:r>
            <a:r>
              <a:rPr lang="en-US" b="1" dirty="0" err="1" smtClean="0"/>
              <a:t>XMLReader</a:t>
            </a:r>
            <a:endParaRPr lang="en-US" b="1" dirty="0"/>
          </a:p>
          <a:p>
            <a:r>
              <a:rPr lang="en-US" b="1" dirty="0" err="1" smtClean="0"/>
              <a:t>org.xml.sax.XMLReader</a:t>
            </a:r>
            <a:endParaRPr lang="en-US" b="1" dirty="0" smtClean="0"/>
          </a:p>
          <a:p>
            <a:pPr lvl="1"/>
            <a:r>
              <a:rPr lang="en-US" b="1" dirty="0" smtClean="0"/>
              <a:t>Reads from the </a:t>
            </a:r>
            <a:r>
              <a:rPr lang="en-US" b="1" dirty="0" err="1" smtClean="0"/>
              <a:t>InputSource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2013, Mike Murach &amp; Associates, Inc. – Revised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Ch. 10 RSS Feed Reader App</a:t>
            </a:r>
          </a:p>
          <a:p>
            <a:r>
              <a:rPr lang="en-US" dirty="0" smtClean="0"/>
              <a:t>Which activity is started when the app is launched? (look in the manifest)</a:t>
            </a:r>
          </a:p>
          <a:p>
            <a:r>
              <a:rPr lang="en-US" dirty="0" smtClean="0"/>
              <a:t>What task related to reading the RSS feed is executed after the activity is created?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FileIO.java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91890"/>
              </p:ext>
            </p:extLst>
          </p:nvPr>
        </p:nvGraphicFramePr>
        <p:xfrm>
          <a:off x="919163" y="1655763"/>
          <a:ext cx="74041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7404100" imgH="3644900" progId="Word.Document.12">
                  <p:embed/>
                </p:oleObj>
              </mc:Choice>
              <mc:Fallback>
                <p:oleObj name="Document" r:id="rId3" imgW="7404100" imgH="364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63" y="1655763"/>
                        <a:ext cx="7404100" cy="364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0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762000" y="62484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2895600" y="62484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75754"/>
              </p:ext>
            </p:extLst>
          </p:nvPr>
        </p:nvGraphicFramePr>
        <p:xfrm>
          <a:off x="862013" y="836613"/>
          <a:ext cx="75184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3" imgW="7518400" imgH="5257800" progId="Word.Document.12">
                  <p:embed/>
                </p:oleObj>
              </mc:Choice>
              <mc:Fallback>
                <p:oleObj name="Document" r:id="rId3" imgW="7518400" imgH="525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13" y="836613"/>
                        <a:ext cx="751840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45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804862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Exercise: Android Device Monitor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79500"/>
            <a:ext cx="8623300" cy="543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View the file,</a:t>
            </a:r>
            <a:r>
              <a:rPr lang="en-US" dirty="0"/>
              <a:t> </a:t>
            </a:r>
            <a:r>
              <a:rPr lang="en-US" i="1" dirty="0" err="1" smtClean="0"/>
              <a:t>news_feed.xml</a:t>
            </a:r>
            <a:r>
              <a:rPr lang="en-US" dirty="0" smtClean="0"/>
              <a:t>, downloaded from the internet by the Newsreader app.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Android Device Monitor</a:t>
            </a:r>
          </a:p>
          <a:p>
            <a:pPr marL="914400" lvl="1" indent="-514350"/>
            <a:r>
              <a:rPr lang="en-US" dirty="0" smtClean="0"/>
              <a:t>In Android Studio, on the </a:t>
            </a:r>
            <a:r>
              <a:rPr lang="en-US" i="1" dirty="0" smtClean="0"/>
              <a:t>Tools</a:t>
            </a:r>
            <a:r>
              <a:rPr lang="en-US" dirty="0" smtClean="0"/>
              <a:t> menu, select </a:t>
            </a:r>
            <a:r>
              <a:rPr lang="en-US" i="1" dirty="0" smtClean="0"/>
              <a:t>Android</a:t>
            </a:r>
            <a:r>
              <a:rPr lang="en-US" dirty="0" smtClean="0"/>
              <a:t>, </a:t>
            </a:r>
            <a:r>
              <a:rPr lang="en-US" i="1" dirty="0" smtClean="0"/>
              <a:t>Android Device Monitor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870960"/>
            <a:ext cx="4406900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0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Exercise: Android Device Monitor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97000"/>
            <a:ext cx="8623300" cy="4843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Find the file that was downloaded from the internet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In Android Device Monitor, s</a:t>
            </a:r>
            <a:r>
              <a:rPr lang="en-US" dirty="0" smtClean="0"/>
              <a:t>elect the </a:t>
            </a:r>
            <a:r>
              <a:rPr lang="en-US" i="1" dirty="0" smtClean="0"/>
              <a:t>File Explorer</a:t>
            </a:r>
            <a:r>
              <a:rPr lang="en-US" dirty="0" smtClean="0"/>
              <a:t> tab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Open the path</a:t>
            </a:r>
            <a:r>
              <a:rPr lang="en-US" i="1" dirty="0" smtClean="0"/>
              <a:t>: data/data/</a:t>
            </a:r>
            <a:r>
              <a:rPr lang="en-US" i="1" dirty="0" err="1" smtClean="0"/>
              <a:t>com.murach.newsreader</a:t>
            </a:r>
            <a:r>
              <a:rPr lang="en-US" i="1" dirty="0" smtClean="0"/>
              <a:t>/files/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i="1" dirty="0" err="1" smtClean="0"/>
              <a:t>news_feed.xml</a:t>
            </a:r>
            <a:endParaRPr lang="en-US" i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Click on the </a:t>
            </a:r>
            <a:r>
              <a:rPr lang="en-US" i="1" dirty="0" smtClean="0"/>
              <a:t>Pull a file from the device </a:t>
            </a:r>
            <a:r>
              <a:rPr lang="en-US" dirty="0" smtClean="0"/>
              <a:t>button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View the file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34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Tour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5168900"/>
          </a:xfrm>
        </p:spPr>
        <p:txBody>
          <a:bodyPr>
            <a:normAutofit/>
          </a:bodyPr>
          <a:lstStyle/>
          <a:p>
            <a:r>
              <a:rPr lang="en-US" dirty="0" smtClean="0"/>
              <a:t>In the Ch. 10 RSS Feed Reader App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RSSFeedHandler.java</a:t>
            </a:r>
            <a:endParaRPr lang="en-US" dirty="0" smtClean="0"/>
          </a:p>
          <a:p>
            <a:r>
              <a:rPr lang="en-US" dirty="0" smtClean="0"/>
              <a:t>Put breakpoints in the call-back </a:t>
            </a:r>
            <a:r>
              <a:rPr lang="en-US" dirty="0" smtClean="0"/>
              <a:t>methods. They will be called in this sequence: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startDocument</a:t>
            </a:r>
            <a:r>
              <a:rPr lang="en-US" dirty="0" smtClean="0"/>
              <a:t> is called once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Then these are called repeatedly:</a:t>
            </a:r>
            <a:endParaRPr lang="en-US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i="1" dirty="0" err="1" smtClean="0"/>
              <a:t>startElement</a:t>
            </a:r>
            <a:r>
              <a:rPr lang="en-US" i="1" dirty="0" smtClean="0"/>
              <a:t> </a:t>
            </a:r>
            <a:r>
              <a:rPr lang="en-US" dirty="0" smtClean="0"/>
              <a:t>- called for each XML element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smtClean="0"/>
              <a:t>characters </a:t>
            </a:r>
            <a:r>
              <a:rPr lang="en-US" dirty="0" smtClean="0"/>
              <a:t>- </a:t>
            </a:r>
            <a:r>
              <a:rPr lang="en-US" dirty="0" smtClean="0"/>
              <a:t>called for each element with a value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i="1" dirty="0" err="1" smtClean="0"/>
              <a:t>endElement</a:t>
            </a:r>
            <a:r>
              <a:rPr lang="en-US" i="1" dirty="0" smtClean="0"/>
              <a:t> </a:t>
            </a:r>
            <a:r>
              <a:rPr lang="en-US" dirty="0" smtClean="0"/>
              <a:t>– called for each </a:t>
            </a:r>
            <a:r>
              <a:rPr lang="en-US" smtClean="0"/>
              <a:t>XML 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82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81911"/>
              </p:ext>
            </p:extLst>
          </p:nvPr>
        </p:nvGraphicFramePr>
        <p:xfrm>
          <a:off x="917575" y="604686"/>
          <a:ext cx="69596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3" imgW="6959600" imgH="5003800" progId="Word.Document.12">
                  <p:embed/>
                </p:oleObj>
              </mc:Choice>
              <mc:Fallback>
                <p:oleObj name="Document" r:id="rId3" imgW="6959600" imgH="500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604686"/>
                        <a:ext cx="69596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88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08350"/>
              </p:ext>
            </p:extLst>
          </p:nvPr>
        </p:nvGraphicFramePr>
        <p:xfrm>
          <a:off x="914400" y="685799"/>
          <a:ext cx="7385143" cy="515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3" imgW="7385143" imgH="5153726" progId="Word.Document.12">
                  <p:embed/>
                </p:oleObj>
              </mc:Choice>
              <mc:Fallback>
                <p:oleObj name="Document" r:id="rId3" imgW="7385143" imgH="5153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85143" cy="515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02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65474"/>
              </p:ext>
            </p:extLst>
          </p:nvPr>
        </p:nvGraphicFramePr>
        <p:xfrm>
          <a:off x="914400" y="685799"/>
          <a:ext cx="7309115" cy="432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3" imgW="7309115" imgH="4326518" progId="Word.Document.12">
                  <p:embed/>
                </p:oleObj>
              </mc:Choice>
              <mc:Fallback>
                <p:oleObj name="Document" r:id="rId3" imgW="7309115" imgH="4326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09115" cy="432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9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8715281"/>
              </p:ext>
            </p:extLst>
          </p:nvPr>
        </p:nvGraphicFramePr>
        <p:xfrm>
          <a:off x="457200" y="1600200"/>
          <a:ext cx="3811200" cy="515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</a:t>
                      </a:r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5041224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351175"/>
              </p:ext>
            </p:extLst>
          </p:nvPr>
        </p:nvGraphicFramePr>
        <p:xfrm>
          <a:off x="914400" y="685800"/>
          <a:ext cx="686435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3" imgW="6864119" imgH="4678614" progId="Word.Document.12">
                  <p:embed/>
                </p:oleObj>
              </mc:Choice>
              <mc:Fallback>
                <p:oleObj name="Document" r:id="rId3" imgW="6864119" imgH="4678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58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81177"/>
              </p:ext>
            </p:extLst>
          </p:nvPr>
        </p:nvGraphicFramePr>
        <p:xfrm>
          <a:off x="914400" y="685800"/>
          <a:ext cx="686435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3" imgW="6864119" imgH="2858612" progId="Word.Document.12">
                  <p:embed/>
                </p:oleObj>
              </mc:Choice>
              <mc:Fallback>
                <p:oleObj name="Document" r:id="rId3" imgW="6864119" imgH="2858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15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52575"/>
              </p:ext>
            </p:extLst>
          </p:nvPr>
        </p:nvGraphicFramePr>
        <p:xfrm>
          <a:off x="917575" y="519113"/>
          <a:ext cx="6858000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3" imgW="6858000" imgH="4610100" progId="Word.Document.12">
                  <p:embed/>
                </p:oleObj>
              </mc:Choice>
              <mc:Fallback>
                <p:oleObj name="Document" r:id="rId3" imgW="6858000" imgH="461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519113"/>
                        <a:ext cx="6858000" cy="460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25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87924"/>
              </p:ext>
            </p:extLst>
          </p:nvPr>
        </p:nvGraphicFramePr>
        <p:xfrm>
          <a:off x="914400" y="685800"/>
          <a:ext cx="686435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3" imgW="6864119" imgH="4880636" progId="Word.Document.12">
                  <p:embed/>
                </p:oleObj>
              </mc:Choice>
              <mc:Fallback>
                <p:oleObj name="Document" r:id="rId3" imgW="6864119" imgH="4880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24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816093"/>
              </p:ext>
            </p:extLst>
          </p:nvPr>
        </p:nvGraphicFramePr>
        <p:xfrm>
          <a:off x="914400" y="685800"/>
          <a:ext cx="686435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3" imgW="6864119" imgH="3060634" progId="Word.Document.12">
                  <p:embed/>
                </p:oleObj>
              </mc:Choice>
              <mc:Fallback>
                <p:oleObj name="Document" r:id="rId3" imgW="6864119" imgH="3060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47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37518"/>
              </p:ext>
            </p:extLst>
          </p:nvPr>
        </p:nvGraphicFramePr>
        <p:xfrm>
          <a:off x="914400" y="685800"/>
          <a:ext cx="6864350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3" imgW="6864119" imgH="4274570" progId="Word.Document.12">
                  <p:embed/>
                </p:oleObj>
              </mc:Choice>
              <mc:Fallback>
                <p:oleObj name="Document" r:id="rId3" imgW="6864119" imgH="4274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62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645369"/>
              </p:ext>
            </p:extLst>
          </p:nvPr>
        </p:nvGraphicFramePr>
        <p:xfrm>
          <a:off x="914400" y="685800"/>
          <a:ext cx="6864350" cy="527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3" imgW="6864119" imgH="5286484" progId="Word.Document.12">
                  <p:embed/>
                </p:oleObj>
              </mc:Choice>
              <mc:Fallback>
                <p:oleObj name="Document" r:id="rId3" imgW="6864119" imgH="5286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27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51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064689"/>
              </p:ext>
            </p:extLst>
          </p:nvPr>
        </p:nvGraphicFramePr>
        <p:xfrm>
          <a:off x="914399" y="685800"/>
          <a:ext cx="7220116" cy="454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Document" r:id="rId3" imgW="7220116" imgH="4542970" progId="Word.Document.12">
                  <p:embed/>
                </p:oleObj>
              </mc:Choice>
              <mc:Fallback>
                <p:oleObj name="Document" r:id="rId3" imgW="7220116" imgH="4542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685800"/>
                        <a:ext cx="7220116" cy="454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186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Using Asynch Task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4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30155"/>
              </p:ext>
            </p:extLst>
          </p:nvPr>
        </p:nvGraphicFramePr>
        <p:xfrm>
          <a:off x="914400" y="685800"/>
          <a:ext cx="6965729" cy="80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Document" r:id="rId3" imgW="6965729" imgH="801234" progId="Word.Document.12">
                  <p:embed/>
                </p:oleObj>
              </mc:Choice>
              <mc:Fallback>
                <p:oleObj name="Document" r:id="rId3" imgW="6965729" imgH="801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801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0285"/>
              </p:ext>
            </p:extLst>
          </p:nvPr>
        </p:nvGraphicFramePr>
        <p:xfrm>
          <a:off x="1981200" y="1524000"/>
          <a:ext cx="444182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r:id="rId5" imgW="2961415" imgH="3075761" progId="Visio.Drawing.11">
                  <p:embed/>
                </p:oleObj>
              </mc:Choice>
              <mc:Fallback>
                <p:oleObj r:id="rId5" imgW="2961415" imgH="30757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441825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82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48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Handling Data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sz="3600" dirty="0">
                <a:solidFill>
                  <a:srgbClr val="000090"/>
                </a:solidFill>
              </a:rPr>
              <a:t>Topics this week and next are related to </a:t>
            </a:r>
            <a:r>
              <a:rPr lang="en-US" sz="3600" dirty="0" smtClean="0">
                <a:solidFill>
                  <a:srgbClr val="000090"/>
                </a:solidFill>
              </a:rPr>
              <a:t>data</a:t>
            </a:r>
            <a:endParaRPr lang="en-US" sz="3600" dirty="0">
              <a:solidFill>
                <a:srgbClr val="00009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34046"/>
            <a:ext cx="4038600" cy="4192117"/>
          </a:xfrm>
        </p:spPr>
        <p:txBody>
          <a:bodyPr>
            <a:normAutofit/>
          </a:bodyPr>
          <a:lstStyle/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XML files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Data bases</a:t>
            </a:r>
          </a:p>
          <a:p>
            <a:r>
              <a:rPr lang="en-US" dirty="0" smtClean="0"/>
              <a:t>Loading data</a:t>
            </a:r>
          </a:p>
          <a:p>
            <a:pPr lvl="1"/>
            <a:r>
              <a:rPr lang="en-US" dirty="0" smtClean="0"/>
              <a:t>Asynchronous tasks</a:t>
            </a:r>
          </a:p>
          <a:p>
            <a:pPr lvl="1"/>
            <a:r>
              <a:rPr lang="en-US" dirty="0" smtClean="0"/>
              <a:t>Parsing XML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934046"/>
            <a:ext cx="4038600" cy="4192117"/>
          </a:xfrm>
        </p:spPr>
        <p:txBody>
          <a:bodyPr>
            <a:normAutofit/>
          </a:bodyPr>
          <a:lstStyle/>
          <a:p>
            <a:r>
              <a:rPr lang="en-US" dirty="0"/>
              <a:t>Processing data</a:t>
            </a:r>
          </a:p>
          <a:p>
            <a:pPr lvl="1"/>
            <a:r>
              <a:rPr lang="en-US" dirty="0"/>
              <a:t>Searching Lists in memory</a:t>
            </a:r>
          </a:p>
          <a:p>
            <a:pPr lvl="1"/>
            <a:r>
              <a:rPr lang="en-US" dirty="0"/>
              <a:t>Searching </a:t>
            </a:r>
            <a:r>
              <a:rPr lang="en-US" dirty="0" smtClean="0"/>
              <a:t>databases</a:t>
            </a:r>
            <a:endParaRPr lang="en-US" dirty="0"/>
          </a:p>
          <a:p>
            <a:r>
              <a:rPr lang="en-US" dirty="0"/>
              <a:t>Displaying data</a:t>
            </a:r>
          </a:p>
          <a:p>
            <a:pPr lvl="1"/>
            <a:r>
              <a:rPr lang="en-US" dirty="0" err="1"/>
              <a:t>ListViews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1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4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AsyncTask</a:t>
            </a:r>
            <a:r>
              <a:rPr lang="en-US" dirty="0" smtClean="0">
                <a:solidFill>
                  <a:srgbClr val="0000FF"/>
                </a:solidFill>
              </a:rPr>
              <a:t> class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372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Facilitates executing a task on a background thread and publishing </a:t>
            </a:r>
            <a:r>
              <a:rPr lang="en-US" dirty="0"/>
              <a:t>results on the UI thread without having to manipulate threads and/or </a:t>
            </a:r>
            <a:r>
              <a:rPr lang="en-US" dirty="0" smtClean="0"/>
              <a:t>handlers</a:t>
            </a:r>
          </a:p>
          <a:p>
            <a:r>
              <a:rPr lang="en-US" dirty="0" smtClean="0"/>
              <a:t>Provides four methods to override in the derived class</a:t>
            </a:r>
          </a:p>
          <a:p>
            <a:r>
              <a:rPr lang="en-US" dirty="0" smtClean="0"/>
              <a:t>Has three generic types to be declared in the derived class</a:t>
            </a:r>
            <a:endParaRPr lang="en-US" dirty="0"/>
          </a:p>
          <a:p>
            <a:r>
              <a:rPr lang="en-US" dirty="0" smtClean="0"/>
              <a:t>Designed </a:t>
            </a:r>
            <a:r>
              <a:rPr lang="en-US" dirty="0"/>
              <a:t>to be a helper class around Thread and Handler and does not constitute a generic threading framework. </a:t>
            </a:r>
            <a:r>
              <a:rPr lang="en-US" dirty="0" err="1"/>
              <a:t>AsyncTasks</a:t>
            </a:r>
            <a:r>
              <a:rPr lang="en-US" dirty="0"/>
              <a:t> should ideally be used for short operations (a few seconds at the </a:t>
            </a:r>
            <a:r>
              <a:rPr lang="en-US" dirty="0" smtClean="0"/>
              <a:t>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64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AsyncTask</a:t>
            </a:r>
            <a:r>
              <a:rPr lang="en-US" dirty="0" smtClean="0">
                <a:solidFill>
                  <a:srgbClr val="0000FF"/>
                </a:solidFill>
              </a:rPr>
              <a:t> Methods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onPreExecute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Used to set up the task on the UI thread</a:t>
            </a:r>
          </a:p>
          <a:p>
            <a:r>
              <a:rPr lang="en-US" dirty="0" err="1" smtClean="0"/>
              <a:t>doInBackground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is-IS" dirty="0" smtClean="0"/>
              <a:t>… )</a:t>
            </a:r>
          </a:p>
          <a:p>
            <a:pPr lvl="1"/>
            <a:r>
              <a:rPr lang="is-IS" dirty="0" smtClean="0"/>
              <a:t>Does processing on a background thread</a:t>
            </a:r>
          </a:p>
          <a:p>
            <a:r>
              <a:rPr lang="en-US" dirty="0" err="1" smtClean="0"/>
              <a:t>onProgressUpdate</a:t>
            </a:r>
            <a:r>
              <a:rPr lang="en-US" dirty="0" smtClean="0"/>
              <a:t>(Progress</a:t>
            </a:r>
            <a:r>
              <a:rPr lang="is-IS" dirty="0" smtClean="0"/>
              <a:t>… )</a:t>
            </a:r>
            <a:endParaRPr lang="en-US" dirty="0" smtClean="0"/>
          </a:p>
          <a:p>
            <a:pPr lvl="1"/>
            <a:r>
              <a:rPr lang="en-US" dirty="0" smtClean="0"/>
              <a:t>Displays progress in the UI</a:t>
            </a:r>
          </a:p>
          <a:p>
            <a:r>
              <a:rPr lang="en-US" dirty="0" err="1" smtClean="0"/>
              <a:t>onPostExecute</a:t>
            </a:r>
            <a:r>
              <a:rPr lang="en-US" dirty="0" smtClean="0"/>
              <a:t>(Result)</a:t>
            </a:r>
          </a:p>
          <a:p>
            <a:pPr lvl="1"/>
            <a:r>
              <a:rPr lang="en-US" dirty="0" smtClean="0"/>
              <a:t>Returns a result to the UI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4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AsyncTask's</a:t>
            </a:r>
            <a:r>
              <a:rPr lang="en-US" dirty="0">
                <a:solidFill>
                  <a:srgbClr val="0000FF"/>
                </a:solidFill>
              </a:rPr>
              <a:t> generic </a:t>
            </a:r>
            <a:r>
              <a:rPr lang="en-US" dirty="0" smtClean="0">
                <a:solidFill>
                  <a:srgbClr val="0000FF"/>
                </a:solidFill>
              </a:rPr>
              <a:t>types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07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Types used </a:t>
            </a:r>
            <a:r>
              <a:rPr lang="en-US" dirty="0"/>
              <a:t>by an </a:t>
            </a:r>
            <a:r>
              <a:rPr lang="en-US" dirty="0" smtClean="0"/>
              <a:t>asynchronous:</a:t>
            </a:r>
            <a:endParaRPr lang="en-US" dirty="0"/>
          </a:p>
          <a:p>
            <a:pPr lvl="1"/>
            <a:r>
              <a:rPr lang="en-US" dirty="0" err="1"/>
              <a:t>Params</a:t>
            </a:r>
            <a:r>
              <a:rPr lang="en-US" dirty="0"/>
              <a:t>, the type of the parameters sent to the task upon execution.</a:t>
            </a:r>
          </a:p>
          <a:p>
            <a:pPr lvl="1"/>
            <a:r>
              <a:rPr lang="en-US" dirty="0"/>
              <a:t>Progress, the type of the progress units published during the background computation.</a:t>
            </a:r>
          </a:p>
          <a:p>
            <a:pPr lvl="1"/>
            <a:r>
              <a:rPr lang="en-US" dirty="0"/>
              <a:t>Result, the type of the result of the background computation</a:t>
            </a:r>
            <a:r>
              <a:rPr lang="en-US" dirty="0" smtClean="0"/>
              <a:t>.</a:t>
            </a:r>
          </a:p>
          <a:p>
            <a:pPr marL="457200" indent="-457200"/>
            <a:r>
              <a:rPr lang="en-US" dirty="0" smtClean="0"/>
              <a:t>Unused parameters are set to the type Void</a:t>
            </a:r>
          </a:p>
          <a:p>
            <a:pPr marL="857250" lvl="1" indent="-457200"/>
            <a:r>
              <a:rPr lang="en-US" dirty="0" smtClean="0"/>
              <a:t>A uninstantiatable placeholder class defined by the Android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5123"/>
              </p:ext>
            </p:extLst>
          </p:nvPr>
        </p:nvGraphicFramePr>
        <p:xfrm>
          <a:off x="498475" y="712788"/>
          <a:ext cx="83058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Document" r:id="rId3" imgW="8305800" imgH="4686300" progId="Word.Document.12">
                  <p:embed/>
                </p:oleObj>
              </mc:Choice>
              <mc:Fallback>
                <p:oleObj name="Document" r:id="rId3" imgW="8305800" imgH="468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475" y="712788"/>
                        <a:ext cx="830580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60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262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AsyncTask</a:t>
            </a:r>
            <a:r>
              <a:rPr lang="en-US" dirty="0" smtClean="0">
                <a:solidFill>
                  <a:srgbClr val="0000FF"/>
                </a:solidFill>
              </a:rPr>
              <a:t> Usage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82700"/>
            <a:ext cx="8674100" cy="5194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private class </a:t>
            </a:r>
            <a:r>
              <a:rPr lang="en-US" dirty="0" err="1"/>
              <a:t>DownloadFilesTask</a:t>
            </a:r>
            <a:r>
              <a:rPr lang="en-US" dirty="0"/>
              <a:t> extends </a:t>
            </a:r>
            <a:r>
              <a:rPr lang="en-US" dirty="0" err="1"/>
              <a:t>AsyncTask</a:t>
            </a:r>
            <a:r>
              <a:rPr lang="en-US" dirty="0"/>
              <a:t>&lt;URL, Integer, Long&gt; {</a:t>
            </a:r>
          </a:p>
          <a:p>
            <a:pPr marL="0" indent="0">
              <a:buNone/>
            </a:pPr>
            <a:r>
              <a:rPr lang="en-US" dirty="0"/>
              <a:t>     protected Long </a:t>
            </a:r>
            <a:r>
              <a:rPr lang="en-US" dirty="0" err="1"/>
              <a:t>doInBackground</a:t>
            </a:r>
            <a:r>
              <a:rPr lang="en-US" dirty="0"/>
              <a:t>(URL... </a:t>
            </a:r>
            <a:r>
              <a:rPr lang="en-US" dirty="0" err="1"/>
              <a:t>urls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int count = </a:t>
            </a:r>
            <a:r>
              <a:rPr lang="en-US" dirty="0" err="1"/>
              <a:t>urls.length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long </a:t>
            </a:r>
            <a:r>
              <a:rPr lang="en-US" dirty="0" err="1"/>
              <a:t>totalSize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totalSize</a:t>
            </a:r>
            <a:r>
              <a:rPr lang="en-US" dirty="0"/>
              <a:t> += </a:t>
            </a:r>
            <a:r>
              <a:rPr lang="en-US" dirty="0" err="1"/>
              <a:t>Downloader.downloadFile</a:t>
            </a:r>
            <a:r>
              <a:rPr lang="en-US" dirty="0"/>
              <a:t>(</a:t>
            </a:r>
            <a:r>
              <a:rPr lang="en-US" dirty="0" err="1"/>
              <a:t>urls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publishProgress</a:t>
            </a:r>
            <a:r>
              <a:rPr lang="en-US" dirty="0"/>
              <a:t>((int) ((</a:t>
            </a:r>
            <a:r>
              <a:rPr lang="en-US" dirty="0" err="1"/>
              <a:t>i</a:t>
            </a:r>
            <a:r>
              <a:rPr lang="en-US" dirty="0"/>
              <a:t> / (float) count) * 100));</a:t>
            </a:r>
          </a:p>
          <a:p>
            <a:pPr marL="0" indent="0">
              <a:buNone/>
            </a:pPr>
            <a:r>
              <a:rPr lang="en-US" dirty="0"/>
              <a:t>             // Escape early if cancel() is called</a:t>
            </a:r>
          </a:p>
          <a:p>
            <a:pPr marL="0" indent="0">
              <a:buNone/>
            </a:pPr>
            <a:r>
              <a:rPr lang="en-US" dirty="0"/>
              <a:t>             if (</a:t>
            </a:r>
            <a:r>
              <a:rPr lang="en-US" dirty="0" err="1"/>
              <a:t>isCancelled</a:t>
            </a:r>
            <a:r>
              <a:rPr lang="en-US" dirty="0"/>
              <a:t>()) break;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totalSize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Continued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6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4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AsyncTask</a:t>
            </a:r>
            <a:r>
              <a:rPr lang="en-US" dirty="0" smtClean="0">
                <a:solidFill>
                  <a:srgbClr val="0000FF"/>
                </a:solidFill>
              </a:rPr>
              <a:t> Usage Example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// continued from the previous slide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protected void </a:t>
            </a:r>
            <a:r>
              <a:rPr lang="en-US" dirty="0" err="1"/>
              <a:t>onProgressUpdate</a:t>
            </a:r>
            <a:r>
              <a:rPr lang="en-US" dirty="0"/>
              <a:t>(Integer... progress)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setProgressPercent</a:t>
            </a:r>
            <a:r>
              <a:rPr lang="en-US" dirty="0"/>
              <a:t>(progress[0]);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protected void </a:t>
            </a:r>
            <a:r>
              <a:rPr lang="en-US" dirty="0" err="1"/>
              <a:t>onPostExecute</a:t>
            </a:r>
            <a:r>
              <a:rPr lang="en-US" dirty="0"/>
              <a:t>(Long result)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showDialog</a:t>
            </a:r>
            <a:r>
              <a:rPr lang="en-US" dirty="0"/>
              <a:t>("Downloaded " + result + " bytes");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05662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Tour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Ch. 10 RSS Feed Reader App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ItemsActivity.java</a:t>
            </a:r>
            <a:endParaRPr lang="en-US" dirty="0" smtClean="0"/>
          </a:p>
          <a:p>
            <a:r>
              <a:rPr lang="en-US" dirty="0" smtClean="0"/>
              <a:t>Add a dummy line of code at the end of </a:t>
            </a:r>
            <a:r>
              <a:rPr lang="en-US" dirty="0" err="1" smtClean="0"/>
              <a:t>onCreate</a:t>
            </a:r>
            <a:r>
              <a:rPr lang="en-US" dirty="0" smtClean="0"/>
              <a:t>, put a breakpoint there so you can see when the </a:t>
            </a:r>
            <a:r>
              <a:rPr lang="en-US" dirty="0" err="1" smtClean="0"/>
              <a:t>AsynchTask.execute</a:t>
            </a:r>
            <a:r>
              <a:rPr lang="en-US" dirty="0" smtClean="0"/>
              <a:t>() method returns.</a:t>
            </a:r>
          </a:p>
          <a:p>
            <a:r>
              <a:rPr lang="en-US" dirty="0" smtClean="0"/>
              <a:t>Put a breakpoint at the end of the </a:t>
            </a:r>
            <a:r>
              <a:rPr lang="en-US" dirty="0" err="1" smtClean="0"/>
              <a:t>downloadFeed</a:t>
            </a:r>
            <a:r>
              <a:rPr lang="en-US" dirty="0" smtClean="0"/>
              <a:t> method to see when it returns.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26488"/>
              </p:ext>
            </p:extLst>
          </p:nvPr>
        </p:nvGraphicFramePr>
        <p:xfrm>
          <a:off x="914400" y="685800"/>
          <a:ext cx="686435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3" imgW="6864119" imgH="4844200" progId="Word.Document.12">
                  <p:embed/>
                </p:oleObj>
              </mc:Choice>
              <mc:Fallback>
                <p:oleObj name="Document" r:id="rId3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39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841112"/>
              </p:ext>
            </p:extLst>
          </p:nvPr>
        </p:nvGraphicFramePr>
        <p:xfrm>
          <a:off x="914400" y="685800"/>
          <a:ext cx="686435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3" imgW="6864119" imgH="4844200" progId="Word.Document.12">
                  <p:embed/>
                </p:oleObj>
              </mc:Choice>
              <mc:Fallback>
                <p:oleObj name="Document" r:id="rId3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3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527819"/>
              </p:ext>
            </p:extLst>
          </p:nvPr>
        </p:nvGraphicFramePr>
        <p:xfrm>
          <a:off x="914400" y="688975"/>
          <a:ext cx="7423337" cy="526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3" imgW="7423337" imgH="5268807" progId="Word.Document.12">
                  <p:embed/>
                </p:oleObj>
              </mc:Choice>
              <mc:Fallback>
                <p:oleObj name="Document" r:id="rId3" imgW="7423337" imgH="5268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23337" cy="526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22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497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Lab Assignments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ab assignments are related to data handling</a:t>
            </a:r>
          </a:p>
          <a:p>
            <a:r>
              <a:rPr lang="en-US" dirty="0" smtClean="0"/>
              <a:t>Lab 5, Tide Prediction App V1:</a:t>
            </a:r>
          </a:p>
          <a:p>
            <a:pPr lvl="1"/>
            <a:r>
              <a:rPr lang="en-US" dirty="0" smtClean="0"/>
              <a:t>Read and parse data from an XML file</a:t>
            </a:r>
          </a:p>
          <a:p>
            <a:pPr lvl="1"/>
            <a:r>
              <a:rPr lang="en-US" dirty="0" smtClean="0"/>
              <a:t>Display data in a ListView</a:t>
            </a:r>
          </a:p>
          <a:p>
            <a:r>
              <a:rPr lang="en-US" dirty="0" smtClean="0"/>
              <a:t>Lab 6, Tide Prediction App V2</a:t>
            </a:r>
          </a:p>
          <a:p>
            <a:pPr lvl="1"/>
            <a:r>
              <a:rPr lang="en-US" dirty="0" smtClean="0"/>
              <a:t>Read data from a database</a:t>
            </a:r>
          </a:p>
          <a:p>
            <a:r>
              <a:rPr lang="en-US" dirty="0" smtClean="0"/>
              <a:t>Lab 7, Tide Prediction App V3</a:t>
            </a:r>
          </a:p>
          <a:p>
            <a:pPr lvl="1"/>
            <a:r>
              <a:rPr lang="en-US" dirty="0" smtClean="0"/>
              <a:t>Read data from a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Parsing XML Files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2013, Mike Murach &amp; Associates, </a:t>
            </a:r>
            <a:r>
              <a:rPr lang="en-US" dirty="0" err="1" smtClean="0"/>
              <a:t>Inc</a:t>
            </a:r>
            <a:r>
              <a:rPr lang="en-US" dirty="0" smtClean="0"/>
              <a:t> – revised by </a:t>
            </a:r>
            <a:r>
              <a:rPr lang="en-US" dirty="0" err="1" smtClean="0"/>
              <a:t>Grian</a:t>
            </a:r>
            <a:r>
              <a:rPr lang="en-US" dirty="0" smtClean="0"/>
              <a:t> Bird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923560"/>
              </p:ext>
            </p:extLst>
          </p:nvPr>
        </p:nvGraphicFramePr>
        <p:xfrm>
          <a:off x="917575" y="520878"/>
          <a:ext cx="6858000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3" imgW="6858000" imgH="4089400" progId="Word.Document.12">
                  <p:embed/>
                </p:oleObj>
              </mc:Choice>
              <mc:Fallback>
                <p:oleObj name="Document" r:id="rId3" imgW="6858000" imgH="408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520878"/>
                        <a:ext cx="6858000" cy="407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38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C10</a:t>
            </a: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94265"/>
              </p:ext>
            </p:extLst>
          </p:nvPr>
        </p:nvGraphicFramePr>
        <p:xfrm>
          <a:off x="914400" y="860563"/>
          <a:ext cx="6864350" cy="467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3" imgW="6864119" imgH="4687993" progId="Word.Document.12">
                  <p:embed/>
                </p:oleObj>
              </mc:Choice>
              <mc:Fallback>
                <p:oleObj name="Document" r:id="rId3" imgW="6864119" imgH="4687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860563"/>
                        <a:ext cx="6864350" cy="467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85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Parsing XML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Extract data from an XML file (or string in memory) and put it into some other data structure like:</a:t>
            </a:r>
          </a:p>
          <a:p>
            <a:pPr lvl="1"/>
            <a:r>
              <a:rPr lang="en-US" dirty="0" smtClean="0"/>
              <a:t>A Java List object</a:t>
            </a:r>
          </a:p>
          <a:p>
            <a:pPr lvl="1"/>
            <a:r>
              <a:rPr lang="en-US" dirty="0" smtClean="0"/>
              <a:t>A database</a:t>
            </a:r>
          </a:p>
          <a:p>
            <a:r>
              <a:rPr lang="en-US" dirty="0" smtClean="0"/>
              <a:t>APIs used for parsing XML</a:t>
            </a:r>
          </a:p>
          <a:p>
            <a:pPr lvl="1"/>
            <a:r>
              <a:rPr lang="en-US" dirty="0"/>
              <a:t>SAX (Simple API for XML)</a:t>
            </a:r>
          </a:p>
          <a:p>
            <a:pPr lvl="2"/>
            <a:r>
              <a:rPr lang="en-US" dirty="0"/>
              <a:t>Read XML files sequentially (only for reading)</a:t>
            </a:r>
          </a:p>
          <a:p>
            <a:pPr lvl="2"/>
            <a:r>
              <a:rPr lang="en-US" dirty="0"/>
              <a:t>Event driven Processing (programmer writes call-back functions)</a:t>
            </a:r>
          </a:p>
          <a:p>
            <a:pPr lvl="1"/>
            <a:r>
              <a:rPr lang="en-US" dirty="0" smtClean="0"/>
              <a:t>DOM API (Document Object Model)</a:t>
            </a:r>
          </a:p>
          <a:p>
            <a:pPr lvl="2"/>
            <a:r>
              <a:rPr lang="en-US" dirty="0" smtClean="0"/>
              <a:t>Access </a:t>
            </a:r>
            <a:r>
              <a:rPr lang="en-US" dirty="0"/>
              <a:t>the XML document over an object tree</a:t>
            </a:r>
          </a:p>
          <a:p>
            <a:pPr lvl="2"/>
            <a:r>
              <a:rPr lang="en-US" dirty="0" smtClean="0"/>
              <a:t>The </a:t>
            </a:r>
            <a:r>
              <a:rPr lang="en-US" smtClean="0"/>
              <a:t>DOM API can </a:t>
            </a:r>
            <a:r>
              <a:rPr lang="en-US" dirty="0"/>
              <a:t>be used to read and write XML files.</a:t>
            </a:r>
          </a:p>
          <a:p>
            <a:pPr lvl="1"/>
            <a:r>
              <a:rPr lang="en-US" dirty="0" smtClean="0"/>
              <a:t>JAXB (Java </a:t>
            </a:r>
            <a:r>
              <a:rPr lang="en-US" dirty="0"/>
              <a:t>Architecture for XML </a:t>
            </a:r>
            <a:r>
              <a:rPr lang="en-US" dirty="0" smtClean="0"/>
              <a:t>Binding)</a:t>
            </a:r>
            <a:endParaRPr lang="en-US" dirty="0"/>
          </a:p>
          <a:p>
            <a:pPr lvl="2"/>
            <a:r>
              <a:rPr lang="en-US" dirty="0" smtClean="0"/>
              <a:t>Read Java objects from and write Java </a:t>
            </a:r>
            <a:r>
              <a:rPr lang="en-US" dirty="0"/>
              <a:t>objects to </a:t>
            </a:r>
            <a:r>
              <a:rPr lang="en-US" dirty="0" smtClean="0"/>
              <a:t>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Using SAX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5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1438</Words>
  <Application>Microsoft Macintosh PowerPoint</Application>
  <PresentationFormat>On-screen Show (4:3)</PresentationFormat>
  <Paragraphs>257</Paragraphs>
  <Slides>39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Office Theme</vt:lpstr>
      <vt:lpstr>Document</vt:lpstr>
      <vt:lpstr>Microsoft Word Document</vt:lpstr>
      <vt:lpstr>Visio.Drawing.11</vt:lpstr>
      <vt:lpstr>Handling Data</vt:lpstr>
      <vt:lpstr>Course Overview</vt:lpstr>
      <vt:lpstr>Handling Data Topics this week and next are related to data</vt:lpstr>
      <vt:lpstr>Lab Assignments</vt:lpstr>
      <vt:lpstr>PowerPoint Presentation</vt:lpstr>
      <vt:lpstr>PowerPoint Presentation</vt:lpstr>
      <vt:lpstr>PowerPoint Presentation</vt:lpstr>
      <vt:lpstr>Parsing XML</vt:lpstr>
      <vt:lpstr>PowerPoint Presentation</vt:lpstr>
      <vt:lpstr>The classes used to work with SAX</vt:lpstr>
      <vt:lpstr>Code Tour</vt:lpstr>
      <vt:lpstr>PowerPoint Presentation</vt:lpstr>
      <vt:lpstr>PowerPoint Presentation</vt:lpstr>
      <vt:lpstr>Exercise: Android Device Monitor</vt:lpstr>
      <vt:lpstr>Exercise: Android Device Monitor (Continued)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AsyncTask class</vt:lpstr>
      <vt:lpstr>AsyncTask Methods</vt:lpstr>
      <vt:lpstr>AsyncTask's generic types</vt:lpstr>
      <vt:lpstr>PowerPoint Presentation</vt:lpstr>
      <vt:lpstr>AsyncTask Usage Example</vt:lpstr>
      <vt:lpstr>AsyncTask Usage Example  (continued)</vt:lpstr>
      <vt:lpstr>Code Tour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127</cp:revision>
  <dcterms:created xsi:type="dcterms:W3CDTF">2016-03-27T03:55:45Z</dcterms:created>
  <dcterms:modified xsi:type="dcterms:W3CDTF">2016-07-07T15:44:48Z</dcterms:modified>
</cp:coreProperties>
</file>