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69" r:id="rId2"/>
    <p:sldId id="268" r:id="rId3"/>
    <p:sldId id="283" r:id="rId4"/>
    <p:sldId id="365" r:id="rId5"/>
    <p:sldId id="367" r:id="rId6"/>
    <p:sldId id="390" r:id="rId7"/>
    <p:sldId id="391" r:id="rId8"/>
    <p:sldId id="371" r:id="rId9"/>
    <p:sldId id="385" r:id="rId10"/>
    <p:sldId id="369" r:id="rId11"/>
    <p:sldId id="363" r:id="rId12"/>
    <p:sldId id="380" r:id="rId13"/>
    <p:sldId id="388" r:id="rId14"/>
    <p:sldId id="389" r:id="rId15"/>
    <p:sldId id="387" r:id="rId16"/>
    <p:sldId id="376" r:id="rId17"/>
    <p:sldId id="375" r:id="rId18"/>
    <p:sldId id="373" r:id="rId19"/>
    <p:sldId id="377" r:id="rId20"/>
    <p:sldId id="378" r:id="rId21"/>
    <p:sldId id="382" r:id="rId22"/>
    <p:sldId id="383" r:id="rId23"/>
    <p:sldId id="39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2" autoAdjust="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7/10/16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/guide/topics/</a:t>
            </a:r>
            <a:r>
              <a:rPr lang="en-US" dirty="0" err="1" smtClean="0"/>
              <a:t>ui</a:t>
            </a:r>
            <a:r>
              <a:rPr lang="en-US" dirty="0" smtClean="0"/>
              <a:t>/layout/</a:t>
            </a:r>
            <a:r>
              <a:rPr lang="en-US" dirty="0" err="1" smtClean="0"/>
              <a:t>listview.html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81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</a:t>
            </a:r>
            <a:r>
              <a:rPr lang="en-US" dirty="0" err="1" smtClean="0"/>
              <a:t>R.layout.html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69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/reference/android/app/</a:t>
            </a:r>
            <a:r>
              <a:rPr lang="en-US" dirty="0" err="1" smtClean="0"/>
              <a:t>ListActivity.html</a:t>
            </a:r>
            <a:endParaRPr lang="en-US" dirty="0" smtClean="0"/>
          </a:p>
          <a:p>
            <a:r>
              <a:rPr lang="en-US" dirty="0" smtClean="0"/>
              <a:t>Note: the screen layout view and the row layout views could also be created programmatically instead of being defined in 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44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  <a:r>
              <a:rPr lang="en-US" baseline="0" dirty="0" smtClean="0"/>
              <a:t> </a:t>
            </a:r>
            <a:r>
              <a:rPr lang="en-US" dirty="0" smtClean="0"/>
              <a:t>https</a:t>
            </a:r>
            <a:r>
              <a:rPr lang="en-US" dirty="0" smtClean="0"/>
              <a:t>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</a:t>
            </a:r>
            <a:r>
              <a:rPr lang="en-US" dirty="0" err="1" smtClean="0"/>
              <a:t>R.attr.html#</a:t>
            </a:r>
            <a:r>
              <a:rPr lang="en-US" dirty="0" err="1" smtClean="0"/>
              <a:t>fastScrollEnabled</a:t>
            </a:r>
            <a:endParaRPr lang="en-US" dirty="0" smtClean="0"/>
          </a:p>
          <a:p>
            <a:r>
              <a:rPr lang="en-US" dirty="0" smtClean="0"/>
              <a:t>Tutorial:</a:t>
            </a:r>
            <a:r>
              <a:rPr lang="en-US" baseline="0" dirty="0" smtClean="0"/>
              <a:t> http://</a:t>
            </a:r>
            <a:r>
              <a:rPr lang="en-US" baseline="0" dirty="0" err="1" smtClean="0"/>
              <a:t>androidopentutorials.com</a:t>
            </a:r>
            <a:r>
              <a:rPr lang="en-US" baseline="0" dirty="0" smtClean="0"/>
              <a:t>/android-</a:t>
            </a:r>
            <a:r>
              <a:rPr lang="en-US" baseline="0" dirty="0" err="1" smtClean="0"/>
              <a:t>listview</a:t>
            </a:r>
            <a:r>
              <a:rPr lang="en-US" baseline="0" dirty="0" smtClean="0"/>
              <a:t>-</a:t>
            </a:r>
            <a:r>
              <a:rPr lang="en-US" baseline="0" dirty="0" err="1" smtClean="0"/>
              <a:t>fastscroll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9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/reference/android/widget/</a:t>
            </a:r>
            <a:r>
              <a:rPr lang="en-US" dirty="0" err="1" smtClean="0"/>
              <a:t>Adapter.html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82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Doesn’t show SimpleAdapter, but SimpleAdapter</a:t>
            </a:r>
            <a:r>
              <a:rPr lang="en-US" baseline="0" dirty="0" smtClean="0"/>
              <a:t> extends </a:t>
            </a:r>
            <a:r>
              <a:rPr lang="en-US" baseline="0" dirty="0" err="1" smtClean="0"/>
              <a:t>BaseAdapter</a:t>
            </a:r>
            <a:r>
              <a:rPr lang="en-US" baseline="0" dirty="0" smtClean="0"/>
              <a:t> and should be shown here.</a:t>
            </a:r>
          </a:p>
          <a:p>
            <a:r>
              <a:rPr lang="en-US" baseline="0" dirty="0" smtClean="0"/>
              <a:t>The Java version’s indexer is named without the I, just </a:t>
            </a:r>
            <a:r>
              <a:rPr lang="en-US" baseline="0" dirty="0" err="1" smtClean="0"/>
              <a:t>SectionIndexer</a:t>
            </a:r>
            <a:endParaRPr lang="en-US" baseline="0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/reference/android/widget/</a:t>
            </a:r>
            <a:r>
              <a:rPr lang="en-US" dirty="0" err="1" smtClean="0"/>
              <a:t>SectionIndexer.html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91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Android Developers API</a:t>
            </a:r>
            <a:r>
              <a:rPr lang="en-US" baseline="0" dirty="0" smtClean="0"/>
              <a:t> documentation:</a:t>
            </a:r>
            <a:br>
              <a:rPr lang="en-US" baseline="0" dirty="0" smtClean="0"/>
            </a:br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/reference/android/widget/</a:t>
            </a:r>
            <a:r>
              <a:rPr lang="en-US" dirty="0" err="1" smtClean="0"/>
              <a:t>SimpleAdapter.html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82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/reference/android/widget/</a:t>
            </a:r>
            <a:r>
              <a:rPr lang="en-US" dirty="0" err="1" smtClean="0"/>
              <a:t>SimpleAdapter.html#SimpleAdapter</a:t>
            </a:r>
            <a:r>
              <a:rPr lang="en-US" dirty="0" smtClean="0"/>
              <a:t>(</a:t>
            </a:r>
            <a:r>
              <a:rPr lang="en-US" dirty="0" err="1" smtClean="0"/>
              <a:t>android.content.Context</a:t>
            </a:r>
            <a:r>
              <a:rPr lang="en-US" dirty="0" smtClean="0"/>
              <a:t>, </a:t>
            </a:r>
            <a:r>
              <a:rPr lang="en-US" dirty="0" err="1" smtClean="0"/>
              <a:t>java.util.List</a:t>
            </a:r>
            <a:r>
              <a:rPr lang="en-US" dirty="0" smtClean="0"/>
              <a:t>&lt;? extends </a:t>
            </a:r>
            <a:r>
              <a:rPr lang="en-US" dirty="0" err="1" smtClean="0"/>
              <a:t>java.util.Map</a:t>
            </a:r>
            <a:r>
              <a:rPr lang="en-US" dirty="0" smtClean="0"/>
              <a:t>&lt;</a:t>
            </a:r>
            <a:r>
              <a:rPr lang="en-US" dirty="0" err="1" smtClean="0"/>
              <a:t>java.lang.String</a:t>
            </a:r>
            <a:r>
              <a:rPr lang="en-US" dirty="0" smtClean="0"/>
              <a:t>, ?&gt;&gt;, int, </a:t>
            </a:r>
            <a:r>
              <a:rPr lang="en-US" dirty="0" err="1" smtClean="0"/>
              <a:t>java.lang.String</a:t>
            </a:r>
            <a:r>
              <a:rPr lang="en-US" dirty="0" smtClean="0"/>
              <a:t>[], int[])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14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R.attr.html%23fastScrollEnabled" TargetMode="External"/><Relationship Id="rId4" Type="http://schemas.openxmlformats.org/officeDocument/2006/relationships/hyperlink" Target="https://developer.android.com/reference/android/widget/SectionIndexer.htm" TargetMode="External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4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4" Type="http://schemas.openxmlformats.org/officeDocument/2006/relationships/image" Target="../media/image10.emf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4" Type="http://schemas.openxmlformats.org/officeDocument/2006/relationships/image" Target="../media/image1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4" Type="http://schemas.openxmlformats.org/officeDocument/2006/relationships/image" Target="../media/image1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androidopentutorials.com/android-listview-fastscroll" TargetMode="External"/><Relationship Id="rId4" Type="http://schemas.openxmlformats.org/officeDocument/2006/relationships/hyperlink" Target="https://developer.android.com/guide/topics/ui/layout/listview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vogella.com/tutorials/AndroidListView/article.html%23arrayAdapt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veloper.android.com/reference/android/R.layout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0" y="1494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296" y="1022113"/>
            <a:ext cx="8157238" cy="4386593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9600" b="1" dirty="0" smtClean="0"/>
              <a:t>ListViews and Adapters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3530" y="5612132"/>
            <a:ext cx="2391809" cy="712735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CIS 399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903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More ListView Features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7917"/>
            <a:ext cx="5590540" cy="4238246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Fast Scrolling</a:t>
            </a:r>
          </a:p>
          <a:p>
            <a:pPr lvl="1"/>
            <a:r>
              <a:rPr lang="en-US" sz="2400" dirty="0" smtClean="0"/>
              <a:t>Dragging a scroll traverses the list</a:t>
            </a:r>
          </a:p>
          <a:p>
            <a:pPr lvl="1"/>
            <a:r>
              <a:rPr lang="en-US" sz="2400" dirty="0" smtClean="0"/>
              <a:t>Customizable in API 11 and higher</a:t>
            </a:r>
          </a:p>
          <a:p>
            <a:pPr lvl="1"/>
            <a:r>
              <a:rPr lang="en-US" sz="2400" dirty="0">
                <a:hlinkClick r:id="rId3"/>
              </a:rPr>
              <a:t>https://developer.android.com/reference/android/R.attr.html#</a:t>
            </a:r>
            <a:r>
              <a:rPr lang="en-US" sz="2400" dirty="0" smtClean="0">
                <a:hlinkClick r:id="rId3"/>
              </a:rPr>
              <a:t>fastScrollEnabled</a:t>
            </a:r>
            <a:r>
              <a:rPr lang="en-US" sz="2400" dirty="0" smtClean="0"/>
              <a:t> </a:t>
            </a:r>
          </a:p>
          <a:p>
            <a:r>
              <a:rPr lang="en-US" sz="2800" dirty="0" smtClean="0"/>
              <a:t>Section Index</a:t>
            </a:r>
          </a:p>
          <a:p>
            <a:pPr lvl="1"/>
            <a:r>
              <a:rPr lang="en-US" sz="2400" dirty="0" smtClean="0"/>
              <a:t>Section titles appear while scrolling</a:t>
            </a:r>
          </a:p>
          <a:p>
            <a:pPr lvl="1"/>
            <a:r>
              <a:rPr lang="en-US" sz="2400" dirty="0">
                <a:hlinkClick r:id="rId4"/>
              </a:rPr>
              <a:t>https://developer.android.com/reference/android/widget/</a:t>
            </a:r>
            <a:r>
              <a:rPr lang="en-US" sz="2400" dirty="0" smtClean="0">
                <a:hlinkClick r:id="rId4"/>
              </a:rPr>
              <a:t>SectionIndexer.htm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7740" y="1727730"/>
            <a:ext cx="2639060" cy="439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06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Code Tour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Ch. 10 RSS Feed Reader App</a:t>
            </a:r>
          </a:p>
          <a:p>
            <a:r>
              <a:rPr lang="en-US" dirty="0" smtClean="0"/>
              <a:t>In the activity_items layout, look at the ListView XML element.</a:t>
            </a:r>
          </a:p>
          <a:p>
            <a:r>
              <a:rPr lang="en-US" dirty="0" smtClean="0"/>
              <a:t>Look at </a:t>
            </a:r>
            <a:r>
              <a:rPr lang="en-US" dirty="0" err="1" smtClean="0"/>
              <a:t>listview_item</a:t>
            </a:r>
            <a:r>
              <a:rPr lang="en-US" dirty="0" smtClean="0"/>
              <a:t> layout to see the layout used for the rows in the ListView</a:t>
            </a:r>
          </a:p>
          <a:p>
            <a:r>
              <a:rPr lang="en-US" dirty="0" smtClean="0"/>
              <a:t>Look at the </a:t>
            </a:r>
            <a:r>
              <a:rPr lang="en-US" dirty="0" err="1" smtClean="0"/>
              <a:t>onItemClick</a:t>
            </a:r>
            <a:r>
              <a:rPr lang="en-US" dirty="0" smtClean="0"/>
              <a:t> event handler</a:t>
            </a:r>
          </a:p>
        </p:txBody>
      </p:sp>
    </p:spTree>
    <p:extLst>
      <p:ext uri="{BB962C8B-B14F-4D97-AF65-F5344CB8AC3E}">
        <p14:creationId xmlns:p14="http://schemas.microsoft.com/office/powerpoint/2010/main" val="1743210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522252"/>
              </p:ext>
            </p:extLst>
          </p:nvPr>
        </p:nvGraphicFramePr>
        <p:xfrm>
          <a:off x="914400" y="685800"/>
          <a:ext cx="7296144" cy="1781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Document" r:id="rId3" imgW="7296144" imgH="1781401" progId="Word.Document.12">
                  <p:embed/>
                </p:oleObj>
              </mc:Choice>
              <mc:Fallback>
                <p:oleObj name="Document" r:id="rId3" imgW="7296144" imgH="17814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6144" cy="17814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4847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574045"/>
              </p:ext>
            </p:extLst>
          </p:nvPr>
        </p:nvGraphicFramePr>
        <p:xfrm>
          <a:off x="914400" y="685800"/>
          <a:ext cx="6864350" cy="540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r:id="rId3" imgW="6864202" imgH="5422047" progId="Word.Document.12">
                  <p:embed/>
                </p:oleObj>
              </mc:Choice>
              <mc:Fallback>
                <p:oleObj name="Document" r:id="rId3" imgW="6864202" imgH="54220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540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6102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91149"/>
              </p:ext>
            </p:extLst>
          </p:nvPr>
        </p:nvGraphicFramePr>
        <p:xfrm>
          <a:off x="1374775" y="279400"/>
          <a:ext cx="69596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" name="Document" r:id="rId3" imgW="6959600" imgH="1282700" progId="Word.Document.12">
                  <p:embed/>
                </p:oleObj>
              </mc:Choice>
              <mc:Fallback>
                <p:oleObj name="Document" r:id="rId3" imgW="6959600" imgH="1282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4775" y="279400"/>
                        <a:ext cx="6959600" cy="128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62100"/>
            <a:ext cx="3063240" cy="45462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562100"/>
            <a:ext cx="3039627" cy="454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9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230095"/>
              </p:ext>
            </p:extLst>
          </p:nvPr>
        </p:nvGraphicFramePr>
        <p:xfrm>
          <a:off x="914400" y="685800"/>
          <a:ext cx="686435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5" name="Document" r:id="rId3" imgW="6864202" imgH="4073648" progId="Word.Document.12">
                  <p:embed/>
                </p:oleObj>
              </mc:Choice>
              <mc:Fallback>
                <p:oleObj name="Document" r:id="rId3" imgW="6864202" imgH="40736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0753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2D2DB9"/>
                </a:solidFill>
              </a:rPr>
              <a:t>Adapters</a:t>
            </a:r>
            <a:endParaRPr lang="en-US" sz="6600" dirty="0">
              <a:solidFill>
                <a:srgbClr val="2D2DB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822" y="1359646"/>
            <a:ext cx="4885766" cy="488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04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Adapters bind a data source to a ListView</a:t>
            </a:r>
          </a:p>
          <a:p>
            <a:r>
              <a:rPr lang="en-US" dirty="0" smtClean="0"/>
              <a:t>SimpleAdapter – source is a List of JavaDictionary objects </a:t>
            </a:r>
          </a:p>
          <a:p>
            <a:r>
              <a:rPr lang="en-US" dirty="0" smtClean="0"/>
              <a:t>ArrayAdapter</a:t>
            </a:r>
            <a:r>
              <a:rPr lang="en-US" dirty="0"/>
              <a:t>&lt;T&gt; – </a:t>
            </a:r>
            <a:r>
              <a:rPr lang="en-US" dirty="0" smtClean="0"/>
              <a:t>source is an array of type T</a:t>
            </a:r>
            <a:endParaRPr lang="en-US" dirty="0"/>
          </a:p>
          <a:p>
            <a:r>
              <a:rPr lang="en-US" dirty="0" smtClean="0"/>
              <a:t>SimpleCursorAdapter – source is a </a:t>
            </a:r>
            <a:r>
              <a:rPr lang="en-US" dirty="0"/>
              <a:t>SQLite </a:t>
            </a:r>
            <a:r>
              <a:rPr lang="en-US" dirty="0" smtClean="0"/>
              <a:t>query</a:t>
            </a:r>
          </a:p>
          <a:p>
            <a:r>
              <a:rPr lang="en-US" dirty="0" smtClean="0"/>
              <a:t>BaseAdapter – subclass this to make your own</a:t>
            </a:r>
          </a:p>
        </p:txBody>
      </p:sp>
    </p:spTree>
    <p:extLst>
      <p:ext uri="{BB962C8B-B14F-4D97-AF65-F5344CB8AC3E}">
        <p14:creationId xmlns:p14="http://schemas.microsoft.com/office/powerpoint/2010/main" val="228896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Adapters</a:t>
            </a:r>
            <a:br>
              <a:rPr lang="en-US" dirty="0" smtClean="0">
                <a:solidFill>
                  <a:srgbClr val="0000FF"/>
                </a:solidFill>
              </a:rPr>
            </a:b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4548"/>
          <a:stretch/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508076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Using a SimpleAdapter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with an ArrayList of Maps</a:t>
            </a:r>
          </a:p>
          <a:p>
            <a:pPr lvl="1"/>
            <a:r>
              <a:rPr lang="en-US" dirty="0"/>
              <a:t>Each entry in the ArrayList corresponds to one row in the </a:t>
            </a:r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The Maps contain the data for each row</a:t>
            </a:r>
          </a:p>
          <a:p>
            <a:r>
              <a:rPr lang="en-US" dirty="0" smtClean="0"/>
              <a:t>In the activity’s OnCreate method, instantiate a SimpleAdapter object.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3174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5597"/>
          </a:xfrm>
        </p:spPr>
        <p:txBody>
          <a:bodyPr/>
          <a:lstStyle/>
          <a:p>
            <a:r>
              <a:rPr lang="en-US" dirty="0" smtClean="0">
                <a:solidFill>
                  <a:srgbClr val="2D2DB9"/>
                </a:solidFill>
              </a:rPr>
              <a:t>Course Overview</a:t>
            </a:r>
            <a:endParaRPr lang="en-US" dirty="0">
              <a:solidFill>
                <a:srgbClr val="2D2DB9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12319773"/>
              </p:ext>
            </p:extLst>
          </p:nvPr>
        </p:nvGraphicFramePr>
        <p:xfrm>
          <a:off x="457200" y="1404470"/>
          <a:ext cx="3811200" cy="5152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/>
                <a:gridCol w="3299499"/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Intro</a:t>
                      </a:r>
                      <a:r>
                        <a:rPr lang="en-US" sz="2800" baseline="0" dirty="0" smtClean="0"/>
                        <a:t>,</a:t>
                      </a:r>
                      <a:r>
                        <a:rPr lang="en-US" sz="2800" dirty="0" smtClean="0"/>
                        <a:t> 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single-screen apps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Activity Lifecycle, saving</a:t>
                      </a:r>
                      <a:r>
                        <a:rPr lang="en-US" sz="2800" baseline="0" dirty="0" smtClean="0"/>
                        <a:t> activity state</a:t>
                      </a:r>
                      <a:endParaRPr lang="en-US" sz="2800" dirty="0" smtClean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Layouts</a:t>
                      </a:r>
                      <a:r>
                        <a:rPr lang="en-US" sz="2800" baseline="0" dirty="0" smtClean="0"/>
                        <a:t> + widgets,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Event Handlers</a:t>
                      </a:r>
                      <a:endParaRPr lang="en-US" sz="2800" dirty="0" smtClean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 smtClean="0"/>
                        <a:t>Themes + styles,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 smtClean="0"/>
                        <a:t>Menu + settings</a:t>
                      </a:r>
                      <a:endParaRPr lang="en-US" sz="2800" u="none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Multi-screen</a:t>
                      </a:r>
                      <a:r>
                        <a:rPr lang="en-US" sz="2800" baseline="0" dirty="0" smtClean="0"/>
                        <a:t> apps, </a:t>
                      </a:r>
                      <a:r>
                        <a:rPr lang="en-US" sz="2800" u="none" baseline="0" dirty="0" smtClean="0">
                          <a:solidFill>
                            <a:schemeClr val="tx1"/>
                          </a:solidFill>
                        </a:rPr>
                        <a:t>Fragments</a:t>
                      </a:r>
                      <a:endParaRPr lang="en-US" sz="28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49334309"/>
              </p:ext>
            </p:extLst>
          </p:nvPr>
        </p:nvGraphicFramePr>
        <p:xfrm>
          <a:off x="4412426" y="1404470"/>
          <a:ext cx="4274374" cy="3866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/>
                <a:gridCol w="3685178"/>
              </a:tblGrid>
              <a:tr h="375862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Reading XML files,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Asynch Tasks</a:t>
                      </a:r>
                      <a:endParaRPr lang="en-US" sz="28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List Views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SQLite</a:t>
                      </a:r>
                      <a:r>
                        <a:rPr lang="en-US" sz="2800" baseline="0" dirty="0" smtClean="0"/>
                        <a:t> Database</a:t>
                      </a:r>
                      <a:endParaRPr lang="en-US" sz="2800" dirty="0" smtClean="0"/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Consuming a web service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Geolocation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238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SimpleAdapter Constructor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651" y="1130135"/>
            <a:ext cx="8715784" cy="5196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public SimpleAdapter (Context context,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List</a:t>
            </a:r>
            <a:r>
              <a:rPr lang="en-US" i="1" dirty="0"/>
              <a:t>&lt;? extends Map&lt;String</a:t>
            </a:r>
            <a:r>
              <a:rPr lang="en-US" i="1" dirty="0" smtClean="0"/>
              <a:t>, ?&gt;&gt; data,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Int32 </a:t>
            </a:r>
            <a:r>
              <a:rPr lang="en-US" i="1" dirty="0"/>
              <a:t>resource, </a:t>
            </a:r>
            <a:r>
              <a:rPr lang="en-US" i="1" dirty="0" smtClean="0"/>
              <a:t>String</a:t>
            </a:r>
            <a:r>
              <a:rPr lang="en-US" i="1" dirty="0"/>
              <a:t>[] from, </a:t>
            </a:r>
            <a:r>
              <a:rPr lang="en-US" i="1" dirty="0" smtClean="0"/>
              <a:t>Int[</a:t>
            </a:r>
            <a:r>
              <a:rPr lang="en-US" i="1" dirty="0"/>
              <a:t>] to</a:t>
            </a:r>
            <a:r>
              <a:rPr lang="en-US" i="1" dirty="0" smtClean="0"/>
              <a:t>)</a:t>
            </a:r>
          </a:p>
          <a:p>
            <a:r>
              <a:rPr lang="en-US" sz="2800" dirty="0" smtClean="0"/>
              <a:t>context: The host Activity context</a:t>
            </a:r>
          </a:p>
          <a:p>
            <a:r>
              <a:rPr lang="en-US" sz="2800" dirty="0" smtClean="0"/>
              <a:t>data: A List of Map&lt;string, ?&gt; objects</a:t>
            </a:r>
          </a:p>
          <a:p>
            <a:r>
              <a:rPr lang="en-US" sz="2800" dirty="0" smtClean="0"/>
              <a:t>resource: ListView layout from </a:t>
            </a:r>
            <a:r>
              <a:rPr lang="en-US" sz="2800" i="1" dirty="0" err="1" smtClean="0"/>
              <a:t>Android.Resource.Layout</a:t>
            </a:r>
            <a:endParaRPr lang="en-US" sz="2800" i="1" dirty="0" smtClean="0"/>
          </a:p>
          <a:p>
            <a:r>
              <a:rPr lang="en-US" sz="2800" dirty="0" smtClean="0"/>
              <a:t>from: Map key for data source</a:t>
            </a:r>
          </a:p>
          <a:p>
            <a:r>
              <a:rPr lang="en-US" sz="2800" dirty="0" smtClean="0"/>
              <a:t>to: ListView widget property for displaying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767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Code Tour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Ch. 10 RSS Feed Reader App</a:t>
            </a:r>
          </a:p>
          <a:p>
            <a:r>
              <a:rPr lang="en-US" dirty="0" smtClean="0"/>
              <a:t>In the </a:t>
            </a:r>
            <a:r>
              <a:rPr lang="en-US" dirty="0" err="1" smtClean="0"/>
              <a:t>ItemsActivity</a:t>
            </a:r>
            <a:r>
              <a:rPr lang="en-US" dirty="0" smtClean="0"/>
              <a:t> class, look at the code that creates and sets the adapter.</a:t>
            </a:r>
          </a:p>
        </p:txBody>
      </p:sp>
    </p:spTree>
    <p:extLst>
      <p:ext uri="{BB962C8B-B14F-4D97-AF65-F5344CB8AC3E}">
        <p14:creationId xmlns:p14="http://schemas.microsoft.com/office/powerpoint/2010/main" val="2013775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84832"/>
              </p:ext>
            </p:extLst>
          </p:nvPr>
        </p:nvGraphicFramePr>
        <p:xfrm>
          <a:off x="838200" y="685800"/>
          <a:ext cx="7423337" cy="531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Document" r:id="rId3" imgW="7423428" imgH="5323366" progId="Word.Document.12">
                  <p:embed/>
                </p:oleObj>
              </mc:Choice>
              <mc:Fallback>
                <p:oleObj name="Document" r:id="rId3" imgW="7423428" imgH="53233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685800"/>
                        <a:ext cx="7423337" cy="5319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270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4"/>
            </a:gs>
            <a:gs pos="55000">
              <a:schemeClr val="accent4"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Further ListView Reading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Using lists in Android (ListView) </a:t>
            </a:r>
            <a:r>
              <a:rPr lang="en-US" dirty="0" smtClean="0"/>
              <a:t>– Tutorial</a:t>
            </a:r>
          </a:p>
          <a:p>
            <a:pPr lvl="1"/>
            <a:r>
              <a:rPr lang="en-US" dirty="0" smtClean="0"/>
              <a:t>by Lars Vogel, 9/29/2015</a:t>
            </a:r>
          </a:p>
          <a:p>
            <a:pPr lvl="1"/>
            <a:r>
              <a:rPr lang="en-US" dirty="0">
                <a:hlinkClick r:id="rId2"/>
              </a:rPr>
              <a:t>http://www.vogella.com/tutorials/AndroidListView/article.html#</a:t>
            </a:r>
            <a:r>
              <a:rPr lang="en-US" dirty="0" smtClean="0">
                <a:hlinkClick r:id="rId2"/>
              </a:rPr>
              <a:t>arrayAdapter</a:t>
            </a:r>
            <a:endParaRPr lang="en-US" dirty="0" smtClean="0"/>
          </a:p>
          <a:p>
            <a:r>
              <a:rPr lang="en-US" dirty="0" smtClean="0"/>
              <a:t>Fast scroll </a:t>
            </a:r>
            <a:r>
              <a:rPr lang="en-US" smtClean="0"/>
              <a:t>and Section indexer </a:t>
            </a:r>
            <a:r>
              <a:rPr lang="en-US" dirty="0" smtClean="0"/>
              <a:t>tutorial</a:t>
            </a:r>
          </a:p>
          <a:p>
            <a:pPr lvl="1"/>
            <a:r>
              <a:rPr lang="en-US" dirty="0">
                <a:hlinkClick r:id="rId3"/>
              </a:rPr>
              <a:t>http://androidopentutorials.com/android-listview-</a:t>
            </a:r>
            <a:r>
              <a:rPr lang="en-US" dirty="0" smtClean="0">
                <a:hlinkClick r:id="rId3"/>
              </a:rPr>
              <a:t>fastscroll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Android Developers ListView Guide</a:t>
            </a:r>
          </a:p>
          <a:p>
            <a:pPr lvl="1"/>
            <a:r>
              <a:rPr lang="en-US" dirty="0">
                <a:hlinkClick r:id="rId4"/>
              </a:rPr>
              <a:t>https://developer.android.com/guide/topics/ui/layout/</a:t>
            </a:r>
            <a:r>
              <a:rPr lang="en-US" dirty="0" smtClean="0">
                <a:hlinkClick r:id="rId4"/>
              </a:rPr>
              <a:t>listview.html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198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2D2DB9"/>
                </a:solidFill>
              </a:rPr>
              <a:t>ListViews</a:t>
            </a:r>
            <a:endParaRPr lang="en-US" sz="6600" dirty="0">
              <a:solidFill>
                <a:srgbClr val="2D2DB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588" y="1893048"/>
            <a:ext cx="50800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30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ListView</a:t>
            </a:r>
            <a:r>
              <a:rPr lang="en-US" dirty="0"/>
              <a:t>s</a:t>
            </a:r>
          </a:p>
        </p:txBody>
      </p:sp>
      <p:pic>
        <p:nvPicPr>
          <p:cNvPr id="6" name="Content Placeholder 5" descr="Nexus 4 (Jelly Bean) Screenshot 1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60" r="-2460"/>
          <a:stretch>
            <a:fillRect/>
          </a:stretch>
        </p:blipFill>
        <p:spPr>
          <a:xfrm>
            <a:off x="1349576" y="1600200"/>
            <a:ext cx="2849170" cy="4525963"/>
          </a:xfrm>
        </p:spPr>
      </p:pic>
      <p:pic>
        <p:nvPicPr>
          <p:cNvPr id="7" name="Content Placeholder 6" descr="Nexus 4 (Jelly Bean) Screenshot 2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360" r="-24360"/>
          <a:stretch>
            <a:fillRect/>
          </a:stretch>
        </p:blipFill>
        <p:spPr>
          <a:xfrm>
            <a:off x="4999596" y="1600200"/>
            <a:ext cx="3492711" cy="4525963"/>
          </a:xfrm>
        </p:spPr>
      </p:pic>
    </p:spTree>
    <p:extLst>
      <p:ext uri="{BB962C8B-B14F-4D97-AF65-F5344CB8AC3E}">
        <p14:creationId xmlns:p14="http://schemas.microsoft.com/office/powerpoint/2010/main" val="3504088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3456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Using a ListView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5486" y="1279094"/>
            <a:ext cx="8460998" cy="4847069"/>
          </a:xfrm>
        </p:spPr>
        <p:txBody>
          <a:bodyPr>
            <a:normAutofit/>
          </a:bodyPr>
          <a:lstStyle/>
          <a:p>
            <a:r>
              <a:rPr lang="en-US" dirty="0" smtClean="0"/>
              <a:t>ListView is a subclass of ViewGroup and can be declared in an XML layout like other UI elements.</a:t>
            </a:r>
          </a:p>
          <a:p>
            <a:r>
              <a:rPr lang="en-US" dirty="0" smtClean="0"/>
              <a:t>The ListView displays a list of scrollable rows.</a:t>
            </a:r>
          </a:p>
          <a:p>
            <a:r>
              <a:rPr lang="en-US" dirty="0" smtClean="0"/>
              <a:t>Each row is a View and it’s layout can be defined in an XML layout.</a:t>
            </a:r>
          </a:p>
          <a:p>
            <a:r>
              <a:rPr lang="en-US" dirty="0" smtClean="0"/>
              <a:t>An </a:t>
            </a:r>
            <a:r>
              <a:rPr lang="en-US" dirty="0"/>
              <a:t>A</a:t>
            </a:r>
            <a:r>
              <a:rPr lang="en-US" dirty="0" smtClean="0"/>
              <a:t>dapter object inserts </a:t>
            </a:r>
            <a:r>
              <a:rPr lang="en-US" dirty="0"/>
              <a:t>Items into the </a:t>
            </a:r>
            <a:r>
              <a:rPr lang="en-US" dirty="0" smtClean="0"/>
              <a:t>ListView. Either pre-defined adapters or custom adapters can be used.</a:t>
            </a:r>
          </a:p>
        </p:txBody>
      </p:sp>
    </p:spTree>
    <p:extLst>
      <p:ext uri="{BB962C8B-B14F-4D97-AF65-F5344CB8AC3E}">
        <p14:creationId xmlns:p14="http://schemas.microsoft.com/office/powerpoint/2010/main" val="1630122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080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ListView Row Layout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2938"/>
            <a:ext cx="8229600" cy="4833226"/>
          </a:xfrm>
        </p:spPr>
        <p:txBody>
          <a:bodyPr/>
          <a:lstStyle/>
          <a:p>
            <a:r>
              <a:rPr lang="en-US" dirty="0" smtClean="0"/>
              <a:t>Can be a pre-defined from </a:t>
            </a:r>
            <a:r>
              <a:rPr lang="en-US" i="1" dirty="0" err="1" smtClean="0"/>
              <a:t>R.layout</a:t>
            </a:r>
            <a:r>
              <a:rPr lang="en-US" dirty="0" smtClean="0"/>
              <a:t>, like:</a:t>
            </a:r>
          </a:p>
          <a:p>
            <a:pPr lvl="1"/>
            <a:r>
              <a:rPr lang="en-US" i="1" dirty="0" smtClean="0"/>
              <a:t>simple_list_item_1</a:t>
            </a:r>
          </a:p>
          <a:p>
            <a:pPr lvl="1"/>
            <a:r>
              <a:rPr lang="en-US" i="1" dirty="0" err="1" smtClean="0"/>
              <a:t>two_line_list_item</a:t>
            </a:r>
            <a:endParaRPr lang="en-US" i="1" dirty="0" smtClean="0"/>
          </a:p>
          <a:p>
            <a:pPr lvl="1"/>
            <a:r>
              <a:rPr lang="en-US" dirty="0"/>
              <a:t>See more </a:t>
            </a:r>
            <a:r>
              <a:rPr lang="en-US" dirty="0" smtClean="0"/>
              <a:t>here: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://developer.android.com/reference/android/</a:t>
            </a:r>
            <a:r>
              <a:rPr lang="en-US" dirty="0" smtClean="0">
                <a:hlinkClick r:id="rId3"/>
              </a:rPr>
              <a:t>R.layout.html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Can be a custom XML layout you define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292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9197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ListActivity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8331"/>
            <a:ext cx="8229600" cy="557221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ListActivity </a:t>
            </a:r>
            <a:r>
              <a:rPr lang="en-US" dirty="0"/>
              <a:t>hosts a ListView object </a:t>
            </a:r>
            <a:endParaRPr lang="en-US" dirty="0" smtClean="0"/>
          </a:p>
          <a:p>
            <a:r>
              <a:rPr lang="en-US" dirty="0" smtClean="0"/>
              <a:t>Screen Layout</a:t>
            </a:r>
          </a:p>
          <a:p>
            <a:pPr lvl="1"/>
            <a:r>
              <a:rPr lang="en-US" dirty="0" smtClean="0"/>
              <a:t>A single</a:t>
            </a:r>
            <a:r>
              <a:rPr lang="en-US" dirty="0"/>
              <a:t>, full-screen list in the center of the screen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Customize the layout </a:t>
            </a:r>
            <a:r>
              <a:rPr lang="en-US" dirty="0"/>
              <a:t>by setting your own </a:t>
            </a:r>
            <a:r>
              <a:rPr lang="en-US" dirty="0" smtClean="0"/>
              <a:t>XML layout </a:t>
            </a:r>
            <a:r>
              <a:rPr lang="en-US" dirty="0"/>
              <a:t>with setContentView() in onCreate()</a:t>
            </a:r>
          </a:p>
          <a:p>
            <a:r>
              <a:rPr lang="en-US" dirty="0"/>
              <a:t>Row </a:t>
            </a:r>
            <a:r>
              <a:rPr lang="en-US" dirty="0" smtClean="0"/>
              <a:t>Layout</a:t>
            </a:r>
          </a:p>
          <a:p>
            <a:pPr lvl="1"/>
            <a:r>
              <a:rPr lang="en-US" dirty="0" smtClean="0"/>
              <a:t>The constructor for the ListAdapter hosted by the activity has a parameter for a </a:t>
            </a:r>
            <a:r>
              <a:rPr lang="en-US" dirty="0"/>
              <a:t>layout </a:t>
            </a:r>
            <a:r>
              <a:rPr lang="en-US" dirty="0" smtClean="0"/>
              <a:t>resource</a:t>
            </a:r>
          </a:p>
          <a:p>
            <a:pPr lvl="1"/>
            <a:r>
              <a:rPr lang="en-US" dirty="0" smtClean="0"/>
              <a:t>The layout resource can be a standard row layout defined in the R.layout class, or a custom XML layout.</a:t>
            </a:r>
          </a:p>
          <a:p>
            <a:r>
              <a:rPr lang="en-US" dirty="0" smtClean="0"/>
              <a:t>Binding to Data</a:t>
            </a:r>
          </a:p>
          <a:p>
            <a:pPr lvl="1"/>
            <a:r>
              <a:rPr lang="en-US" dirty="0"/>
              <a:t>bind the ListActivity's ListView object to data using a class that implements the ListAdapter </a:t>
            </a:r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Two </a:t>
            </a:r>
            <a:r>
              <a:rPr lang="en-US" dirty="0"/>
              <a:t>standard list adapters: </a:t>
            </a:r>
            <a:endParaRPr lang="en-US" dirty="0" smtClean="0"/>
          </a:p>
          <a:p>
            <a:pPr lvl="2"/>
            <a:r>
              <a:rPr lang="en-US" dirty="0" smtClean="0"/>
              <a:t>SimpleAdapter </a:t>
            </a:r>
            <a:r>
              <a:rPr lang="en-US" dirty="0"/>
              <a:t>for static data (Maps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SimpleCursorAdapter </a:t>
            </a:r>
            <a:r>
              <a:rPr lang="en-US" dirty="0"/>
              <a:t>for Cursor query </a:t>
            </a:r>
            <a:r>
              <a:rPr lang="en-US" dirty="0" smtClean="0"/>
              <a:t>results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552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ListActivity Class Diagram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24" b="49670"/>
          <a:stretch/>
        </p:blipFill>
        <p:spPr>
          <a:xfrm>
            <a:off x="457200" y="1600200"/>
            <a:ext cx="8229600" cy="4839933"/>
          </a:xfrm>
        </p:spPr>
      </p:pic>
    </p:spTree>
    <p:extLst>
      <p:ext uri="{BB962C8B-B14F-4D97-AF65-F5344CB8AC3E}">
        <p14:creationId xmlns:p14="http://schemas.microsoft.com/office/powerpoint/2010/main" val="2374339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589731"/>
              </p:ext>
            </p:extLst>
          </p:nvPr>
        </p:nvGraphicFramePr>
        <p:xfrm>
          <a:off x="914400" y="685800"/>
          <a:ext cx="6864350" cy="467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7" name="Document" r:id="rId3" imgW="6864202" imgH="4685182" progId="Word.Document.12">
                  <p:embed/>
                </p:oleObj>
              </mc:Choice>
              <mc:Fallback>
                <p:oleObj name="Document" r:id="rId3" imgW="6864202" imgH="46851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67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3750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3573</TotalTime>
  <Words>875</Words>
  <Application>Microsoft Macintosh PowerPoint</Application>
  <PresentationFormat>On-screen Show (4:3)</PresentationFormat>
  <Paragraphs>148</Paragraphs>
  <Slides>23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Document</vt:lpstr>
      <vt:lpstr>ListViews and Adapters</vt:lpstr>
      <vt:lpstr>Course Overview</vt:lpstr>
      <vt:lpstr>PowerPoint Presentation</vt:lpstr>
      <vt:lpstr>Examples of ListViews</vt:lpstr>
      <vt:lpstr>Using a ListView</vt:lpstr>
      <vt:lpstr>ListView Row Layout</vt:lpstr>
      <vt:lpstr>ListActivity</vt:lpstr>
      <vt:lpstr>ListActivity Class Diagram</vt:lpstr>
      <vt:lpstr>PowerPoint Presentation</vt:lpstr>
      <vt:lpstr>More ListView Features</vt:lpstr>
      <vt:lpstr>Code Tour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Adapters</vt:lpstr>
      <vt:lpstr>Adapters </vt:lpstr>
      <vt:lpstr>Using a SimpleAdapter</vt:lpstr>
      <vt:lpstr>SimpleAdapter Constructor</vt:lpstr>
      <vt:lpstr>Code Tour</vt:lpstr>
      <vt:lpstr>PowerPoint Presentation</vt:lpstr>
      <vt:lpstr>Further ListView Reading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145</cp:revision>
  <dcterms:created xsi:type="dcterms:W3CDTF">2016-03-27T03:55:45Z</dcterms:created>
  <dcterms:modified xsi:type="dcterms:W3CDTF">2016-07-11T00:43:51Z</dcterms:modified>
</cp:coreProperties>
</file>