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69" r:id="rId2"/>
    <p:sldId id="268" r:id="rId3"/>
    <p:sldId id="283" r:id="rId4"/>
    <p:sldId id="393" r:id="rId5"/>
    <p:sldId id="394" r:id="rId6"/>
    <p:sldId id="434" r:id="rId7"/>
    <p:sldId id="395" r:id="rId8"/>
    <p:sldId id="426" r:id="rId9"/>
    <p:sldId id="427" r:id="rId10"/>
    <p:sldId id="428" r:id="rId11"/>
    <p:sldId id="429" r:id="rId12"/>
    <p:sldId id="438" r:id="rId13"/>
    <p:sldId id="396" r:id="rId14"/>
    <p:sldId id="397" r:id="rId15"/>
    <p:sldId id="435" r:id="rId16"/>
    <p:sldId id="443" r:id="rId17"/>
    <p:sldId id="445" r:id="rId18"/>
    <p:sldId id="444" r:id="rId19"/>
    <p:sldId id="446" r:id="rId20"/>
    <p:sldId id="436" r:id="rId21"/>
    <p:sldId id="437" r:id="rId22"/>
    <p:sldId id="448" r:id="rId23"/>
    <p:sldId id="447" r:id="rId24"/>
    <p:sldId id="363" r:id="rId25"/>
    <p:sldId id="439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30" r:id="rId38"/>
    <p:sldId id="409" r:id="rId39"/>
    <p:sldId id="410" r:id="rId40"/>
    <p:sldId id="432" r:id="rId41"/>
    <p:sldId id="411" r:id="rId42"/>
    <p:sldId id="412" r:id="rId43"/>
    <p:sldId id="433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382" r:id="rId55"/>
    <p:sldId id="423" r:id="rId56"/>
    <p:sldId id="424" r:id="rId57"/>
    <p:sldId id="425" r:id="rId58"/>
    <p:sldId id="440" r:id="rId59"/>
    <p:sldId id="442" r:id="rId60"/>
    <p:sldId id="441" r:id="rId61"/>
    <p:sldId id="392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5" autoAdjust="0"/>
    <p:restoredTop sz="86277" autoAdjust="0"/>
  </p:normalViewPr>
  <p:slideViewPr>
    <p:cSldViewPr snapToGrid="0" snapToObjects="1">
      <p:cViewPr varScale="1">
        <p:scale>
          <a:sx n="105" d="100"/>
          <a:sy n="105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s://developer.android.com/reference/android/database/sqlite/SQLiteDatabase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s://developer.android.com/reference/android/database/sqlite/SQLiteOpenHelper.html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</a:t>
            </a:r>
            <a:r>
              <a:rPr lang="en-US" baseline="0" dirty="0" smtClean="0"/>
              <a:t> classes: List, Task</a:t>
            </a:r>
          </a:p>
          <a:p>
            <a:r>
              <a:rPr lang="en-US" baseline="0" dirty="0" smtClean="0"/>
              <a:t>Database access: </a:t>
            </a:r>
            <a:r>
              <a:rPr lang="en-US" baseline="0" dirty="0" err="1" smtClean="0"/>
              <a:t>TaskListDB</a:t>
            </a:r>
            <a:endParaRPr lang="en-US" baseline="0" dirty="0" smtClean="0"/>
          </a:p>
          <a:p>
            <a:r>
              <a:rPr lang="en-US" baseline="0" dirty="0" smtClean="0"/>
              <a:t>Android UI: </a:t>
            </a:r>
            <a:r>
              <a:rPr lang="en-US" baseline="0" dirty="0" err="1" smtClean="0"/>
              <a:t>TaskListActivity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a storage class is slightly more general than a </a:t>
            </a:r>
            <a:r>
              <a:rPr lang="en-US" dirty="0" err="1" smtClean="0"/>
              <a:t>datatype</a:t>
            </a:r>
            <a:r>
              <a:rPr lang="en-US" dirty="0" smtClean="0"/>
              <a:t>. The INTEGER storage class, for example, includes 6 different integer </a:t>
            </a:r>
            <a:r>
              <a:rPr lang="en-US" dirty="0" err="1" smtClean="0"/>
              <a:t>datatypes</a:t>
            </a:r>
            <a:r>
              <a:rPr lang="en-US" dirty="0" smtClean="0"/>
              <a:t> of different lengths. This makes a difference on disk. But as soon as INTEGER values are read off of disk and into memory for processing, they are converted to the most general </a:t>
            </a:r>
            <a:r>
              <a:rPr lang="en-US" dirty="0" err="1" smtClean="0"/>
              <a:t>datatype</a:t>
            </a:r>
            <a:r>
              <a:rPr lang="en-US" dirty="0" smtClean="0"/>
              <a:t> (8-byte signed integer). And so for the most part, "storage class" is indistinguishable from "</a:t>
            </a:r>
            <a:r>
              <a:rPr lang="en-US" dirty="0" err="1" smtClean="0"/>
              <a:t>datatype</a:t>
            </a:r>
            <a:r>
              <a:rPr lang="en-US" dirty="0" smtClean="0"/>
              <a:t>" and the two terms can be used interchangeably.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sqlite.org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Relational</a:t>
            </a:r>
            <a:r>
              <a:rPr lang="en-US" baseline="0" dirty="0" smtClean="0"/>
              <a:t> database theory: definition of “relation”: https://</a:t>
            </a:r>
            <a:r>
              <a:rPr lang="en-US" baseline="0" dirty="0" err="1" smtClean="0"/>
              <a:t>en.wikipedia.org</a:t>
            </a:r>
            <a:r>
              <a:rPr lang="en-US" baseline="0" smtClean="0"/>
              <a:t>/wiki/Relation_%28database%29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https://developer.android.com/reference/android/database/sqlite/SQLiteDatabase.html</a:t>
            </a:r>
            <a:r>
              <a:rPr lang="en-US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https://developer.android.com/reference/android/database/sqlite/SQLiteOpenHelper.html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Multitier_architecture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eveloper.android.com/reference/android/database/sqlite/SQLiteOpenHelpe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eveloper.android.com/reference/android/database/sqlite/SQLiteDatabas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Multitier_architectur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package" Target="../embeddings/Microsoft_Word_Document5.docx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package" Target="../embeddings/Microsoft_Word_Document7.docx"/><Relationship Id="rId5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package" Target="../embeddings/Microsoft_Word_Document8.docx"/><Relationship Id="rId5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package" Target="../embeddings/Microsoft_Word_Document9.docx"/><Relationship Id="rId5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package" Target="../embeddings/Microsoft_Word_Document10.docx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package" Target="../embeddings/Microsoft_Word_Document11.docx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package" Target="../embeddings/Microsoft_Word_Document12.docx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package" Target="../embeddings/Microsoft_Word_Document13.docx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package" Target="../embeddings/Microsoft_Word_Document14.docx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package" Target="../embeddings/Microsoft_Word_Document15.docx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eveloper.android.com/reference/android/database/sqlite/SQLiteOpenHelper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package" Target="../embeddings/Microsoft_Word_Document16.docx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package" Target="../embeddings/Microsoft_Word_Document17.docx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eveloper.android.com/reference/android/database/sqlite/SQLiteDatabase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package" Target="../embeddings/Microsoft_Word_Document18.docx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package" Target="../embeddings/Microsoft_Word_Document19.docx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package" Target="../embeddings/Microsoft_Word_Document20.docx"/><Relationship Id="rId5" Type="http://schemas.openxmlformats.org/officeDocument/2006/relationships/image" Target="../media/image2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package" Target="../embeddings/Microsoft_Word_Document21.docx"/><Relationship Id="rId5" Type="http://schemas.openxmlformats.org/officeDocument/2006/relationships/image" Target="../media/image27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package" Target="../embeddings/Microsoft_Word_Document22.docx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package" Target="../embeddings/Microsoft_Word_Document23.docx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package" Target="../embeddings/Microsoft_Word_Document24.docx"/><Relationship Id="rId5" Type="http://schemas.openxmlformats.org/officeDocument/2006/relationships/image" Target="../media/image3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package" Target="../embeddings/Microsoft_Word_Document25.docx"/><Relationship Id="rId5" Type="http://schemas.openxmlformats.org/officeDocument/2006/relationships/image" Target="../media/image31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package" Target="../embeddings/Microsoft_Word_Document26.docx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package" Target="../embeddings/Microsoft_Word_Document27.docx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package" Target="../embeddings/Microsoft_Word_Document28.docx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package" Target="../embeddings/Microsoft_Word_Document29.docx"/><Relationship Id="rId5" Type="http://schemas.openxmlformats.org/officeDocument/2006/relationships/image" Target="../media/image35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package" Target="../embeddings/Microsoft_Word_Document30.docx"/><Relationship Id="rId5" Type="http://schemas.openxmlformats.org/officeDocument/2006/relationships/image" Target="../media/image36.emf"/><Relationship Id="rId6" Type="http://schemas.openxmlformats.org/officeDocument/2006/relationships/image" Target="../media/image37.png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package" Target="../embeddings/Microsoft_Word_Document31.docx"/><Relationship Id="rId5" Type="http://schemas.openxmlformats.org/officeDocument/2006/relationships/image" Target="../media/image38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package" Target="../embeddings/Microsoft_Word_Document32.docx"/><Relationship Id="rId5" Type="http://schemas.openxmlformats.org/officeDocument/2006/relationships/image" Target="../media/image39.emf"/><Relationship Id="rId6" Type="http://schemas.openxmlformats.org/officeDocument/2006/relationships/oleObject" Target="../embeddings/oleObject33.bin"/><Relationship Id="rId7" Type="http://schemas.openxmlformats.org/officeDocument/2006/relationships/package" Target="../embeddings/Microsoft_Word_Document33.docx"/><Relationship Id="rId8" Type="http://schemas.openxmlformats.org/officeDocument/2006/relationships/image" Target="../media/image40.emf"/><Relationship Id="rId9" Type="http://schemas.openxmlformats.org/officeDocument/2006/relationships/image" Target="../media/image41.png"/><Relationship Id="rId10" Type="http://schemas.openxmlformats.org/officeDocument/2006/relationships/hyperlink" Target="http://sqlitebrowser.org/" TargetMode="External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alm.io/docs/java/latest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.org" TargetMode="External"/><Relationship Id="rId4" Type="http://schemas.openxmlformats.org/officeDocument/2006/relationships/hyperlink" Target="https://developer.android.com/training/basics/data-storage/databases.html" TargetMode="External"/><Relationship Id="rId5" Type="http://schemas.openxmlformats.org/officeDocument/2006/relationships/hyperlink" Target="http://www.vogella.com/tutorials/AndroidSQLite/articl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SQl/default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5.emf"/><Relationship Id="rId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576792" cy="4386593"/>
          </a:xfrm>
        </p:spPr>
        <p:txBody>
          <a:bodyPr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800" b="1" dirty="0" smtClean="0"/>
              <a:t>Databases</a:t>
            </a:r>
            <a:r>
              <a:rPr lang="en-US" sz="9600" b="1" dirty="0" smtClean="0"/>
              <a:t/>
            </a:r>
            <a:br>
              <a:rPr lang="en-US" sz="9600" b="1" dirty="0" smtClean="0"/>
            </a:br>
            <a:r>
              <a:rPr lang="en-US" sz="9600" b="1" dirty="0"/>
              <a:t/>
            </a:r>
            <a:br>
              <a:rPr lang="en-US" sz="9600" b="1" dirty="0"/>
            </a:b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6279" y="5968499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96728"/>
              </p:ext>
            </p:extLst>
          </p:nvPr>
        </p:nvGraphicFramePr>
        <p:xfrm>
          <a:off x="1521655" y="2243629"/>
          <a:ext cx="6550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5028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_id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80438"/>
              </p:ext>
            </p:extLst>
          </p:nvPr>
        </p:nvGraphicFramePr>
        <p:xfrm>
          <a:off x="1549958" y="3810000"/>
          <a:ext cx="6629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73"/>
                <a:gridCol w="867727"/>
                <a:gridCol w="1371600"/>
                <a:gridCol w="838200"/>
                <a:gridCol w="1981200"/>
                <a:gridCol w="990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_id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list_id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date_completed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19310" y="1786429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1655" y="3371074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99299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Foreign Key</a:t>
            </a:r>
          </a:p>
          <a:p>
            <a:r>
              <a:rPr lang="en-US" sz="2000" dirty="0" smtClean="0"/>
              <a:t>The task table has a foreign key. This establishes a one-to-many relationship between the list table and the task table.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 bwMode="auto">
          <a:xfrm>
            <a:off x="1854758" y="3798423"/>
            <a:ext cx="1219200" cy="37653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5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71816"/>
              </p:ext>
            </p:extLst>
          </p:nvPr>
        </p:nvGraphicFramePr>
        <p:xfrm>
          <a:off x="1104900" y="1984911"/>
          <a:ext cx="69699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000"/>
                <a:gridCol w="37269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_id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39578"/>
              </p:ext>
            </p:extLst>
          </p:nvPr>
        </p:nvGraphicFramePr>
        <p:xfrm>
          <a:off x="1102555" y="3717191"/>
          <a:ext cx="699836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914400"/>
                <a:gridCol w="1447800"/>
                <a:gridCol w="1143000"/>
                <a:gridCol w="1981200"/>
                <a:gridCol w="940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_id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list_id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date_completed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checks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7/12/15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Invite guests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7/20/15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r>
                        <a:rPr lang="en-US" baseline="0" dirty="0" smtClean="0"/>
                        <a:t> lawyer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 cake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02555" y="1607846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2555" y="3329742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4900" y="234011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PK to FK Relationships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Rows of data in the Task table are correlated with their list_name by matching PK and FK 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6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2529989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SQL Query Example</a:t>
            </a:r>
          </a:p>
          <a:p>
            <a:r>
              <a:rPr lang="en-US" sz="2400" dirty="0" smtClean="0"/>
              <a:t>SELECT</a:t>
            </a:r>
            <a:r>
              <a:rPr lang="en-US" sz="2400" dirty="0"/>
              <a:t> </a:t>
            </a:r>
            <a:r>
              <a:rPr lang="en-US" sz="2400" dirty="0" smtClean="0"/>
              <a:t>*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FROM </a:t>
            </a:r>
            <a:r>
              <a:rPr lang="en-US" sz="2400" dirty="0" smtClean="0"/>
              <a:t>task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WHERE </a:t>
            </a:r>
            <a:r>
              <a:rPr lang="en-US" sz="2400" dirty="0" smtClean="0"/>
              <a:t>list_id = 2 AND hidden != ‘1’;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98467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+mn-lt"/>
              </a:rPr>
              <a:t>SQL Query Syntax</a:t>
            </a:r>
          </a:p>
          <a:p>
            <a:r>
              <a:rPr lang="en-US" sz="2400" dirty="0" smtClean="0">
                <a:latin typeface="+mn-lt"/>
              </a:rPr>
              <a:t>SELECT</a:t>
            </a:r>
            <a:r>
              <a:rPr lang="en-US" sz="2400" dirty="0">
                <a:latin typeface="+mn-lt"/>
              </a:rPr>
              <a:t> </a:t>
            </a:r>
            <a:r>
              <a:rPr lang="en-US" sz="2400" i="1" dirty="0">
                <a:latin typeface="+mn-lt"/>
              </a:rPr>
              <a:t>column_name</a:t>
            </a:r>
            <a:r>
              <a:rPr lang="en-US" sz="2400" dirty="0">
                <a:latin typeface="+mn-lt"/>
              </a:rPr>
              <a:t>,</a:t>
            </a:r>
            <a:r>
              <a:rPr lang="en-US" sz="2400" i="1" dirty="0">
                <a:latin typeface="+mn-lt"/>
              </a:rPr>
              <a:t>column_name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 </a:t>
            </a:r>
            <a:r>
              <a:rPr lang="en-US" sz="2400" i="1" dirty="0">
                <a:latin typeface="+mn-lt"/>
              </a:rPr>
              <a:t>table_name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WHERE </a:t>
            </a:r>
            <a:r>
              <a:rPr lang="en-US" sz="2400" i="1" dirty="0">
                <a:latin typeface="+mn-lt"/>
              </a:rPr>
              <a:t>column_name operator value</a:t>
            </a:r>
            <a:r>
              <a:rPr lang="en-US" sz="2000" dirty="0"/>
              <a:t>;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14400" y="4553884"/>
            <a:ext cx="6937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query selects all the fields in the task table where the list_id is 2 (Business) and the task is not hidden.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149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45315"/>
              </p:ext>
            </p:extLst>
          </p:nvPr>
        </p:nvGraphicFramePr>
        <p:xfrm>
          <a:off x="914400" y="688975"/>
          <a:ext cx="6794500" cy="505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Document" r:id="rId4" imgW="6864202" imgH="5102595" progId="Word.Document.12">
                  <p:embed/>
                </p:oleObj>
              </mc:Choice>
              <mc:Fallback>
                <p:oleObj name="Document" r:id="rId4" imgW="6864202" imgH="51025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05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20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936861"/>
              </p:ext>
            </p:extLst>
          </p:nvPr>
        </p:nvGraphicFramePr>
        <p:xfrm>
          <a:off x="914400" y="685799"/>
          <a:ext cx="6965729" cy="16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Document" r:id="rId4" imgW="6965729" imgH="1603550" progId="Word.Document.12">
                  <p:embed/>
                </p:oleObj>
              </mc:Choice>
              <mc:Fallback>
                <p:oleObj name="Document" r:id="rId4" imgW="6965729" imgH="1603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160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80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Android API for SQLite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40" y="1643322"/>
            <a:ext cx="6718564" cy="37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9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304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Android Database API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9"/>
            <a:ext cx="4038600" cy="4983239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err="1" smtClean="0"/>
              <a:t>SQLiteClosable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A closable </a:t>
            </a:r>
            <a:r>
              <a:rPr lang="en-US" dirty="0"/>
              <a:t>object created from a </a:t>
            </a:r>
            <a:r>
              <a:rPr lang="en-US" dirty="0" smtClean="0"/>
              <a:t>SQLiteDatabase</a:t>
            </a:r>
          </a:p>
          <a:p>
            <a:r>
              <a:rPr lang="en-US" b="1" i="1" dirty="0" err="1" smtClean="0"/>
              <a:t>SQLiteCursor</a:t>
            </a:r>
            <a:r>
              <a:rPr lang="en-US" b="1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Cursor implementation </a:t>
            </a:r>
            <a:r>
              <a:rPr lang="en-US" dirty="0" smtClean="0"/>
              <a:t>containing query results</a:t>
            </a:r>
          </a:p>
          <a:p>
            <a:r>
              <a:rPr lang="en-US" b="1" i="1" dirty="0" smtClean="0"/>
              <a:t>SQLiteDatabase</a:t>
            </a:r>
            <a:br>
              <a:rPr lang="en-US" b="1" i="1" dirty="0" smtClean="0"/>
            </a:br>
            <a:r>
              <a:rPr lang="en-US" dirty="0" smtClean="0"/>
              <a:t>Exposes </a:t>
            </a:r>
            <a:r>
              <a:rPr lang="en-US" dirty="0"/>
              <a:t>methods to manage a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b="1" i="1" dirty="0" err="1"/>
              <a:t>SQLiteOpenHelper</a:t>
            </a:r>
            <a:r>
              <a:rPr lang="en-US" i="1" dirty="0"/>
              <a:t>	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Manages </a:t>
            </a:r>
            <a:r>
              <a:rPr lang="en-US" dirty="0"/>
              <a:t>database creation and version </a:t>
            </a:r>
            <a:r>
              <a:rPr lang="en-US" dirty="0" smtClean="0"/>
              <a:t>management</a:t>
            </a:r>
            <a:endParaRPr lang="en-US" dirty="0"/>
          </a:p>
          <a:p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30"/>
            <a:ext cx="4038600" cy="49832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err="1"/>
              <a:t>SQLiteProgram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dirty="0"/>
              <a:t>A base class for compiled SQLite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b="1" i="1" dirty="0" err="1"/>
              <a:t>SQLiteQuery</a:t>
            </a:r>
            <a:r>
              <a:rPr lang="en-US" b="1" dirty="0"/>
              <a:t>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Represents a query that </a:t>
            </a:r>
            <a:r>
              <a:rPr lang="en-US" dirty="0" smtClean="0"/>
              <a:t>it’s resulting rows</a:t>
            </a:r>
          </a:p>
          <a:p>
            <a:r>
              <a:rPr lang="en-US" b="1" i="1" dirty="0" err="1" smtClean="0"/>
              <a:t>SQLiteQueryBuilder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>Helps </a:t>
            </a:r>
            <a:r>
              <a:rPr lang="en-US" dirty="0"/>
              <a:t>build SQL </a:t>
            </a:r>
            <a:r>
              <a:rPr lang="en-US" dirty="0" smtClean="0"/>
              <a:t>queries for </a:t>
            </a:r>
            <a:r>
              <a:rPr lang="en-US" dirty="0"/>
              <a:t>SQLiteDatabase objects. </a:t>
            </a:r>
          </a:p>
          <a:p>
            <a:r>
              <a:rPr lang="en-US" b="1" i="1" dirty="0" err="1"/>
              <a:t>SQLiteStatement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dirty="0"/>
              <a:t>Represents </a:t>
            </a:r>
            <a:r>
              <a:rPr lang="en-US" dirty="0" smtClean="0"/>
              <a:t>an executable </a:t>
            </a:r>
            <a:r>
              <a:rPr lang="en-US" dirty="0"/>
              <a:t>statement </a:t>
            </a:r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database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81622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Classes</a:t>
            </a:r>
            <a:r>
              <a:rPr lang="en-US" sz="2800" dirty="0" smtClean="0"/>
              <a:t> in the </a:t>
            </a:r>
            <a:r>
              <a:rPr lang="en-US" sz="2800" i="1" dirty="0" err="1" smtClean="0"/>
              <a:t>android.database.sqlite</a:t>
            </a:r>
            <a:r>
              <a:rPr lang="en-US" sz="2800" dirty="0" smtClean="0"/>
              <a:t> package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174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304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Android Database API (continued)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430"/>
            <a:ext cx="8229600" cy="4983238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SQLiteCursorDriver</a:t>
            </a:r>
            <a:r>
              <a:rPr lang="en-US" b="1" i="1" dirty="0"/>
              <a:t>	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>A </a:t>
            </a:r>
            <a:r>
              <a:rPr lang="en-US" dirty="0"/>
              <a:t>driver for </a:t>
            </a:r>
            <a:r>
              <a:rPr lang="en-US" dirty="0" err="1"/>
              <a:t>SQLiteCursors</a:t>
            </a:r>
            <a:r>
              <a:rPr lang="en-US" dirty="0"/>
              <a:t> that is used to create them and </a:t>
            </a:r>
            <a:r>
              <a:rPr lang="en-US" dirty="0" smtClean="0"/>
              <a:t>get notifications from them</a:t>
            </a:r>
          </a:p>
          <a:p>
            <a:r>
              <a:rPr lang="en-US" b="1" i="1" dirty="0" err="1" smtClean="0"/>
              <a:t>SQLiteDatabase.CursorFactory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>Used </a:t>
            </a:r>
            <a:r>
              <a:rPr lang="en-US" dirty="0"/>
              <a:t>to allow returning sub-classes of Cursor when calling query. </a:t>
            </a:r>
          </a:p>
          <a:p>
            <a:r>
              <a:rPr lang="en-US" b="1" i="1" dirty="0" err="1" smtClean="0"/>
              <a:t>SQLiteTransactionListener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>A </a:t>
            </a:r>
            <a:r>
              <a:rPr lang="en-US" dirty="0"/>
              <a:t>listener for transaction events.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1622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Interfaces</a:t>
            </a:r>
            <a:r>
              <a:rPr lang="en-US" sz="2800" dirty="0" smtClean="0"/>
              <a:t> in the </a:t>
            </a:r>
            <a:r>
              <a:rPr lang="en-US" sz="2800" i="1" dirty="0" err="1" smtClean="0"/>
              <a:t>android.database.sqlite</a:t>
            </a:r>
            <a:r>
              <a:rPr lang="en-US" sz="2800" dirty="0" smtClean="0"/>
              <a:t> package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36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55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SqliteDatabase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34"/>
            <a:ext cx="8229600" cy="494083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Has methods </a:t>
            </a:r>
            <a:r>
              <a:rPr lang="en-US" sz="3600" dirty="0"/>
              <a:t>to </a:t>
            </a:r>
            <a:endParaRPr lang="en-US" dirty="0" smtClean="0"/>
          </a:p>
          <a:p>
            <a:pPr lvl="1"/>
            <a:r>
              <a:rPr lang="en-US" dirty="0" smtClean="0"/>
              <a:t>Create rows</a:t>
            </a:r>
          </a:p>
          <a:p>
            <a:pPr lvl="1"/>
            <a:r>
              <a:rPr lang="en-US" dirty="0" smtClean="0"/>
              <a:t>Delete rows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xecute </a:t>
            </a:r>
            <a:r>
              <a:rPr lang="en-US" dirty="0"/>
              <a:t>SQL </a:t>
            </a:r>
            <a:r>
              <a:rPr lang="en-US" dirty="0" smtClean="0"/>
              <a:t>commands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other common database management </a:t>
            </a:r>
            <a:r>
              <a:rPr lang="en-US" dirty="0" smtClean="0"/>
              <a:t>tasks.</a:t>
            </a:r>
          </a:p>
          <a:p>
            <a:r>
              <a:rPr lang="en-US" sz="3600" dirty="0" smtClean="0"/>
              <a:t>SqliteDatabase objects can be created using </a:t>
            </a:r>
            <a:r>
              <a:rPr lang="en-US" sz="3600" dirty="0" err="1" smtClean="0"/>
              <a:t>SQLiteOpenHelper</a:t>
            </a:r>
            <a:endParaRPr lang="en-US" sz="3600" dirty="0" smtClean="0"/>
          </a:p>
          <a:p>
            <a:r>
              <a:rPr lang="en-US" sz="3600" dirty="0" smtClean="0"/>
              <a:t>Note: Database </a:t>
            </a:r>
            <a:r>
              <a:rPr lang="en-US" sz="3600" dirty="0"/>
              <a:t>names must be unique within an application, not across all applications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96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55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SqliteOpenHelper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34"/>
            <a:ext cx="8229600" cy="494083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Takes care </a:t>
            </a:r>
            <a:r>
              <a:rPr lang="en-US" dirty="0"/>
              <a:t>of opening the database if it exists, creating it if it does not, and upgrading it as </a:t>
            </a:r>
            <a:r>
              <a:rPr lang="en-US" dirty="0" smtClean="0"/>
              <a:t>necessary</a:t>
            </a:r>
          </a:p>
          <a:p>
            <a:r>
              <a:rPr lang="en-US" dirty="0" smtClean="0"/>
              <a:t>Transactions </a:t>
            </a:r>
            <a:r>
              <a:rPr lang="en-US" dirty="0"/>
              <a:t>are used </a:t>
            </a:r>
            <a:r>
              <a:rPr lang="en-US" dirty="0" smtClean="0"/>
              <a:t>to keep the database in </a:t>
            </a:r>
            <a:r>
              <a:rPr lang="en-US" dirty="0"/>
              <a:t>a sensible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Simplifies </a:t>
            </a:r>
            <a:r>
              <a:rPr lang="en-US" i="1" dirty="0" smtClean="0"/>
              <a:t>ContentProvider</a:t>
            </a:r>
            <a:r>
              <a:rPr lang="en-US" dirty="0" smtClean="0"/>
              <a:t> </a:t>
            </a:r>
            <a:r>
              <a:rPr lang="en-US" dirty="0"/>
              <a:t>implementations to defer opening and upgrading the database until first use, to avoid blocking application startup with long-running database </a:t>
            </a:r>
            <a:r>
              <a:rPr lang="en-US" dirty="0" smtClean="0"/>
              <a:t>upgrades</a:t>
            </a:r>
          </a:p>
          <a:p>
            <a:r>
              <a:rPr lang="en-US" dirty="0"/>
              <a:t>You </a:t>
            </a:r>
            <a:r>
              <a:rPr lang="en-US" dirty="0" smtClean="0"/>
              <a:t>declare </a:t>
            </a:r>
            <a:r>
              <a:rPr lang="en-US" smtClean="0"/>
              <a:t>a subclass, </a:t>
            </a:r>
            <a:r>
              <a:rPr lang="en-US" dirty="0"/>
              <a:t>overriding call-back methods: </a:t>
            </a:r>
          </a:p>
          <a:p>
            <a:pPr lvl="1"/>
            <a:r>
              <a:rPr lang="en-US" i="1" dirty="0"/>
              <a:t>onCreate(SQLiteDatabase)</a:t>
            </a:r>
            <a:br>
              <a:rPr lang="en-US" i="1" dirty="0"/>
            </a:br>
            <a:r>
              <a:rPr lang="en-US" dirty="0"/>
              <a:t>Called after the database (not a table) is created.</a:t>
            </a:r>
          </a:p>
          <a:p>
            <a:pPr lvl="1"/>
            <a:r>
              <a:rPr lang="en-US" i="1" dirty="0"/>
              <a:t>onUpgrade(SQLiteDatabase, int, int)</a:t>
            </a:r>
            <a:br>
              <a:rPr lang="en-US" i="1" dirty="0"/>
            </a:br>
            <a:r>
              <a:rPr lang="en-US" dirty="0"/>
              <a:t>Called if the current version is &lt; the one passed to the constructor. This is where you manage schema changes.</a:t>
            </a:r>
          </a:p>
          <a:p>
            <a:pPr lvl="1"/>
            <a:r>
              <a:rPr lang="en-US" dirty="0"/>
              <a:t>optionally </a:t>
            </a:r>
            <a:r>
              <a:rPr lang="en-US" i="1" dirty="0"/>
              <a:t>onOpen(SQLiteDatabase)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8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2319773"/>
              </p:ext>
            </p:extLst>
          </p:nvPr>
        </p:nvGraphicFramePr>
        <p:xfrm>
          <a:off x="457200" y="1404470"/>
          <a:ext cx="3811200" cy="515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apps, </a:t>
                      </a:r>
                      <a:r>
                        <a:rPr lang="en-US" sz="2800" u="none" baseline="0" dirty="0" smtClean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2207508"/>
              </p:ext>
            </p:extLst>
          </p:nvPr>
        </p:nvGraphicFramePr>
        <p:xfrm>
          <a:off x="4412426" y="140447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Databases</a:t>
                      </a:r>
                      <a:endParaRPr lang="en-US" sz="28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Static Inner Class </a:t>
            </a:r>
            <a:r>
              <a:rPr lang="en-US" sz="3600" dirty="0" err="1" smtClean="0">
                <a:solidFill>
                  <a:srgbClr val="0000FF"/>
                </a:solidFill>
                <a:latin typeface="+mj-lt"/>
              </a:rPr>
              <a:t>DBHelper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752600"/>
            <a:ext cx="7391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Extends </a:t>
            </a:r>
            <a:r>
              <a:rPr lang="en-US" sz="2400" dirty="0" err="1" smtClean="0">
                <a:latin typeface="+mn-lt"/>
              </a:rPr>
              <a:t>SQLiteOpenHelper</a:t>
            </a:r>
            <a:r>
              <a:rPr lang="en-US" sz="2400" dirty="0" smtClean="0">
                <a:latin typeface="+mn-lt"/>
              </a:rPr>
              <a:t> class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dirty="0" smtClean="0">
                <a:latin typeface="+mn-lt"/>
                <a:hlinkClick r:id="rId2"/>
              </a:rPr>
              <a:t>developer.android.com/reference/android/database/sqlite/SQLiteOpenHelper.html</a:t>
            </a:r>
            <a:endParaRPr lang="en-US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SQLiteOpenHelper</a:t>
            </a:r>
            <a:r>
              <a:rPr lang="en-US" sz="2400" dirty="0" smtClean="0">
                <a:latin typeface="+mn-lt"/>
              </a:rPr>
              <a:t> callback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onCreate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called after the database (not the tables) is created. The database will automatically be created if it isn’t found on the device.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onUpgrade is called if the existing database version number is lower than the one specified in the version number passed to the constructor.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290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Private Instance Object: </a:t>
            </a:r>
            <a:r>
              <a:rPr lang="en-US" sz="3600" dirty="0" err="1" smtClean="0">
                <a:solidFill>
                  <a:srgbClr val="0000FF"/>
                </a:solidFill>
                <a:latin typeface="+mj-lt"/>
              </a:rPr>
              <a:t>db</a:t>
            </a:r>
            <a:endParaRPr lang="en-US" sz="3600" dirty="0" smtClean="0">
              <a:solidFill>
                <a:srgbClr val="0000FF"/>
              </a:solidFill>
              <a:latin typeface="+mj-lt"/>
            </a:endParaRPr>
          </a:p>
          <a:p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Instance of SQLiteDatabase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736473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SQLiteDatabase class: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  <a:hlinkClick r:id="rId2"/>
              </a:rPr>
              <a:t>developer.android.com/reference/android/database/sqlite/SQLiteDatabase.html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 err="1" smtClean="0">
                <a:latin typeface="+mn-lt"/>
              </a:rPr>
              <a:t>db</a:t>
            </a:r>
            <a:r>
              <a:rPr lang="en-US" sz="2400" dirty="0" smtClean="0">
                <a:latin typeface="+mn-lt"/>
              </a:rPr>
              <a:t> object is created by opening a connection to the database using methods of </a:t>
            </a:r>
            <a:r>
              <a:rPr lang="en-US" sz="2400" dirty="0" err="1" smtClean="0">
                <a:latin typeface="+mn-lt"/>
              </a:rPr>
              <a:t>SQLiteOpenHelper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getReadableDatabase</a:t>
            </a:r>
            <a:endParaRPr lang="en-US" sz="2400" dirty="0" smtClean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getWritableDatabase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 err="1" smtClean="0">
                <a:latin typeface="+mn-lt"/>
              </a:rPr>
              <a:t>exeSQL</a:t>
            </a:r>
            <a:r>
              <a:rPr lang="en-US" sz="2400" dirty="0" smtClean="0">
                <a:latin typeface="+mn-lt"/>
              </a:rPr>
              <a:t> method is used to execute SQL statements on tables of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close method is used to close the connection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90007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93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00FF"/>
                </a:solidFill>
              </a:rPr>
              <a:t>Task List App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this app have a “three-tier” architecture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See the </a:t>
            </a:r>
            <a:r>
              <a:rPr lang="en-US" sz="2800" dirty="0"/>
              <a:t>next slide,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or</a:t>
            </a:r>
            <a:r>
              <a:rPr lang="en-US" dirty="0" smtClean="0"/>
              <a:t> </a:t>
            </a:r>
            <a:r>
              <a:rPr lang="en-US" sz="2800" dirty="0">
                <a:hlinkClick r:id="rId3"/>
              </a:rPr>
              <a:t>https://en.wikipedia.org/wiki/</a:t>
            </a:r>
            <a:r>
              <a:rPr lang="en-US" sz="2800" dirty="0" smtClean="0">
                <a:hlinkClick r:id="rId3"/>
              </a:rPr>
              <a:t>Multitier_architecture</a:t>
            </a:r>
            <a:r>
              <a:rPr lang="en-US" sz="2800" dirty="0" smtClean="0"/>
              <a:t>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2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verview_of_a_three-tier_application_vectorVers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1" r="-6101"/>
          <a:stretch>
            <a:fillRect/>
          </a:stretch>
        </p:blipFill>
        <p:spPr>
          <a:xfrm>
            <a:off x="457200" y="181430"/>
            <a:ext cx="8229600" cy="6567714"/>
          </a:xfrm>
        </p:spPr>
      </p:pic>
    </p:spTree>
    <p:extLst>
      <p:ext uri="{BB962C8B-B14F-4D97-AF65-F5344CB8AC3E}">
        <p14:creationId xmlns:p14="http://schemas.microsoft.com/office/powerpoint/2010/main" val="178802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Code Tour of the Task List App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three categories of code: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Which classes are in each category?</a:t>
            </a:r>
          </a:p>
          <a:p>
            <a:r>
              <a:rPr lang="en-US" dirty="0" smtClean="0"/>
              <a:t>Do the “business objects” (domain models) contain business logic?</a:t>
            </a:r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Code Tour of the Task List App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for:</a:t>
            </a:r>
          </a:p>
          <a:p>
            <a:r>
              <a:rPr lang="en-US" dirty="0" smtClean="0"/>
              <a:t>Code that opens a database</a:t>
            </a:r>
          </a:p>
          <a:p>
            <a:r>
              <a:rPr lang="en-US" dirty="0" smtClean="0"/>
              <a:t>Scope of the Android SQLiteDatabase object</a:t>
            </a:r>
          </a:p>
          <a:p>
            <a:r>
              <a:rPr lang="en-US" dirty="0" smtClean="0"/>
              <a:t>Code that queries the database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33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048229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Document" r:id="rId4" imgW="6864119" imgH="4072548" progId="Word.Document.12">
                  <p:embed/>
                </p:oleObj>
              </mc:Choice>
              <mc:Fallback>
                <p:oleObj name="Document" r:id="rId4" imgW="6864119" imgH="40725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9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462886"/>
              </p:ext>
            </p:extLst>
          </p:nvPr>
        </p:nvGraphicFramePr>
        <p:xfrm>
          <a:off x="914400" y="685800"/>
          <a:ext cx="686435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Document" r:id="rId4" imgW="6864119" imgH="4678614" progId="Word.Document.12">
                  <p:embed/>
                </p:oleObj>
              </mc:Choice>
              <mc:Fallback>
                <p:oleObj name="Document" r:id="rId4" imgW="6864119" imgH="4678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67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544658"/>
              </p:ext>
            </p:extLst>
          </p:nvPr>
        </p:nvGraphicFramePr>
        <p:xfrm>
          <a:off x="914400" y="688975"/>
          <a:ext cx="67945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Document" r:id="rId4" imgW="6864202" imgH="4689864" progId="Word.Document.12">
                  <p:embed/>
                </p:oleObj>
              </mc:Choice>
              <mc:Fallback>
                <p:oleObj name="Document" r:id="rId4" imgW="6864202" imgH="46898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3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80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744365"/>
              </p:ext>
            </p:extLst>
          </p:nvPr>
        </p:nvGraphicFramePr>
        <p:xfrm>
          <a:off x="914400" y="688975"/>
          <a:ext cx="7089775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Document" r:id="rId4" imgW="7169398" imgH="4553367" progId="Word.Document.12">
                  <p:embed/>
                </p:oleObj>
              </mc:Choice>
              <mc:Fallback>
                <p:oleObj name="Document" r:id="rId4" imgW="7169398" imgH="45533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89775" cy="450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59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SQLite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22" y="1826008"/>
            <a:ext cx="3359093" cy="44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024694"/>
              </p:ext>
            </p:extLst>
          </p:nvPr>
        </p:nvGraphicFramePr>
        <p:xfrm>
          <a:off x="914400" y="685800"/>
          <a:ext cx="686435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Document" r:id="rId4" imgW="6864202" imgH="3470038" progId="Word.Document.12">
                  <p:embed/>
                </p:oleObj>
              </mc:Choice>
              <mc:Fallback>
                <p:oleObj name="Document" r:id="rId4" imgW="6864202" imgH="3470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20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303578"/>
              </p:ext>
            </p:extLst>
          </p:nvPr>
        </p:nvGraphicFramePr>
        <p:xfrm>
          <a:off x="914400" y="688975"/>
          <a:ext cx="671512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Document" r:id="rId4" imgW="6864202" imgH="5290232" progId="Word.Document.12">
                  <p:embed/>
                </p:oleObj>
              </mc:Choice>
              <mc:Fallback>
                <p:oleObj name="Document" r:id="rId4" imgW="6864202" imgH="529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15125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12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13244"/>
              </p:ext>
            </p:extLst>
          </p:nvPr>
        </p:nvGraphicFramePr>
        <p:xfrm>
          <a:off x="914400" y="688975"/>
          <a:ext cx="6794500" cy="362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Document" r:id="rId4" imgW="6864202" imgH="3670281" progId="Word.Document.12">
                  <p:embed/>
                </p:oleObj>
              </mc:Choice>
              <mc:Fallback>
                <p:oleObj name="Document" r:id="rId4" imgW="6864202" imgH="36702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62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85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37843"/>
              </p:ext>
            </p:extLst>
          </p:nvPr>
        </p:nvGraphicFramePr>
        <p:xfrm>
          <a:off x="914400" y="688975"/>
          <a:ext cx="6794500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Document" r:id="rId4" imgW="6864202" imgH="4081571" progId="Word.Document.12">
                  <p:embed/>
                </p:oleObj>
              </mc:Choice>
              <mc:Fallback>
                <p:oleObj name="Document" r:id="rId4" imgW="6864202" imgH="40815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03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28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15292"/>
              </p:ext>
            </p:extLst>
          </p:nvPr>
        </p:nvGraphicFramePr>
        <p:xfrm>
          <a:off x="914400" y="688975"/>
          <a:ext cx="67945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Document" r:id="rId4" imgW="6864202" imgH="5267903" progId="Word.Document.12">
                  <p:embed/>
                </p:oleObj>
              </mc:Choice>
              <mc:Fallback>
                <p:oleObj name="Document" r:id="rId4" imgW="6864202" imgH="5267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64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25909"/>
              </p:ext>
            </p:extLst>
          </p:nvPr>
        </p:nvGraphicFramePr>
        <p:xfrm>
          <a:off x="914400" y="688975"/>
          <a:ext cx="7285038" cy="475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Document" r:id="rId4" imgW="7283621" imgH="4756491" progId="Word.Document.12">
                  <p:embed/>
                </p:oleObj>
              </mc:Choice>
              <mc:Fallback>
                <p:oleObj name="Document" r:id="rId4" imgW="7283621" imgH="4756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85038" cy="475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94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830998"/>
              </p:ext>
            </p:extLst>
          </p:nvPr>
        </p:nvGraphicFramePr>
        <p:xfrm>
          <a:off x="835025" y="708025"/>
          <a:ext cx="7915275" cy="474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Document" r:id="rId4" imgW="7913470" imgH="4750009" progId="Word.Document.12">
                  <p:embed/>
                </p:oleObj>
              </mc:Choice>
              <mc:Fallback>
                <p:oleObj name="Document" r:id="rId4" imgW="7913470" imgH="47500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025" y="708025"/>
                        <a:ext cx="7915275" cy="474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07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Static Inner Class </a:t>
            </a:r>
            <a:r>
              <a:rPr lang="en-US" sz="3600" dirty="0" err="1" smtClean="0">
                <a:solidFill>
                  <a:srgbClr val="0000FF"/>
                </a:solidFill>
                <a:latin typeface="+mj-lt"/>
              </a:rPr>
              <a:t>DBHelper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752600"/>
            <a:ext cx="7391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Extends </a:t>
            </a:r>
            <a:r>
              <a:rPr lang="en-US" sz="2400" dirty="0" err="1" smtClean="0">
                <a:latin typeface="+mn-lt"/>
              </a:rPr>
              <a:t>SQLiteOpenHelper</a:t>
            </a:r>
            <a:r>
              <a:rPr lang="en-US" sz="2400" dirty="0" smtClean="0">
                <a:latin typeface="+mn-lt"/>
              </a:rPr>
              <a:t> class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dirty="0" smtClean="0">
                <a:latin typeface="+mn-lt"/>
                <a:hlinkClick r:id="rId2"/>
              </a:rPr>
              <a:t>developer.android.com/reference/android/database/sqlite/SQLiteOpenHelper.html</a:t>
            </a:r>
            <a:endParaRPr lang="en-US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SQLiteOpenHelper</a:t>
            </a:r>
            <a:r>
              <a:rPr lang="en-US" sz="2400" dirty="0" smtClean="0">
                <a:latin typeface="+mn-lt"/>
              </a:rPr>
              <a:t> callback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onCreate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called after the database (not the tables) is created. The database will automatically be created if it isn’t found on the device.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onUpgrade is called if the existing database version number is lower than the one specified in the version number passed to the constructor.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157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91706"/>
              </p:ext>
            </p:extLst>
          </p:nvPr>
        </p:nvGraphicFramePr>
        <p:xfrm>
          <a:off x="1042988" y="757238"/>
          <a:ext cx="7658100" cy="522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Document" r:id="rId4" imgW="7737992" imgH="5271144" progId="Word.Document.12">
                  <p:embed/>
                </p:oleObj>
              </mc:Choice>
              <mc:Fallback>
                <p:oleObj name="Document" r:id="rId4" imgW="7737992" imgH="5271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988" y="757238"/>
                        <a:ext cx="7658100" cy="522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441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76414"/>
              </p:ext>
            </p:extLst>
          </p:nvPr>
        </p:nvGraphicFramePr>
        <p:xfrm>
          <a:off x="914400" y="688975"/>
          <a:ext cx="6892925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Document" r:id="rId4" imgW="6965814" imgH="3806778" progId="Word.Document.12">
                  <p:embed/>
                </p:oleObj>
              </mc:Choice>
              <mc:Fallback>
                <p:oleObj name="Document" r:id="rId4" imgW="6965814" imgH="38067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76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03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16030"/>
              </p:ext>
            </p:extLst>
          </p:nvPr>
        </p:nvGraphicFramePr>
        <p:xfrm>
          <a:off x="917575" y="752475"/>
          <a:ext cx="69596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Document" r:id="rId4" imgW="6959600" imgH="3517900" progId="Word.Document.12">
                  <p:embed/>
                </p:oleObj>
              </mc:Choice>
              <mc:Fallback>
                <p:oleObj name="Document" r:id="rId4" imgW="6959600" imgH="351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7575" y="752475"/>
                        <a:ext cx="6959600" cy="351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86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Private Instance Object: </a:t>
            </a:r>
            <a:r>
              <a:rPr lang="en-US" sz="3600" dirty="0" err="1" smtClean="0">
                <a:solidFill>
                  <a:srgbClr val="0000FF"/>
                </a:solidFill>
                <a:latin typeface="+mj-lt"/>
              </a:rPr>
              <a:t>db</a:t>
            </a:r>
            <a:endParaRPr lang="en-US" sz="3600" dirty="0" smtClean="0">
              <a:solidFill>
                <a:srgbClr val="0000FF"/>
              </a:solidFill>
              <a:latin typeface="+mj-lt"/>
            </a:endParaRPr>
          </a:p>
          <a:p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Instance of SQLiteDatabase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736473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SQLiteDatabase class: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  <a:hlinkClick r:id="rId2"/>
              </a:rPr>
              <a:t>developer.android.com/reference/android/database/sqlite/SQLiteDatabase.html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 err="1" smtClean="0">
                <a:latin typeface="+mn-lt"/>
              </a:rPr>
              <a:t>db</a:t>
            </a:r>
            <a:r>
              <a:rPr lang="en-US" sz="2400" dirty="0" smtClean="0">
                <a:latin typeface="+mn-lt"/>
              </a:rPr>
              <a:t> object is created by opening a connection to the database using methods of </a:t>
            </a:r>
            <a:r>
              <a:rPr lang="en-US" sz="2400" dirty="0" err="1" smtClean="0">
                <a:latin typeface="+mn-lt"/>
              </a:rPr>
              <a:t>SQLiteOpenHelper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getReadableDatabase</a:t>
            </a:r>
            <a:endParaRPr lang="en-US" sz="2400" dirty="0" smtClean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getWritableDatabase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 err="1" smtClean="0">
                <a:latin typeface="+mn-lt"/>
              </a:rPr>
              <a:t>exeSQL</a:t>
            </a:r>
            <a:r>
              <a:rPr lang="en-US" sz="2400" dirty="0" smtClean="0">
                <a:latin typeface="+mn-lt"/>
              </a:rPr>
              <a:t> method is used to execute SQL statements on tables of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close method is used to close the connection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23699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2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235340"/>
              </p:ext>
            </p:extLst>
          </p:nvPr>
        </p:nvGraphicFramePr>
        <p:xfrm>
          <a:off x="914400" y="688975"/>
          <a:ext cx="7639050" cy="564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4" imgW="7646469" imgH="5650742" progId="Word.Document.12">
                  <p:embed/>
                </p:oleObj>
              </mc:Choice>
              <mc:Fallback>
                <p:oleObj name="Document" r:id="rId4" imgW="7646469" imgH="56507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639050" cy="564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45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2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99289"/>
              </p:ext>
            </p:extLst>
          </p:nvPr>
        </p:nvGraphicFramePr>
        <p:xfrm>
          <a:off x="954088" y="530225"/>
          <a:ext cx="6891337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Document" r:id="rId4" imgW="6965814" imgH="3427180" progId="Word.Document.12">
                  <p:embed/>
                </p:oleObj>
              </mc:Choice>
              <mc:Fallback>
                <p:oleObj name="Document" r:id="rId4" imgW="6965814" imgH="34271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4088" y="530225"/>
                        <a:ext cx="6891337" cy="339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88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2529989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SQL Query Example</a:t>
            </a:r>
          </a:p>
          <a:p>
            <a:r>
              <a:rPr lang="en-US" sz="2400" dirty="0" smtClean="0"/>
              <a:t>SELECT</a:t>
            </a:r>
            <a:r>
              <a:rPr lang="en-US" sz="2400" dirty="0"/>
              <a:t> </a:t>
            </a:r>
            <a:r>
              <a:rPr lang="en-US" sz="2400" dirty="0" smtClean="0"/>
              <a:t>*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FROM </a:t>
            </a:r>
            <a:r>
              <a:rPr lang="en-US" sz="2400" dirty="0" smtClean="0"/>
              <a:t>task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WHERE </a:t>
            </a:r>
            <a:r>
              <a:rPr lang="en-US" sz="2400" dirty="0" smtClean="0"/>
              <a:t>list_id = 2 AND hidden != ‘1’;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98467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+mn-lt"/>
              </a:rPr>
              <a:t>SQL Query Syntax</a:t>
            </a:r>
          </a:p>
          <a:p>
            <a:r>
              <a:rPr lang="en-US" sz="2400" dirty="0" smtClean="0">
                <a:latin typeface="+mn-lt"/>
              </a:rPr>
              <a:t>SELECT</a:t>
            </a:r>
            <a:r>
              <a:rPr lang="en-US" sz="2400" dirty="0">
                <a:latin typeface="+mn-lt"/>
              </a:rPr>
              <a:t> </a:t>
            </a:r>
            <a:r>
              <a:rPr lang="en-US" sz="2400" i="1" dirty="0">
                <a:latin typeface="+mn-lt"/>
              </a:rPr>
              <a:t>column_name</a:t>
            </a:r>
            <a:r>
              <a:rPr lang="en-US" sz="2400" dirty="0">
                <a:latin typeface="+mn-lt"/>
              </a:rPr>
              <a:t>,</a:t>
            </a:r>
            <a:r>
              <a:rPr lang="en-US" sz="2400" i="1" dirty="0">
                <a:latin typeface="+mn-lt"/>
              </a:rPr>
              <a:t>column_name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 </a:t>
            </a:r>
            <a:r>
              <a:rPr lang="en-US" sz="2400" i="1" dirty="0">
                <a:latin typeface="+mn-lt"/>
              </a:rPr>
              <a:t>table_name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WHERE </a:t>
            </a:r>
            <a:r>
              <a:rPr lang="en-US" sz="2400" i="1" dirty="0">
                <a:latin typeface="+mn-lt"/>
              </a:rPr>
              <a:t>column_name operator value</a:t>
            </a:r>
            <a:r>
              <a:rPr lang="en-US" sz="2000" dirty="0"/>
              <a:t>;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14400" y="4553884"/>
            <a:ext cx="6937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query selects all the fields in the task table where the list_id is 2 (Business) and the task is not hidden.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4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739943"/>
              </p:ext>
            </p:extLst>
          </p:nvPr>
        </p:nvGraphicFramePr>
        <p:xfrm>
          <a:off x="914400" y="688975"/>
          <a:ext cx="7394575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Document" r:id="rId4" imgW="7476756" imgH="5399718" progId="Word.Document.12">
                  <p:embed/>
                </p:oleObj>
              </mc:Choice>
              <mc:Fallback>
                <p:oleObj name="Document" r:id="rId4" imgW="7476756" imgH="53997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94575" cy="533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2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50778"/>
              </p:ext>
            </p:extLst>
          </p:nvPr>
        </p:nvGraphicFramePr>
        <p:xfrm>
          <a:off x="914400" y="685800"/>
          <a:ext cx="6965729" cy="293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Document" r:id="rId4" imgW="6965729" imgH="2939421" progId="Word.Document.12">
                  <p:embed/>
                </p:oleObj>
              </mc:Choice>
              <mc:Fallback>
                <p:oleObj name="Document" r:id="rId4" imgW="6965729" imgH="2939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2939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20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33659"/>
              </p:ext>
            </p:extLst>
          </p:nvPr>
        </p:nvGraphicFramePr>
        <p:xfrm>
          <a:off x="914400" y="685800"/>
          <a:ext cx="6965729" cy="442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Document" r:id="rId4" imgW="6965729" imgH="4428611" progId="Word.Document.12">
                  <p:embed/>
                </p:oleObj>
              </mc:Choice>
              <mc:Fallback>
                <p:oleObj name="Document" r:id="rId4" imgW="6965729" imgH="44286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428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72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54429"/>
              </p:ext>
            </p:extLst>
          </p:nvPr>
        </p:nvGraphicFramePr>
        <p:xfrm>
          <a:off x="914400" y="688975"/>
          <a:ext cx="689292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name="Document" r:id="rId4" imgW="6965814" imgH="5355419" progId="Word.Document.12">
                  <p:embed/>
                </p:oleObj>
              </mc:Choice>
              <mc:Fallback>
                <p:oleObj name="Document" r:id="rId4" imgW="6965814" imgH="53554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56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542460"/>
              </p:ext>
            </p:extLst>
          </p:nvPr>
        </p:nvGraphicFramePr>
        <p:xfrm>
          <a:off x="914400" y="688975"/>
          <a:ext cx="6892925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Document" r:id="rId4" imgW="6965814" imgH="5399718" progId="Word.Document.12">
                  <p:embed/>
                </p:oleObj>
              </mc:Choice>
              <mc:Fallback>
                <p:oleObj name="Document" r:id="rId4" imgW="6965814" imgH="53997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33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76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334803"/>
              </p:ext>
            </p:extLst>
          </p:nvPr>
        </p:nvGraphicFramePr>
        <p:xfrm>
          <a:off x="914400" y="688975"/>
          <a:ext cx="721677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Document" r:id="rId4" imgW="7296233" imgH="4949171" progId="Word.Document.12">
                  <p:embed/>
                </p:oleObj>
              </mc:Choice>
              <mc:Fallback>
                <p:oleObj name="Document" r:id="rId4" imgW="7296233" imgH="49491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16775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13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Storage Classes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50146"/>
            <a:ext cx="8229600" cy="4776017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NULL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value is a </a:t>
            </a:r>
            <a:r>
              <a:rPr lang="en-US" dirty="0" smtClean="0"/>
              <a:t>null value.</a:t>
            </a:r>
          </a:p>
          <a:p>
            <a:r>
              <a:rPr lang="en-US" i="1" dirty="0" smtClean="0"/>
              <a:t>INTEGER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is a signed integer, stored in 1, 2, 3, 4, 6, or 8 bytes depending on the magnitude of the </a:t>
            </a:r>
            <a:r>
              <a:rPr lang="en-US" dirty="0" smtClean="0"/>
              <a:t>value.</a:t>
            </a:r>
          </a:p>
          <a:p>
            <a:r>
              <a:rPr lang="en-US" i="1" dirty="0" smtClean="0"/>
              <a:t>REAL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is a floating point value, stored as an 8-byte IEEE floating point </a:t>
            </a:r>
            <a:r>
              <a:rPr lang="en-US" dirty="0" smtClean="0"/>
              <a:t>number.</a:t>
            </a:r>
          </a:p>
          <a:p>
            <a:r>
              <a:rPr lang="en-US" i="1" dirty="0" smtClean="0"/>
              <a:t>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value is a text string, stored using the database encoding (UTF-8, UTF-16BE or UTF-16LE)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BLOB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value is a blob of data, stored exactly as it was input.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4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989327"/>
              </p:ext>
            </p:extLst>
          </p:nvPr>
        </p:nvGraphicFramePr>
        <p:xfrm>
          <a:off x="914400" y="688975"/>
          <a:ext cx="6892925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name="Document" r:id="rId4" imgW="6965814" imgH="3816502" progId="Word.Document.12">
                  <p:embed/>
                </p:oleObj>
              </mc:Choice>
              <mc:Fallback>
                <p:oleObj name="Document" r:id="rId4" imgW="6965814" imgH="38165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77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87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419206"/>
              </p:ext>
            </p:extLst>
          </p:nvPr>
        </p:nvGraphicFramePr>
        <p:xfrm>
          <a:off x="914400" y="688975"/>
          <a:ext cx="6794500" cy="465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Document" r:id="rId4" imgW="6864202" imgH="4715074" progId="Word.Document.12">
                  <p:embed/>
                </p:oleObj>
              </mc:Choice>
              <mc:Fallback>
                <p:oleObj name="Document" r:id="rId4" imgW="6864202" imgH="4715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5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78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359433"/>
              </p:ext>
            </p:extLst>
          </p:nvPr>
        </p:nvGraphicFramePr>
        <p:xfrm>
          <a:off x="914400" y="688975"/>
          <a:ext cx="7443788" cy="41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Document" r:id="rId4" imgW="7525039" imgH="4164046" progId="Word.Document.12">
                  <p:embed/>
                </p:oleObj>
              </mc:Choice>
              <mc:Fallback>
                <p:oleObj name="Document" r:id="rId4" imgW="7525039" imgH="4164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43788" cy="411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96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62950"/>
              </p:ext>
            </p:extLst>
          </p:nvPr>
        </p:nvGraphicFramePr>
        <p:xfrm>
          <a:off x="914400" y="685800"/>
          <a:ext cx="686435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Document" r:id="rId4" imgW="6864119" imgH="1678226" progId="Word.Document.12">
                  <p:embed/>
                </p:oleObj>
              </mc:Choice>
              <mc:Fallback>
                <p:oleObj name="Document" r:id="rId4" imgW="6864119" imgH="1678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67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62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Exercise: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Download and View the Database File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77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64753"/>
              </p:ext>
            </p:extLst>
          </p:nvPr>
        </p:nvGraphicFramePr>
        <p:xfrm>
          <a:off x="533400" y="533400"/>
          <a:ext cx="68929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name="Document" r:id="rId4" imgW="6965814" imgH="520776" progId="Word.Document.12">
                  <p:embed/>
                </p:oleObj>
              </mc:Choice>
              <mc:Fallback>
                <p:oleObj name="Document" r:id="rId4" imgW="6965814" imgH="5207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68929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1" y="990600"/>
            <a:ext cx="79437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73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838200"/>
              </p:ext>
            </p:extLst>
          </p:nvPr>
        </p:nvGraphicFramePr>
        <p:xfrm>
          <a:off x="914400" y="688975"/>
          <a:ext cx="6892925" cy="545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Document" r:id="rId4" imgW="6965814" imgH="5509203" progId="Word.Document.12">
                  <p:embed/>
                </p:oleObj>
              </mc:Choice>
              <mc:Fallback>
                <p:oleObj name="Document" r:id="rId4" imgW="6965814" imgH="5509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45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96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99326"/>
              </p:ext>
            </p:extLst>
          </p:nvPr>
        </p:nvGraphicFramePr>
        <p:xfrm>
          <a:off x="914400" y="688975"/>
          <a:ext cx="6892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name="Document" r:id="rId4" imgW="6965814" imgH="427137" progId="Word.Document.12">
                  <p:embed/>
                </p:oleObj>
              </mc:Choice>
              <mc:Fallback>
                <p:oleObj name="Document" r:id="rId4" imgW="6965814" imgH="4271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640111"/>
              </p:ext>
            </p:extLst>
          </p:nvPr>
        </p:nvGraphicFramePr>
        <p:xfrm>
          <a:off x="917575" y="4384675"/>
          <a:ext cx="6858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2" name="Document" r:id="rId7" imgW="6858000" imgH="622300" progId="Word.Document.12">
                  <p:embed/>
                </p:oleObj>
              </mc:Choice>
              <mc:Fallback>
                <p:oleObj name="Document" r:id="rId7" imgW="6858000" imgH="622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7575" y="4384675"/>
                        <a:ext cx="6858000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54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6691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6869" y="5251841"/>
            <a:ext cx="566315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10"/>
              </a:rPr>
              <a:t>sqlitebrowser.org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238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00FF"/>
                </a:solidFill>
              </a:rPr>
              <a:t>Alternative to SQLite</a:t>
            </a:r>
            <a:endParaRPr lang="en-US" sz="5400" b="1" dirty="0">
              <a:solidFill>
                <a:srgbClr val="0000FF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93" t="12065" b="31200"/>
          <a:stretch/>
        </p:blipFill>
        <p:spPr>
          <a:xfrm>
            <a:off x="604762" y="2277534"/>
            <a:ext cx="8082038" cy="2439608"/>
          </a:xfrm>
        </p:spPr>
      </p:pic>
    </p:spTree>
    <p:extLst>
      <p:ext uri="{BB962C8B-B14F-4D97-AF65-F5344CB8AC3E}">
        <p14:creationId xmlns:p14="http://schemas.microsoft.com/office/powerpoint/2010/main" val="148083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Realm is on Multiple Platforms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5" name="Picture 4" descr="Screen Shot 2016-07-08 at 7.39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6" y="1600199"/>
            <a:ext cx="762497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Relational Database Concepts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44" y="2565398"/>
            <a:ext cx="3350969" cy="369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6981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Realm Java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47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Almost </a:t>
            </a:r>
            <a:r>
              <a:rPr lang="en-US" dirty="0"/>
              <a:t>zero-configuration </a:t>
            </a:r>
            <a:r>
              <a:rPr lang="en-US" dirty="0" smtClean="0"/>
              <a:t>setup</a:t>
            </a:r>
          </a:p>
          <a:p>
            <a:r>
              <a:rPr lang="en-US" dirty="0" smtClean="0"/>
              <a:t>Realm </a:t>
            </a:r>
            <a:r>
              <a:rPr lang="en-US" dirty="0"/>
              <a:t>Java is built specifically for mobile apps, so its performance is first class. </a:t>
            </a:r>
            <a:endParaRPr lang="en-US" dirty="0" smtClean="0"/>
          </a:p>
          <a:p>
            <a:r>
              <a:rPr lang="en-US" dirty="0" smtClean="0"/>
              <a:t>Power</a:t>
            </a:r>
            <a:r>
              <a:rPr lang="en-US" dirty="0"/>
              <a:t>‑user features, like simple migrations, built-in encryption, and </a:t>
            </a:r>
            <a:r>
              <a:rPr lang="en-US" dirty="0" smtClean="0"/>
              <a:t>more</a:t>
            </a:r>
            <a:endParaRPr lang="en-US" dirty="0"/>
          </a:p>
          <a:p>
            <a:r>
              <a:rPr lang="en-US" dirty="0" smtClean="0"/>
              <a:t>Realm </a:t>
            </a:r>
            <a:r>
              <a:rPr lang="en-US" dirty="0"/>
              <a:t>Java is written in Java, for Java, with Android at heart.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techniques you already know, like fluent interfaces, UI adapters, and field annotations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https://realm.io/docs/java/latest/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Further SQLite Reading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W3Schools SQL </a:t>
            </a:r>
            <a:r>
              <a:rPr lang="en-US" dirty="0" smtClean="0"/>
              <a:t>Tutorial</a:t>
            </a:r>
          </a:p>
          <a:p>
            <a:pPr marL="457200" lvl="1" indent="0">
              <a:buNone/>
            </a:pPr>
            <a:r>
              <a:rPr lang="en-US" sz="2600" dirty="0" smtClean="0">
                <a:hlinkClick r:id="rId2"/>
              </a:rPr>
              <a:t>http://www.w3schools.com/SQl/default.asp</a:t>
            </a:r>
            <a:r>
              <a:rPr lang="en-US" sz="2600" dirty="0" smtClean="0"/>
              <a:t> </a:t>
            </a:r>
          </a:p>
          <a:p>
            <a:r>
              <a:rPr lang="en-US" dirty="0" smtClean="0"/>
              <a:t>SQLite </a:t>
            </a:r>
            <a:r>
              <a:rPr lang="en-US" dirty="0"/>
              <a:t>home page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sqlite.org</a:t>
            </a:r>
            <a:r>
              <a:rPr lang="en-US" sz="2800" dirty="0"/>
              <a:t> </a:t>
            </a:r>
          </a:p>
          <a:p>
            <a:r>
              <a:rPr lang="en-US" dirty="0" smtClean="0"/>
              <a:t>Android </a:t>
            </a:r>
            <a:r>
              <a:rPr lang="en-US" dirty="0"/>
              <a:t>Developers: Saving Data in SQL Databases</a:t>
            </a:r>
          </a:p>
          <a:p>
            <a:pPr marL="457200" lvl="1" indent="0">
              <a:buNone/>
            </a:pPr>
            <a:r>
              <a:rPr lang="en-US" sz="2600" dirty="0">
                <a:hlinkClick r:id="rId4"/>
              </a:rPr>
              <a:t>https://developer.android.com/training/basics/data-storage/databases.html</a:t>
            </a:r>
            <a:r>
              <a:rPr lang="en-US" sz="2600" dirty="0"/>
              <a:t> </a:t>
            </a:r>
          </a:p>
          <a:p>
            <a:r>
              <a:rPr lang="en-US" dirty="0" smtClean="0"/>
              <a:t>Android </a:t>
            </a:r>
            <a:r>
              <a:rPr lang="en-US" dirty="0"/>
              <a:t>SQLite database </a:t>
            </a:r>
            <a:r>
              <a:rPr lang="en-US" dirty="0" smtClean="0"/>
              <a:t>and content </a:t>
            </a:r>
            <a:r>
              <a:rPr lang="en-US" dirty="0"/>
              <a:t>provider </a:t>
            </a:r>
            <a:r>
              <a:rPr lang="en-US" dirty="0" smtClean="0"/>
              <a:t>tutorial, by Lars Vogel, 6/29/2016</a:t>
            </a:r>
          </a:p>
          <a:p>
            <a:pPr marL="457200" lvl="1" indent="0">
              <a:buNone/>
            </a:pPr>
            <a:r>
              <a:rPr lang="en-US" sz="2600" dirty="0" smtClean="0">
                <a:hlinkClick r:id="rId5"/>
              </a:rPr>
              <a:t>http://www.vogella.com/tutorials/AndroidSQLite/article.html</a:t>
            </a:r>
            <a:r>
              <a:rPr lang="en-US" sz="2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9495" y="274639"/>
            <a:ext cx="7817305" cy="5377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Example: Task List Database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481135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 – Modified by Brian Bird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00922"/>
              </p:ext>
            </p:extLst>
          </p:nvPr>
        </p:nvGraphicFramePr>
        <p:xfrm>
          <a:off x="1078412" y="3412871"/>
          <a:ext cx="6965729" cy="49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Document" r:id="rId4" imgW="6965729" imgH="496036" progId="Word.Document.12">
                  <p:embed/>
                </p:oleObj>
              </mc:Choice>
              <mc:Fallback>
                <p:oleObj name="Document" r:id="rId4" imgW="6965729" imgH="496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412" y="3412871"/>
                        <a:ext cx="6965729" cy="496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72" y="3901821"/>
            <a:ext cx="46355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8412" y="984005"/>
            <a:ext cx="71474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database can hold multiple lists.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Each list has multiple tasks.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Each task has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a name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notes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date completed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a hidden flag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906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56373"/>
              </p:ext>
            </p:extLst>
          </p:nvPr>
        </p:nvGraphicFramePr>
        <p:xfrm>
          <a:off x="1524000" y="1524000"/>
          <a:ext cx="6550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5028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56215"/>
              </p:ext>
            </p:extLst>
          </p:nvPr>
        </p:nvGraphicFramePr>
        <p:xfrm>
          <a:off x="1600200" y="3276600"/>
          <a:ext cx="6629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73"/>
                <a:gridCol w="867727"/>
                <a:gridCol w="1371600"/>
                <a:gridCol w="838200"/>
                <a:gridCol w="1981200"/>
                <a:gridCol w="990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date_completed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1655" y="1066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8194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9929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two tables and their fields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41991"/>
              </p:ext>
            </p:extLst>
          </p:nvPr>
        </p:nvGraphicFramePr>
        <p:xfrm>
          <a:off x="1524000" y="1524000"/>
          <a:ext cx="6550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5028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_id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45989"/>
              </p:ext>
            </p:extLst>
          </p:nvPr>
        </p:nvGraphicFramePr>
        <p:xfrm>
          <a:off x="1600200" y="3276600"/>
          <a:ext cx="6629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73"/>
                <a:gridCol w="867727"/>
                <a:gridCol w="1371600"/>
                <a:gridCol w="838200"/>
                <a:gridCol w="1981200"/>
                <a:gridCol w="990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_id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date_completed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1655" y="1066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8194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306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Each table has a primary key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295400" y="1528465"/>
            <a:ext cx="1219200" cy="37653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143000" y="3281065"/>
            <a:ext cx="1219200" cy="37653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0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</TotalTime>
  <Words>1452</Words>
  <Application>Microsoft Macintosh PowerPoint</Application>
  <PresentationFormat>On-screen Show (4:3)</PresentationFormat>
  <Paragraphs>378</Paragraphs>
  <Slides>61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Document</vt:lpstr>
      <vt:lpstr>Databases  </vt:lpstr>
      <vt:lpstr>Course Overview</vt:lpstr>
      <vt:lpstr>PowerPoint Presentation</vt:lpstr>
      <vt:lpstr>PowerPoint Presentation</vt:lpstr>
      <vt:lpstr>Storage Classes</vt:lpstr>
      <vt:lpstr>PowerPoint Presentation</vt:lpstr>
      <vt:lpstr>Example: Task List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Android Database API</vt:lpstr>
      <vt:lpstr>Android Database API (continued)</vt:lpstr>
      <vt:lpstr>SqliteDatabase</vt:lpstr>
      <vt:lpstr>SqliteOpenHelper</vt:lpstr>
      <vt:lpstr>PowerPoint Presentation</vt:lpstr>
      <vt:lpstr>PowerPoint Presentation</vt:lpstr>
      <vt:lpstr>Task List App</vt:lpstr>
      <vt:lpstr>PowerPoint Presentation</vt:lpstr>
      <vt:lpstr>Code Tour of the Task List App</vt:lpstr>
      <vt:lpstr>Code Tour of the Task List App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 Download and View the Database File</vt:lpstr>
      <vt:lpstr>PowerPoint Presentation</vt:lpstr>
      <vt:lpstr>PowerPoint Presentation</vt:lpstr>
      <vt:lpstr>PowerPoint Presentation</vt:lpstr>
      <vt:lpstr>Alternative to SQLite</vt:lpstr>
      <vt:lpstr>Realm is on Multiple Platforms</vt:lpstr>
      <vt:lpstr>Realm Java</vt:lpstr>
      <vt:lpstr>Further SQLite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183</cp:revision>
  <dcterms:created xsi:type="dcterms:W3CDTF">2016-03-27T03:55:45Z</dcterms:created>
  <dcterms:modified xsi:type="dcterms:W3CDTF">2016-07-08T21:07:01Z</dcterms:modified>
</cp:coreProperties>
</file>