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69" r:id="rId2"/>
    <p:sldId id="268" r:id="rId3"/>
    <p:sldId id="283" r:id="rId4"/>
    <p:sldId id="449" r:id="rId5"/>
    <p:sldId id="450" r:id="rId6"/>
    <p:sldId id="451" r:id="rId7"/>
    <p:sldId id="452" r:id="rId8"/>
    <p:sldId id="453" r:id="rId9"/>
    <p:sldId id="454" r:id="rId10"/>
    <p:sldId id="455" r:id="rId11"/>
    <p:sldId id="456" r:id="rId12"/>
    <p:sldId id="457" r:id="rId13"/>
    <p:sldId id="458" r:id="rId14"/>
    <p:sldId id="448" r:id="rId15"/>
    <p:sldId id="461" r:id="rId16"/>
    <p:sldId id="462" r:id="rId17"/>
    <p:sldId id="463" r:id="rId18"/>
    <p:sldId id="464" r:id="rId19"/>
    <p:sldId id="465" r:id="rId20"/>
    <p:sldId id="466" r:id="rId21"/>
    <p:sldId id="467" r:id="rId22"/>
    <p:sldId id="468" r:id="rId23"/>
    <p:sldId id="39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5" autoAdjust="0"/>
    <p:restoredTop sz="86277" autoAdjust="0"/>
  </p:normalViewPr>
  <p:slideViewPr>
    <p:cSldViewPr snapToGrid="0" snapToObjects="1">
      <p:cViewPr varScale="1">
        <p:scale>
          <a:sx n="105" d="100"/>
          <a:sy n="105" d="100"/>
        </p:scale>
        <p:origin x="-12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7/12/16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sqlite.org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01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sqlite.org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81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mosabua.github.io/ksoap2-android/index.html" TargetMode="External"/><Relationship Id="rId4" Type="http://schemas.openxmlformats.org/officeDocument/2006/relationships/hyperlink" Target="http://www.kobjects.org/ksoap2/doc/api/overview-summary.html" TargetMode="External"/><Relationship Id="rId5" Type="http://schemas.openxmlformats.org/officeDocument/2006/relationships/hyperlink" Target="http://code.tutsplus.com/tutorials/consuming-web-services-with-ksoap--mobile-21242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XML/xml_soap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296" y="1022113"/>
            <a:ext cx="8576792" cy="4386593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8800" b="1" dirty="0" smtClean="0"/>
              <a:t>Consuming </a:t>
            </a:r>
            <a:br>
              <a:rPr lang="en-US" sz="8800" b="1" dirty="0" smtClean="0"/>
            </a:br>
            <a:r>
              <a:rPr lang="en-US" sz="8800" b="1" dirty="0" smtClean="0"/>
              <a:t>Web Services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04" y="5968499"/>
            <a:ext cx="2391809" cy="712735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CIS 399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903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Skeleton SOAP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sz="1400" dirty="0"/>
          </a:p>
          <a:p>
            <a:pPr marL="400050" lvl="1" indent="0">
              <a:buNone/>
            </a:pPr>
            <a:r>
              <a:rPr lang="en-US" dirty="0"/>
              <a:t>&lt;?xml version="1.0"?&gt;</a:t>
            </a:r>
          </a:p>
          <a:p>
            <a:pPr marL="400050" lvl="1" indent="0">
              <a:buNone/>
            </a:pPr>
            <a:r>
              <a:rPr lang="ro-RO" dirty="0"/>
              <a:t>&lt;soap:Envelope</a:t>
            </a:r>
          </a:p>
          <a:p>
            <a:pPr marL="400050" lvl="1" indent="0">
              <a:buNone/>
            </a:pPr>
            <a:r>
              <a:rPr lang="ro-RO" dirty="0"/>
              <a:t>xmlns:soap="http://www.w3.org/2001/12/soap-envelope"</a:t>
            </a:r>
          </a:p>
          <a:p>
            <a:pPr marL="400050" lvl="1" indent="0">
              <a:buNone/>
            </a:pPr>
            <a:r>
              <a:rPr lang="ro-RO" dirty="0"/>
              <a:t>soap:encodingStyle="http://www.w3.org/2001/12/soap-encoding"&gt;</a:t>
            </a:r>
          </a:p>
          <a:p>
            <a:pPr marL="400050" lvl="1" indent="0">
              <a:buNone/>
            </a:pPr>
            <a:endParaRPr lang="en-US" sz="1100" dirty="0"/>
          </a:p>
          <a:p>
            <a:pPr marL="400050" lvl="1" indent="0">
              <a:buNone/>
            </a:pPr>
            <a:r>
              <a:rPr lang="ro-RO" dirty="0"/>
              <a:t>&lt;soap:Header&gt;</a:t>
            </a:r>
          </a:p>
          <a:p>
            <a:pPr marL="400050" lvl="1" indent="0">
              <a:buNone/>
            </a:pPr>
            <a:r>
              <a:rPr lang="en-US" sz="2200" dirty="0"/>
              <a:t>...</a:t>
            </a:r>
          </a:p>
          <a:p>
            <a:pPr marL="400050" lvl="1" indent="0">
              <a:buNone/>
            </a:pPr>
            <a:r>
              <a:rPr lang="ro-RO" dirty="0"/>
              <a:t>&lt;/soap:Header&gt;</a:t>
            </a:r>
          </a:p>
          <a:p>
            <a:pPr marL="400050" lvl="1" indent="0">
              <a:buNone/>
            </a:pPr>
            <a:endParaRPr lang="en-US" sz="1600" dirty="0"/>
          </a:p>
          <a:p>
            <a:pPr marL="400050" lvl="1" indent="0">
              <a:buNone/>
            </a:pPr>
            <a:r>
              <a:rPr lang="ro-RO" dirty="0"/>
              <a:t>&lt;soap:Body&gt;</a:t>
            </a:r>
          </a:p>
          <a:p>
            <a:pPr marL="400050" lvl="1" indent="0">
              <a:buNone/>
            </a:pPr>
            <a:r>
              <a:rPr lang="en-US" sz="2200" dirty="0"/>
              <a:t>...</a:t>
            </a:r>
          </a:p>
          <a:p>
            <a:pPr marL="400050" lvl="1" indent="0">
              <a:buNone/>
            </a:pPr>
            <a:r>
              <a:rPr lang="ro-RO" dirty="0"/>
              <a:t>  &lt;soap:Fault&gt;</a:t>
            </a:r>
          </a:p>
          <a:p>
            <a:pPr marL="400050" lvl="1" indent="0">
              <a:buNone/>
            </a:pPr>
            <a:r>
              <a:rPr lang="en-US" sz="2200" dirty="0"/>
              <a:t>  ...</a:t>
            </a:r>
          </a:p>
          <a:p>
            <a:pPr marL="400050" lvl="1" indent="0">
              <a:buNone/>
            </a:pPr>
            <a:r>
              <a:rPr lang="ro-RO" dirty="0"/>
              <a:t>  &lt;/soap:Fault&gt;</a:t>
            </a:r>
          </a:p>
          <a:p>
            <a:pPr marL="400050" lvl="1" indent="0">
              <a:buNone/>
            </a:pPr>
            <a:r>
              <a:rPr lang="ro-RO" dirty="0"/>
              <a:t>&lt;/soap:Body&gt;</a:t>
            </a:r>
            <a:endParaRPr lang="en-US" dirty="0"/>
          </a:p>
          <a:p>
            <a:pPr marL="400050" lvl="1" indent="0">
              <a:buNone/>
            </a:pPr>
            <a:r>
              <a:rPr lang="ro-RO" dirty="0"/>
              <a:t>&lt;/soap:Envelope&gt;</a:t>
            </a:r>
          </a:p>
          <a:p>
            <a:pPr marL="400050" lvl="1" indent="0">
              <a:buNone/>
            </a:pPr>
            <a:endParaRPr lang="ro-RO" sz="1300" dirty="0"/>
          </a:p>
          <a:p>
            <a:pPr marL="400050" lvl="1" indent="0">
              <a:buNone/>
            </a:pPr>
            <a:r>
              <a:rPr lang="ro-RO" dirty="0"/>
              <a:t>(From w3schools)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62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Contains the actual SOAP message. </a:t>
            </a:r>
          </a:p>
          <a:p>
            <a:r>
              <a:rPr lang="en-US" dirty="0"/>
              <a:t>Example request message (w3schools),</a:t>
            </a:r>
            <a:br>
              <a:rPr lang="en-US" dirty="0"/>
            </a:br>
            <a:r>
              <a:rPr lang="en-US" dirty="0"/>
              <a:t>requests the price of apples</a:t>
            </a:r>
          </a:p>
          <a:p>
            <a:pPr marL="400050" lvl="1" indent="0">
              <a:buNone/>
            </a:pPr>
            <a:r>
              <a:rPr lang="ro-RO" sz="2400" dirty="0"/>
              <a:t>&lt;soap:Body&gt;</a:t>
            </a:r>
          </a:p>
          <a:p>
            <a:pPr marL="800100" lvl="2" indent="0">
              <a:buNone/>
            </a:pPr>
            <a:r>
              <a:rPr lang="nl-NL" dirty="0"/>
              <a:t>&lt;</a:t>
            </a:r>
            <a:r>
              <a:rPr lang="nl-NL" dirty="0" err="1"/>
              <a:t>m:GetPrice</a:t>
            </a:r>
            <a:r>
              <a:rPr lang="nl-NL" dirty="0"/>
              <a:t> </a:t>
            </a:r>
            <a:r>
              <a:rPr lang="nl-NL" dirty="0" err="1"/>
              <a:t>xmlns:m</a:t>
            </a:r>
            <a:r>
              <a:rPr lang="nl-NL" dirty="0"/>
              <a:t>="http://www.w3schools.com/</a:t>
            </a:r>
            <a:r>
              <a:rPr lang="nl-NL" dirty="0" err="1"/>
              <a:t>prices</a:t>
            </a:r>
            <a:r>
              <a:rPr lang="nl-NL" dirty="0"/>
              <a:t>"&gt;</a:t>
            </a:r>
          </a:p>
          <a:p>
            <a:pPr marL="1257300" lvl="3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m:Item</a:t>
            </a:r>
            <a:r>
              <a:rPr lang="en-US" sz="2400" dirty="0"/>
              <a:t>&gt;Apples&lt;/</a:t>
            </a:r>
            <a:r>
              <a:rPr lang="en-US" sz="2400" dirty="0" err="1"/>
              <a:t>m:Item</a:t>
            </a:r>
            <a:r>
              <a:rPr lang="en-US" sz="2400" dirty="0"/>
              <a:t>&gt;</a:t>
            </a:r>
          </a:p>
          <a:p>
            <a:pPr marL="800100" lvl="2" indent="0">
              <a:buNone/>
            </a:pPr>
            <a:r>
              <a:rPr lang="en-US" dirty="0"/>
              <a:t>&lt;/</a:t>
            </a:r>
            <a:r>
              <a:rPr lang="en-US" dirty="0" err="1"/>
              <a:t>m:GetPrice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ro-RO" sz="2400" dirty="0"/>
              <a:t>&lt;/soap:Body&gt;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79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 message example (w3schools),</a:t>
            </a:r>
            <a:br>
              <a:rPr lang="en-US" dirty="0"/>
            </a:br>
            <a:r>
              <a:rPr lang="en-US" dirty="0"/>
              <a:t>returns the price of apples</a:t>
            </a:r>
          </a:p>
          <a:p>
            <a:pPr marL="400050" lvl="1" indent="0">
              <a:buNone/>
            </a:pPr>
            <a:r>
              <a:rPr lang="ro-RO" sz="2400" dirty="0"/>
              <a:t>&lt;soap:Body&gt;</a:t>
            </a:r>
          </a:p>
          <a:p>
            <a:pPr marL="800100" lvl="2" indent="0">
              <a:buNone/>
            </a:pPr>
            <a:r>
              <a:rPr lang="nl-NL" dirty="0"/>
              <a:t>&lt;</a:t>
            </a:r>
            <a:r>
              <a:rPr lang="nl-NL" dirty="0" err="1"/>
              <a:t>m:GetPriceResponsexmlns:m</a:t>
            </a:r>
            <a:r>
              <a:rPr lang="nl-NL" dirty="0"/>
              <a:t>="http://www.w3schools.com/</a:t>
            </a:r>
            <a:r>
              <a:rPr lang="nl-NL" dirty="0" err="1"/>
              <a:t>prices</a:t>
            </a:r>
            <a:r>
              <a:rPr lang="nl-NL" dirty="0"/>
              <a:t>"&gt;</a:t>
            </a:r>
          </a:p>
          <a:p>
            <a:pPr marL="1257300" lvl="3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m:Price</a:t>
            </a:r>
            <a:r>
              <a:rPr lang="en-US" sz="2400" dirty="0"/>
              <a:t>&gt;1.90&lt;/</a:t>
            </a:r>
            <a:r>
              <a:rPr lang="en-US" sz="2400" dirty="0" err="1"/>
              <a:t>m:Price</a:t>
            </a:r>
            <a:r>
              <a:rPr lang="en-US" sz="2400" dirty="0"/>
              <a:t>&gt;</a:t>
            </a:r>
          </a:p>
          <a:p>
            <a:pPr marL="800100" lvl="2" indent="0">
              <a:buNone/>
            </a:pPr>
            <a:r>
              <a:rPr lang="en-US" dirty="0"/>
              <a:t> &lt;/</a:t>
            </a:r>
            <a:r>
              <a:rPr lang="en-US" dirty="0" err="1"/>
              <a:t>m:GetPriceResponse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ro-RO" sz="2400" dirty="0"/>
              <a:t>&lt;/soap:Body&gt;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842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Service and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108"/>
            <a:ext cx="8229600" cy="2292873"/>
          </a:xfrm>
        </p:spPr>
        <p:txBody>
          <a:bodyPr>
            <a:normAutofit/>
          </a:bodyPr>
          <a:lstStyle/>
          <a:p>
            <a:r>
              <a:rPr lang="en-US" dirty="0" smtClean="0"/>
              <a:t>A SOAP client consists of:</a:t>
            </a:r>
          </a:p>
          <a:p>
            <a:pPr lvl="1"/>
            <a:r>
              <a:rPr lang="en-US" dirty="0" smtClean="0"/>
              <a:t>A proxy that represents the web service</a:t>
            </a:r>
          </a:p>
          <a:p>
            <a:pPr lvl="1"/>
            <a:r>
              <a:rPr lang="en-US" dirty="0" smtClean="0"/>
              <a:t>Client code that communicates with the proxy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4239341"/>
            <a:ext cx="4936420" cy="1962963"/>
          </a:xfrm>
          <a:prstGeom prst="rect">
            <a:avLst/>
          </a:prstGeom>
          <a:solidFill>
            <a:schemeClr val="tx2"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96666" y="4404434"/>
            <a:ext cx="1990134" cy="1616420"/>
          </a:xfrm>
          <a:prstGeom prst="rect">
            <a:avLst/>
          </a:prstGeom>
          <a:solidFill>
            <a:schemeClr val="tx2">
              <a:lumMod val="50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SOAP Web Service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935533" y="4635228"/>
            <a:ext cx="1779660" cy="1253663"/>
          </a:xfrm>
          <a:prstGeom prst="rect">
            <a:avLst/>
          </a:prstGeom>
          <a:solidFill>
            <a:schemeClr val="accent4">
              <a:lumMod val="50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Client code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3429945" y="4635229"/>
            <a:ext cx="1651144" cy="1253662"/>
          </a:xfrm>
          <a:prstGeom prst="rect">
            <a:avLst/>
          </a:prstGeom>
          <a:solidFill>
            <a:schemeClr val="accent4">
              <a:lumMod val="50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Proxy object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715192" y="4985582"/>
            <a:ext cx="714752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715192" y="5517380"/>
            <a:ext cx="714753" cy="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81089" y="4910990"/>
            <a:ext cx="161557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081090" y="5517380"/>
            <a:ext cx="1615576" cy="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Cloud 25"/>
          <p:cNvSpPr/>
          <p:nvPr/>
        </p:nvSpPr>
        <p:spPr>
          <a:xfrm>
            <a:off x="5641034" y="3975413"/>
            <a:ext cx="758735" cy="2507315"/>
          </a:xfrm>
          <a:prstGeom prst="cloud">
            <a:avLst/>
          </a:prstGeom>
          <a:solidFill>
            <a:schemeClr val="tx2">
              <a:alpha val="2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3396225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238"/>
            <a:ext cx="8229600" cy="4952925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b="1" dirty="0"/>
              <a:t>Using the ksoap2-Android library </a:t>
            </a:r>
            <a:endParaRPr lang="en-US" sz="6000" b="1" dirty="0" smtClean="0"/>
          </a:p>
          <a:p>
            <a:pPr marL="0" indent="0" algn="ctr">
              <a:buNone/>
            </a:pPr>
            <a:r>
              <a:rPr lang="en-US" sz="6000" b="1" dirty="0" smtClean="0"/>
              <a:t>to </a:t>
            </a:r>
            <a:r>
              <a:rPr lang="en-US" sz="6000" b="1" dirty="0"/>
              <a:t>consume a SOAP web service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Code Tour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523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00FF"/>
                </a:solidFill>
              </a:rPr>
              <a:t>Android Project Setup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Manifest</a:t>
            </a:r>
            <a:br>
              <a:rPr lang="en-US" dirty="0" smtClean="0"/>
            </a:br>
            <a:r>
              <a:rPr lang="fr-FR" sz="2800" i="1" dirty="0" smtClean="0"/>
              <a:t>&lt;uses-permission </a:t>
            </a:r>
            <a:r>
              <a:rPr lang="fr-FR" sz="2800" i="1" dirty="0" err="1" smtClean="0"/>
              <a:t>android:name</a:t>
            </a:r>
            <a:r>
              <a:rPr lang="fr-FR" sz="2800" i="1" dirty="0" smtClean="0"/>
              <a:t>="</a:t>
            </a:r>
            <a:r>
              <a:rPr lang="fr-FR" sz="2800" i="1" dirty="0" err="1" smtClean="0"/>
              <a:t>android.permission.INTERNET</a:t>
            </a:r>
            <a:r>
              <a:rPr lang="fr-FR" sz="2800" i="1" dirty="0" smtClean="0"/>
              <a:t>"/&gt;</a:t>
            </a:r>
          </a:p>
          <a:p>
            <a:r>
              <a:rPr lang="fr-FR" sz="2800" dirty="0" err="1" smtClean="0"/>
              <a:t>Activity</a:t>
            </a:r>
            <a:r>
              <a:rPr lang="fr-FR" sz="2800" dirty="0" smtClean="0"/>
              <a:t> </a:t>
            </a:r>
            <a:r>
              <a:rPr lang="fr-FR" sz="2800" dirty="0" err="1" smtClean="0"/>
              <a:t>that</a:t>
            </a:r>
            <a:r>
              <a:rPr lang="fr-FR" sz="2800" dirty="0" smtClean="0"/>
              <a:t> </a:t>
            </a:r>
            <a:r>
              <a:rPr lang="fr-FR" sz="2800" dirty="0" err="1" smtClean="0"/>
              <a:t>contains</a:t>
            </a:r>
            <a:r>
              <a:rPr lang="fr-FR" sz="2800" dirty="0" smtClean="0"/>
              <a:t> the web service client</a:t>
            </a:r>
          </a:p>
          <a:p>
            <a:pPr marL="400050" lvl="1" indent="0">
              <a:buFont typeface="Arial"/>
              <a:buNone/>
            </a:pPr>
            <a:r>
              <a:rPr lang="ro-RO" sz="2400" i="1" dirty="0" smtClean="0"/>
              <a:t>import org.ksoap2.SoapEnvelope;</a:t>
            </a:r>
            <a:br>
              <a:rPr lang="ro-RO" sz="2400" i="1" dirty="0" smtClean="0"/>
            </a:br>
            <a:r>
              <a:rPr lang="ro-RO" sz="2400" i="1" dirty="0" smtClean="0"/>
              <a:t>import org.ksoap2.serialization.SoapObject;</a:t>
            </a:r>
            <a:br>
              <a:rPr lang="ro-RO" sz="2400" i="1" dirty="0" smtClean="0"/>
            </a:br>
            <a:r>
              <a:rPr lang="ro-RO" sz="2400" i="1" dirty="0" smtClean="0"/>
              <a:t>import org.ksoap2.serialization.SoapSerializationEnvelope;</a:t>
            </a:r>
            <a:br>
              <a:rPr lang="ro-RO" sz="2400" i="1" dirty="0" smtClean="0"/>
            </a:br>
            <a:r>
              <a:rPr lang="ro-RO" sz="2400" i="1" dirty="0" smtClean="0"/>
              <a:t>import org.ksoap2.transport.HttpResponseException;</a:t>
            </a:r>
            <a:br>
              <a:rPr lang="ro-RO" sz="2400" i="1" dirty="0" smtClean="0"/>
            </a:br>
            <a:r>
              <a:rPr lang="ro-RO" sz="2400" i="1" dirty="0" smtClean="0"/>
              <a:t>import org.ksoap2.transport.HttpTransportSE;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74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0310"/>
            <a:ext cx="8229600" cy="11973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00FF"/>
                </a:solidFill>
              </a:rPr>
              <a:t>Project Setup: Gradle (Module: app)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171255"/>
            <a:ext cx="8229600" cy="542998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/>
              <a:buNone/>
            </a:pPr>
            <a:r>
              <a:rPr lang="en-US" sz="2000" dirty="0" smtClean="0"/>
              <a:t>android {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…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800" dirty="0" smtClean="0"/>
              <a:t>    </a:t>
            </a:r>
            <a:r>
              <a:rPr lang="en-US" sz="1800" dirty="0" err="1" smtClean="0"/>
              <a:t>defaultConfig</a:t>
            </a:r>
            <a:r>
              <a:rPr lang="en-US" sz="1800" dirty="0" smtClean="0"/>
              <a:t> {</a:t>
            </a:r>
            <a:br>
              <a:rPr lang="en-US" sz="1800" dirty="0" smtClean="0"/>
            </a:br>
            <a:r>
              <a:rPr lang="en-US" sz="1800" dirty="0" smtClean="0"/>
              <a:t>        …   }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dirty="0" err="1" smtClean="0"/>
              <a:t>buildTypes</a:t>
            </a:r>
            <a:r>
              <a:rPr lang="en-US" sz="1800" dirty="0" smtClean="0"/>
              <a:t> {</a:t>
            </a:r>
            <a:br>
              <a:rPr lang="en-US" sz="1800" dirty="0" smtClean="0"/>
            </a:br>
            <a:r>
              <a:rPr lang="en-US" sz="1800" dirty="0" smtClean="0"/>
              <a:t>        …        }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repositories {</a:t>
            </a:r>
            <a:br>
              <a:rPr lang="en-US" sz="2000" dirty="0" smtClean="0"/>
            </a:br>
            <a:r>
              <a:rPr lang="en-US" sz="2000" dirty="0" smtClean="0"/>
              <a:t>            maven { </a:t>
            </a:r>
            <a:r>
              <a:rPr lang="en-US" sz="2000" dirty="0" err="1" smtClean="0"/>
              <a:t>url</a:t>
            </a:r>
            <a:r>
              <a:rPr lang="en-US" sz="2000" dirty="0" smtClean="0"/>
              <a:t> 'https://</a:t>
            </a:r>
            <a:r>
              <a:rPr lang="en-US" sz="2000" dirty="0" err="1" smtClean="0"/>
              <a:t>oss.sonatype.org</a:t>
            </a:r>
            <a:r>
              <a:rPr lang="en-US" sz="2000" dirty="0" smtClean="0"/>
              <a:t>/content/repositories/ksoap2-android-releases'}</a:t>
            </a:r>
            <a:br>
              <a:rPr lang="en-US" sz="2000" dirty="0" smtClean="0"/>
            </a:br>
            <a:r>
              <a:rPr lang="en-US" sz="2000" dirty="0" smtClean="0"/>
              <a:t>        }</a:t>
            </a:r>
            <a:br>
              <a:rPr lang="en-US" sz="2000" dirty="0" smtClean="0"/>
            </a:br>
            <a:r>
              <a:rPr lang="en-US" sz="2000" dirty="0" smtClean="0"/>
              <a:t>    }</a:t>
            </a:r>
            <a:br>
              <a:rPr lang="en-US" sz="2000" dirty="0" smtClean="0"/>
            </a:br>
            <a:r>
              <a:rPr lang="en-US" sz="2000" dirty="0" smtClean="0"/>
              <a:t>}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endParaRPr lang="en-US" sz="1050" dirty="0" smtClean="0"/>
          </a:p>
          <a:p>
            <a:pPr marL="0" indent="0">
              <a:buFont typeface="Arial"/>
              <a:buNone/>
            </a:pPr>
            <a:r>
              <a:rPr lang="en-US" sz="2000" dirty="0" smtClean="0"/>
              <a:t>dependencies {</a:t>
            </a:r>
            <a:br>
              <a:rPr lang="en-US" sz="2000" dirty="0" smtClean="0"/>
            </a:br>
            <a:r>
              <a:rPr lang="en-US" sz="2000" dirty="0" smtClean="0"/>
              <a:t>    compile 'com.android.support:support-v4:21.0.3'</a:t>
            </a:r>
            <a:br>
              <a:rPr lang="en-US" sz="2000" dirty="0" smtClean="0"/>
            </a:br>
            <a:r>
              <a:rPr lang="en-US" sz="2000" dirty="0" smtClean="0"/>
              <a:t>    compile 'com.google.code.ksoap2-android:ksoap2-android:3.6.0'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dirty="0" smtClean="0"/>
              <a:t>}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456239" y="5087236"/>
            <a:ext cx="423308" cy="916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663159" y="4717904"/>
            <a:ext cx="178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Add these lines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029262" y="3882179"/>
            <a:ext cx="850285" cy="835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985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00FF"/>
                </a:solidFill>
              </a:rPr>
              <a:t>Creating a SOAP Request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Create an instance of the </a:t>
            </a:r>
            <a:r>
              <a:rPr lang="en-US" i="1" smtClean="0"/>
              <a:t>SoapObject</a:t>
            </a:r>
            <a:r>
              <a:rPr lang="en-US" smtClean="0"/>
              <a:t> class:</a:t>
            </a:r>
            <a:br>
              <a:rPr lang="en-US" smtClean="0"/>
            </a:br>
            <a:r>
              <a:rPr lang="en-US" sz="2400" i="1" smtClean="0"/>
              <a:t>SoapObject request = new SoapObject(</a:t>
            </a:r>
            <a:br>
              <a:rPr lang="en-US" sz="2400" i="1" smtClean="0"/>
            </a:br>
            <a:r>
              <a:rPr lang="en-US" sz="2400" i="1" smtClean="0"/>
              <a:t>                                  http://ws.cdyne.com/WeatherWS/,</a:t>
            </a:r>
            <a:br>
              <a:rPr lang="en-US" sz="2400" i="1" smtClean="0"/>
            </a:br>
            <a:r>
              <a:rPr lang="en-US" sz="2400" i="1" smtClean="0"/>
              <a:t>                                  "GetCityForecastByZIP");</a:t>
            </a:r>
          </a:p>
          <a:p>
            <a:pPr lvl="1"/>
            <a:r>
              <a:rPr lang="en-US" smtClean="0"/>
              <a:t>Parameters: </a:t>
            </a:r>
          </a:p>
          <a:p>
            <a:pPr lvl="2"/>
            <a:r>
              <a:rPr lang="en-US" smtClean="0"/>
              <a:t>URI of the web service</a:t>
            </a:r>
          </a:p>
          <a:p>
            <a:pPr lvl="2"/>
            <a:r>
              <a:rPr lang="en-US" smtClean="0"/>
              <a:t>Name of the operation</a:t>
            </a:r>
          </a:p>
          <a:p>
            <a:r>
              <a:rPr lang="en-US" smtClean="0"/>
              <a:t>Add a parameter (message part)</a:t>
            </a:r>
            <a:br>
              <a:rPr lang="en-US" smtClean="0"/>
            </a:br>
            <a:r>
              <a:rPr lang="en-US" sz="2800" smtClean="0"/>
              <a:t>Example: add a zip code parameter</a:t>
            </a:r>
            <a:br>
              <a:rPr lang="en-US" sz="2800" smtClean="0"/>
            </a:br>
            <a:r>
              <a:rPr lang="en-US" sz="2400" i="1" smtClean="0"/>
              <a:t>String zipCode = “97405”;</a:t>
            </a:r>
            <a:br>
              <a:rPr lang="en-US" sz="2400" i="1" smtClean="0"/>
            </a:br>
            <a:r>
              <a:rPr lang="en-US" sz="2400" i="1" smtClean="0"/>
              <a:t>request.addProperty(</a:t>
            </a:r>
            <a:r>
              <a:rPr lang="en-US" sz="2400" b="1" i="1" smtClean="0"/>
              <a:t>"ZIP"</a:t>
            </a:r>
            <a:r>
              <a:rPr lang="en-US" sz="2400" i="1" smtClean="0"/>
              <a:t>, zipCode);</a:t>
            </a: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698150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00FF"/>
                </a:solidFill>
              </a:rPr>
              <a:t>Creating a SOAP Request (continued)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95400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Create an Envelope:</a:t>
            </a:r>
            <a:br>
              <a:rPr lang="en-US" dirty="0" smtClean="0"/>
            </a:br>
            <a:r>
              <a:rPr lang="en-US" sz="2400" i="1" dirty="0" err="1" smtClean="0"/>
              <a:t>SoapSerializationEnvelope</a:t>
            </a:r>
            <a:r>
              <a:rPr lang="en-US" sz="2400" i="1" dirty="0" smtClean="0"/>
              <a:t> envelope = </a:t>
            </a:r>
            <a:br>
              <a:rPr lang="en-US" sz="2400" i="1" dirty="0" smtClean="0"/>
            </a:br>
            <a:r>
              <a:rPr lang="en-US" sz="2400" i="1" dirty="0" smtClean="0"/>
              <a:t>            </a:t>
            </a:r>
            <a:r>
              <a:rPr lang="en-US" sz="2400" b="1" i="1" dirty="0" smtClean="0"/>
              <a:t>new </a:t>
            </a:r>
            <a:r>
              <a:rPr lang="en-US" sz="2400" i="1" dirty="0" err="1" smtClean="0"/>
              <a:t>SoapSerializationEnvelope</a:t>
            </a:r>
            <a:r>
              <a:rPr lang="en-US" sz="2400" i="1" dirty="0" smtClean="0"/>
              <a:t>(SoapEnvelope.</a:t>
            </a:r>
            <a:r>
              <a:rPr lang="en-US" sz="2400" b="1" i="1" dirty="0" smtClean="0"/>
              <a:t>VER12</a:t>
            </a:r>
            <a:r>
              <a:rPr lang="en-US" sz="2400" i="1" dirty="0" smtClean="0"/>
              <a:t>);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Pass the SOAP version, 1.2, to the constructor</a:t>
            </a:r>
          </a:p>
          <a:p>
            <a:r>
              <a:rPr lang="en-US" dirty="0" smtClean="0"/>
              <a:t>Initialize the envelope:</a:t>
            </a:r>
          </a:p>
          <a:p>
            <a:pPr lvl="1">
              <a:buFont typeface="Courier New"/>
              <a:buChar char="o"/>
            </a:pPr>
            <a:r>
              <a:rPr lang="en-US" dirty="0" err="1" smtClean="0"/>
              <a:t>dotNet</a:t>
            </a:r>
            <a:r>
              <a:rPr lang="en-US" dirty="0" smtClean="0"/>
              <a:t> property: Set to true if the web service you are consuming is written using .NET: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     </a:t>
            </a:r>
            <a:r>
              <a:rPr lang="en-US" sz="2400" i="1" dirty="0" err="1" smtClean="0"/>
              <a:t>envelope.dotNet</a:t>
            </a:r>
            <a:r>
              <a:rPr lang="en-US" sz="2400" i="1" dirty="0" smtClean="0"/>
              <a:t> = true;</a:t>
            </a:r>
          </a:p>
          <a:p>
            <a:pPr lvl="1">
              <a:buFont typeface="Courier New"/>
              <a:buChar char="o"/>
            </a:pPr>
            <a:r>
              <a:rPr lang="en-US" dirty="0" err="1" smtClean="0"/>
              <a:t>setOutputSoapObject</a:t>
            </a:r>
            <a:r>
              <a:rPr lang="en-US" dirty="0" smtClean="0"/>
              <a:t>: pass in an instance of </a:t>
            </a:r>
            <a:r>
              <a:rPr lang="en-US" dirty="0" err="1" smtClean="0"/>
              <a:t>soapObject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     </a:t>
            </a:r>
            <a:r>
              <a:rPr lang="en-US" sz="2400" i="1" dirty="0" err="1" smtClean="0"/>
              <a:t>envelope.setOutputSoapObject</a:t>
            </a:r>
            <a:r>
              <a:rPr lang="en-US" sz="2400" i="1" dirty="0" smtClean="0"/>
              <a:t>(request);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643403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00FF"/>
                </a:solidFill>
              </a:rPr>
              <a:t>Sending the SOAP Request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Instantiate an instance of HttpTrasportSE</a:t>
            </a:r>
            <a:r>
              <a:rPr lang="en-US" i="1" smtClean="0"/>
              <a:t/>
            </a:r>
            <a:br>
              <a:rPr lang="en-US" i="1" smtClean="0"/>
            </a:br>
            <a:r>
              <a:rPr lang="en-US" sz="2400" i="1" smtClean="0"/>
              <a:t>HttpTransportSE ht = new HttpTransportSE(</a:t>
            </a:r>
            <a:br>
              <a:rPr lang="en-US" sz="2400" i="1" smtClean="0"/>
            </a:br>
            <a:r>
              <a:rPr lang="en-US" sz="2400" i="1" smtClean="0"/>
              <a:t> </a:t>
            </a:r>
            <a:r>
              <a:rPr lang="en-US" sz="2000" i="1" smtClean="0"/>
              <a:t>   Proxy.NO_PROXY,</a:t>
            </a:r>
            <a:r>
              <a:rPr lang="en-US" sz="2400" i="1" smtClean="0"/>
              <a:t/>
            </a:r>
            <a:br>
              <a:rPr lang="en-US" sz="2400" i="1" smtClean="0"/>
            </a:br>
            <a:r>
              <a:rPr lang="en-US" sz="2400" i="1" smtClean="0"/>
              <a:t>    "http://wsf.cdyne.com/WeatherWS/ Weather.asmx",</a:t>
            </a:r>
            <a:br>
              <a:rPr lang="en-US" sz="2400" i="1" smtClean="0"/>
            </a:br>
            <a:r>
              <a:rPr lang="en-US" sz="2400" i="1" smtClean="0"/>
              <a:t>      60000);</a:t>
            </a:r>
          </a:p>
          <a:p>
            <a:pPr marL="0" indent="0">
              <a:buFont typeface="Arial"/>
              <a:buNone/>
            </a:pPr>
            <a:r>
              <a:rPr lang="en-US" sz="2800" smtClean="0"/>
              <a:t>Parameters: proxy, web service URI, timeout in milliseconds</a:t>
            </a:r>
            <a:endParaRPr lang="en-US" i="1" smtClean="0"/>
          </a:p>
          <a:p>
            <a:r>
              <a:rPr lang="en-US" smtClean="0"/>
              <a:t>Set the XML version and encoding</a:t>
            </a:r>
            <a:r>
              <a:rPr lang="en-US" i="1" smtClean="0"/>
              <a:t/>
            </a:r>
            <a:br>
              <a:rPr lang="en-US" i="1" smtClean="0"/>
            </a:br>
            <a:r>
              <a:rPr lang="en-US" sz="2400" i="1" smtClean="0"/>
              <a:t>ht.setXmlVersionTag(</a:t>
            </a:r>
            <a:br>
              <a:rPr lang="en-US" sz="2400" i="1" smtClean="0"/>
            </a:br>
            <a:r>
              <a:rPr lang="en-US" sz="2400" i="1" smtClean="0"/>
              <a:t>   "&lt;!--?xml version=\"1.0\" encoding= \"UTF-8\" ?--&gt;");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483137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5597"/>
          </a:xfrm>
        </p:spPr>
        <p:txBody>
          <a:bodyPr/>
          <a:lstStyle/>
          <a:p>
            <a:r>
              <a:rPr lang="en-US" dirty="0" smtClean="0">
                <a:solidFill>
                  <a:srgbClr val="2D2DB9"/>
                </a:solidFill>
              </a:rPr>
              <a:t>Course Overview</a:t>
            </a:r>
            <a:endParaRPr lang="en-US" dirty="0">
              <a:solidFill>
                <a:srgbClr val="2D2DB9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12319773"/>
              </p:ext>
            </p:extLst>
          </p:nvPr>
        </p:nvGraphicFramePr>
        <p:xfrm>
          <a:off x="457200" y="1404470"/>
          <a:ext cx="3811200" cy="5152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/>
                <a:gridCol w="3299499"/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</a:t>
                      </a:r>
                      <a:r>
                        <a:rPr lang="en-US" sz="2800" baseline="0" dirty="0" smtClean="0"/>
                        <a:t>,</a:t>
                      </a:r>
                      <a:r>
                        <a:rPr lang="en-US" sz="2800" dirty="0" smtClean="0"/>
                        <a:t> 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single-screen apps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Activity Lifecycle, saving</a:t>
                      </a:r>
                      <a:r>
                        <a:rPr lang="en-US" sz="2800" baseline="0" dirty="0" smtClean="0"/>
                        <a:t> activity state</a:t>
                      </a:r>
                      <a:endParaRPr lang="en-US" sz="2800" dirty="0" smtClean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Layouts</a:t>
                      </a:r>
                      <a:r>
                        <a:rPr lang="en-US" sz="2800" baseline="0" dirty="0" smtClean="0"/>
                        <a:t> + widgets,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Event Handlers</a:t>
                      </a:r>
                      <a:endParaRPr lang="en-US" sz="2800" dirty="0" smtClean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 smtClean="0"/>
                        <a:t>Themes + styles,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 smtClean="0"/>
                        <a:t>Menu + settings</a:t>
                      </a:r>
                      <a:endParaRPr lang="en-US" sz="2800" u="none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Multi-screen</a:t>
                      </a:r>
                      <a:r>
                        <a:rPr lang="en-US" sz="2800" baseline="0" dirty="0" smtClean="0"/>
                        <a:t> apps, </a:t>
                      </a:r>
                      <a:r>
                        <a:rPr lang="en-US" sz="2800" u="none" baseline="0" dirty="0" smtClean="0">
                          <a:solidFill>
                            <a:schemeClr val="tx1"/>
                          </a:solidFill>
                        </a:rPr>
                        <a:t>Fragments</a:t>
                      </a:r>
                      <a:endParaRPr lang="en-US" sz="28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90654770"/>
              </p:ext>
            </p:extLst>
          </p:nvPr>
        </p:nvGraphicFramePr>
        <p:xfrm>
          <a:off x="4412426" y="1404470"/>
          <a:ext cx="4274374" cy="3866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/>
                <a:gridCol w="3685178"/>
              </a:tblGrid>
              <a:tr h="375862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Reading XML files,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Asynch Tasks</a:t>
                      </a:r>
                      <a:endParaRPr lang="en-US" sz="28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 Views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SQLite</a:t>
                      </a:r>
                      <a:r>
                        <a:rPr lang="en-US" sz="2800" baseline="0" dirty="0" smtClean="0"/>
                        <a:t> Databases</a:t>
                      </a:r>
                      <a:endParaRPr lang="en-US" sz="28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Consuming web services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Geolocation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00FF"/>
                </a:solidFill>
              </a:rPr>
              <a:t>Sending the SOAP Request (continued)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Make a call to the web service:</a:t>
            </a:r>
            <a:br>
              <a:rPr lang="en-US" smtClean="0"/>
            </a:br>
            <a:r>
              <a:rPr lang="en-US" sz="2400" i="1" smtClean="0"/>
              <a:t>ht.call(</a:t>
            </a:r>
            <a:br>
              <a:rPr lang="en-US" sz="2400" i="1" smtClean="0"/>
            </a:br>
            <a:r>
              <a:rPr lang="en-US" sz="2400" i="1" smtClean="0"/>
              <a:t>"http://ws.cdyne.com/WeatherWS/GetCityForecastByZIP",</a:t>
            </a:r>
            <a:br>
              <a:rPr lang="en-US" sz="2400" i="1" smtClean="0"/>
            </a:br>
            <a:r>
              <a:rPr lang="en-US" sz="2400" i="1" smtClean="0"/>
              <a:t> envelope);</a:t>
            </a:r>
          </a:p>
          <a:p>
            <a:pPr lvl="1"/>
            <a:r>
              <a:rPr lang="en-US" sz="2400" smtClean="0"/>
              <a:t>First parameter: URI of SOAP endpoint for the operation</a:t>
            </a:r>
          </a:p>
          <a:p>
            <a:pPr lvl="1"/>
            <a:r>
              <a:rPr lang="en-US" sz="2400" smtClean="0"/>
              <a:t>Second parameter: the SoapSerializationEnvelope</a:t>
            </a:r>
          </a:p>
          <a:p>
            <a:r>
              <a:rPr lang="en-US" smtClean="0"/>
              <a:t>Now the request has been sent!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1976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00FF"/>
                </a:solidFill>
              </a:rPr>
              <a:t>Receiving the Response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/>
              <a:t>Multiple options: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Get the response from the SoapSerializationEnvelope object:</a:t>
            </a:r>
            <a:br>
              <a:rPr lang="en-US" smtClean="0"/>
            </a:br>
            <a:r>
              <a:rPr lang="ro-RO" sz="2400" i="1" smtClean="0"/>
              <a:t>SoapPrimitive resultsObject = (SoapPrimitive) envelope.getResponse();</a:t>
            </a:r>
            <a:endParaRPr lang="en-US" smtClean="0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Get the response from the HttpTransportSE object: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i="1" smtClean="0"/>
              <a:t>String weatherXml = ht.responseDump;</a:t>
            </a:r>
            <a:endParaRPr lang="ro-RO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887912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00FF"/>
                </a:solidFill>
              </a:rPr>
              <a:t>Receiving the Response (continued)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/>
              <a:t>Option 2, continued:</a:t>
            </a:r>
          </a:p>
          <a:p>
            <a:r>
              <a:rPr lang="en-US" smtClean="0"/>
              <a:t>The responseDump method returns a text string containing the XML response envelope</a:t>
            </a:r>
          </a:p>
          <a:p>
            <a:r>
              <a:rPr lang="en-US" smtClean="0"/>
              <a:t>This response string can be parsed using SAX or any other standard XML parser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6786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4"/>
            </a:gs>
            <a:gs pos="55000">
              <a:schemeClr val="accent4"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Further </a:t>
            </a:r>
            <a:r>
              <a:rPr lang="en-US" b="1" dirty="0" err="1" smtClean="0">
                <a:solidFill>
                  <a:srgbClr val="0000FF"/>
                </a:solidFill>
              </a:rPr>
              <a:t>kSOAP</a:t>
            </a:r>
            <a:r>
              <a:rPr lang="en-US" b="1" dirty="0" smtClean="0">
                <a:solidFill>
                  <a:srgbClr val="0000FF"/>
                </a:solidFill>
              </a:rPr>
              <a:t> Reading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W3Schools SOAP </a:t>
            </a:r>
            <a:r>
              <a:rPr lang="en-US" dirty="0" smtClean="0"/>
              <a:t>tutorial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http://www.w3schools.com/XML/xml_soap.asp</a:t>
            </a:r>
            <a:r>
              <a:rPr lang="en-US" dirty="0" smtClean="0"/>
              <a:t> </a:t>
            </a:r>
          </a:p>
          <a:p>
            <a:r>
              <a:rPr lang="en-US" dirty="0" smtClean="0"/>
              <a:t>ksoap2</a:t>
            </a:r>
            <a:r>
              <a:rPr lang="en-US" dirty="0" smtClean="0"/>
              <a:t>-android home page: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http://mosabua.github.io/ksoap2-android/index.html</a:t>
            </a:r>
            <a:endParaRPr lang="en-US" dirty="0" smtClean="0"/>
          </a:p>
          <a:p>
            <a:r>
              <a:rPr lang="en-US" dirty="0" smtClean="0"/>
              <a:t>ksoap2 </a:t>
            </a:r>
            <a:r>
              <a:rPr lang="en-US" dirty="0" smtClean="0"/>
              <a:t>API </a:t>
            </a:r>
            <a:r>
              <a:rPr lang="en-US" dirty="0" smtClean="0"/>
              <a:t>documentation: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http://www.kobjects.org/ksoap2/doc/api/overview-</a:t>
            </a:r>
            <a:r>
              <a:rPr lang="en-US" dirty="0" smtClean="0">
                <a:hlinkClick r:id="rId4"/>
              </a:rPr>
              <a:t>summary.html</a:t>
            </a:r>
            <a:endParaRPr lang="en-US" dirty="0" smtClean="0"/>
          </a:p>
          <a:p>
            <a:r>
              <a:rPr lang="en-US" dirty="0" smtClean="0"/>
              <a:t>ksoap2-</a:t>
            </a:r>
            <a:r>
              <a:rPr lang="en-US" dirty="0"/>
              <a:t>android tutorial</a:t>
            </a:r>
            <a:br>
              <a:rPr lang="en-US" dirty="0"/>
            </a:br>
            <a:r>
              <a:rPr lang="en-US" dirty="0">
                <a:hlinkClick r:id="rId5"/>
              </a:rPr>
              <a:t>http://code.tutsplus.com/tutorials/consuming-web-services-with-ksoap--mobile-</a:t>
            </a:r>
            <a:r>
              <a:rPr lang="en-US" dirty="0" smtClean="0">
                <a:hlinkClick r:id="rId5"/>
              </a:rPr>
              <a:t>21242</a:t>
            </a:r>
            <a:r>
              <a:rPr lang="en-US" dirty="0" smtClean="0"/>
              <a:t> </a:t>
            </a:r>
            <a:endParaRPr lang="en-US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1984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2D2DB9"/>
                </a:solidFill>
              </a:rPr>
              <a:t>Intro to Web Services</a:t>
            </a:r>
            <a:endParaRPr lang="en-US" sz="6600" dirty="0">
              <a:solidFill>
                <a:srgbClr val="2D2DB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1905000"/>
            <a:ext cx="5715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30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Web Services are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18889" cy="290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Web Service provides information or computing services to other computers over a  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8619" y="4767197"/>
            <a:ext cx="1913332" cy="133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 server</a:t>
            </a:r>
          </a:p>
          <a:p>
            <a:pPr algn="ctr"/>
            <a:r>
              <a:rPr lang="en-US" sz="2400" dirty="0" smtClean="0"/>
              <a:t>Provides a</a:t>
            </a:r>
          </a:p>
          <a:p>
            <a:pPr algn="ctr"/>
            <a:r>
              <a:rPr lang="en-US" sz="2400" dirty="0" smtClean="0"/>
              <a:t>Web Service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548217" y="1600200"/>
            <a:ext cx="1933780" cy="16000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 1</a:t>
            </a:r>
          </a:p>
          <a:p>
            <a:pPr algn="ctr"/>
            <a:r>
              <a:rPr lang="en-US" sz="2400" dirty="0" smtClean="0"/>
              <a:t>consuming the service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861607" y="4503264"/>
            <a:ext cx="1620389" cy="16000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 2 consuming the service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0733" y="4767197"/>
            <a:ext cx="1744439" cy="13361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 3 consuming the service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2375172" y="5113599"/>
            <a:ext cx="1583447" cy="445380"/>
          </a:xfrm>
          <a:prstGeom prst="rightArrow">
            <a:avLst/>
          </a:prstGeom>
          <a:solidFill>
            <a:schemeClr val="tx1">
              <a:lumMod val="75000"/>
              <a:lumOff val="25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5871951" y="5163086"/>
            <a:ext cx="989656" cy="511363"/>
          </a:xfrm>
          <a:prstGeom prst="leftArrow">
            <a:avLst/>
          </a:prstGeom>
          <a:solidFill>
            <a:schemeClr val="tx1">
              <a:lumMod val="75000"/>
              <a:lumOff val="25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ent-Up Arrow 12"/>
          <p:cNvSpPr/>
          <p:nvPr/>
        </p:nvSpPr>
        <p:spPr>
          <a:xfrm rot="10800000">
            <a:off x="5476089" y="2210393"/>
            <a:ext cx="1072124" cy="2556801"/>
          </a:xfrm>
          <a:prstGeom prst="bentUpArrow">
            <a:avLst>
              <a:gd name="adj1" fmla="val 21401"/>
              <a:gd name="adj2" fmla="val 21154"/>
              <a:gd name="adj3" fmla="val 17159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05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computing services to be distributed across:</a:t>
            </a:r>
          </a:p>
          <a:p>
            <a:pPr lvl="1"/>
            <a:r>
              <a:rPr lang="en-US" dirty="0" smtClean="0"/>
              <a:t>Multiple machines</a:t>
            </a:r>
          </a:p>
          <a:p>
            <a:pPr lvl="1"/>
            <a:r>
              <a:rPr lang="en-US" dirty="0" smtClean="0"/>
              <a:t>Any distance</a:t>
            </a:r>
          </a:p>
          <a:p>
            <a:r>
              <a:rPr lang="en-US" dirty="0" smtClean="0"/>
              <a:t>Provides a service that is:</a:t>
            </a:r>
          </a:p>
          <a:p>
            <a:pPr lvl="1"/>
            <a:r>
              <a:rPr lang="en-US" dirty="0" smtClean="0"/>
              <a:t>OS independent</a:t>
            </a:r>
          </a:p>
          <a:p>
            <a:pPr lvl="1"/>
            <a:r>
              <a:rPr lang="en-US" dirty="0" smtClean="0"/>
              <a:t>Language independent</a:t>
            </a:r>
          </a:p>
        </p:txBody>
      </p:sp>
    </p:spTree>
    <p:extLst>
      <p:ext uri="{BB962C8B-B14F-4D97-AF65-F5344CB8AC3E}">
        <p14:creationId xmlns:p14="http://schemas.microsoft.com/office/powerpoint/2010/main" val="1893947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Two Main Standards:</a:t>
            </a:r>
          </a:p>
          <a:p>
            <a:r>
              <a:rPr lang="en-US" dirty="0" smtClean="0"/>
              <a:t>REST: Representational State Transfer</a:t>
            </a:r>
          </a:p>
          <a:p>
            <a:pPr lvl="1"/>
            <a:r>
              <a:rPr lang="en-US" dirty="0" smtClean="0"/>
              <a:t>Newer, simpler, client code easier to write</a:t>
            </a:r>
          </a:p>
          <a:p>
            <a:r>
              <a:rPr lang="en-US" dirty="0" smtClean="0"/>
              <a:t>SOAP: Simple Object Access Protocol</a:t>
            </a:r>
          </a:p>
          <a:p>
            <a:pPr lvl="1"/>
            <a:r>
              <a:rPr lang="en-US" dirty="0" smtClean="0"/>
              <a:t>Older, more complex, client harder to write</a:t>
            </a:r>
          </a:p>
          <a:p>
            <a:pPr lvl="1"/>
            <a:r>
              <a:rPr lang="en-US" dirty="0" smtClean="0"/>
              <a:t>Lots of legacy SOAP services out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780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TheSimpleObjectAccessProtocol</a:t>
            </a:r>
            <a:r>
              <a:rPr lang="en-US" dirty="0"/>
              <a:t>(SOAP)</a:t>
            </a:r>
            <a:r>
              <a:rPr lang="en-US" dirty="0" err="1"/>
              <a:t>isaplatform-independentprotocolthatuses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XMLtomakeremoteprocedurecalls,typicallyoverHTTP.Eachrequestandresponseis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packagedinaSOAPmessage</a:t>
            </a:r>
            <a:r>
              <a:rPr lang="en-US" dirty="0"/>
              <a:t>—</a:t>
            </a:r>
            <a:r>
              <a:rPr lang="en-US" dirty="0" err="1"/>
              <a:t>anXMLmessagecontainingtheinformationthataweb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servicerequirestoprocessthemessage.SOAPmessagesarewritteninXMLsothatthey’re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computerreadable,humanreadableandplatformindependent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58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Services Description Layer</a:t>
            </a:r>
          </a:p>
          <a:p>
            <a:r>
              <a:rPr lang="en-US" dirty="0"/>
              <a:t>An XML document that describes a web service</a:t>
            </a:r>
          </a:p>
          <a:p>
            <a:r>
              <a:rPr lang="en-US" dirty="0"/>
              <a:t>The main elements in a WSDL document:</a:t>
            </a:r>
          </a:p>
          <a:p>
            <a:pPr marL="457200" lvl="1" indent="0">
              <a:buNone/>
            </a:pPr>
            <a:r>
              <a:rPr lang="en-US" dirty="0"/>
              <a:t>&lt;types&gt; 		Contains data type definitions</a:t>
            </a:r>
          </a:p>
          <a:p>
            <a:pPr marL="457200" lvl="1" indent="0">
              <a:buNone/>
            </a:pPr>
            <a:r>
              <a:rPr lang="en-US" dirty="0"/>
              <a:t>&lt;message&gt;	Definition of the data being sent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portType</a:t>
            </a:r>
            <a:r>
              <a:rPr lang="en-US" dirty="0"/>
              <a:t>&gt;	List of operations </a:t>
            </a:r>
          </a:p>
          <a:p>
            <a:pPr marL="457200" lvl="1" indent="0">
              <a:buNone/>
            </a:pPr>
            <a:r>
              <a:rPr lang="en-US" dirty="0"/>
              <a:t>&lt;binding&gt;	Protocol and data format for port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99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for Request and Response</a:t>
            </a:r>
            <a:endParaRPr lang="en-US" dirty="0"/>
          </a:p>
          <a:p>
            <a:r>
              <a:rPr lang="en-US" dirty="0"/>
              <a:t>A SOAP message is an XML document (not a file) with these elements:</a:t>
            </a:r>
          </a:p>
          <a:p>
            <a:pPr lvl="1">
              <a:buFont typeface="Courier New"/>
              <a:buChar char="o"/>
            </a:pPr>
            <a:r>
              <a:rPr lang="en-US" dirty="0"/>
              <a:t>Header</a:t>
            </a:r>
          </a:p>
          <a:p>
            <a:pPr lvl="1">
              <a:buFont typeface="Courier New"/>
              <a:buChar char="o"/>
            </a:pPr>
            <a:r>
              <a:rPr lang="en-US" dirty="0"/>
              <a:t>Body</a:t>
            </a:r>
          </a:p>
          <a:p>
            <a:pPr lvl="1">
              <a:buFont typeface="Courier New"/>
              <a:buChar char="o"/>
            </a:pPr>
            <a:r>
              <a:rPr lang="en-US" dirty="0"/>
              <a:t>Fault</a:t>
            </a:r>
          </a:p>
          <a:p>
            <a:pPr lvl="1">
              <a:buFont typeface="Courier New"/>
              <a:buChar char="o"/>
            </a:pPr>
            <a:r>
              <a:rPr lang="en-US" dirty="0"/>
              <a:t>Envelope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61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6644</TotalTime>
  <Words>461</Words>
  <Application>Microsoft Macintosh PowerPoint</Application>
  <PresentationFormat>On-screen Show (4:3)</PresentationFormat>
  <Paragraphs>181</Paragraphs>
  <Slides>23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Consuming  Web Services</vt:lpstr>
      <vt:lpstr>Course Overview</vt:lpstr>
      <vt:lpstr>PowerPoint Presentation</vt:lpstr>
      <vt:lpstr>How Web Services are Used</vt:lpstr>
      <vt:lpstr>Advantages of Web Services</vt:lpstr>
      <vt:lpstr>Protocols</vt:lpstr>
      <vt:lpstr>SOAP Protocol</vt:lpstr>
      <vt:lpstr>WSDL</vt:lpstr>
      <vt:lpstr>SOAP Messages</vt:lpstr>
      <vt:lpstr>Skeleton SOAP Message</vt:lpstr>
      <vt:lpstr>Request Body</vt:lpstr>
      <vt:lpstr>Response Body</vt:lpstr>
      <vt:lpstr>SOAP Service and Client</vt:lpstr>
      <vt:lpstr>Code Tour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Further kSOAP Reading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196</cp:revision>
  <dcterms:created xsi:type="dcterms:W3CDTF">2016-03-27T03:55:45Z</dcterms:created>
  <dcterms:modified xsi:type="dcterms:W3CDTF">2016-07-13T14:14:01Z</dcterms:modified>
</cp:coreProperties>
</file>