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docx" ContentType="application/vnd.openxmlformats-officedocument.wordprocessingml.documen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26"/>
  </p:notesMasterIdLst>
  <p:handoutMasterIdLst>
    <p:handoutMasterId r:id="rId27"/>
  </p:handoutMasterIdLst>
  <p:sldIdLst>
    <p:sldId id="362" r:id="rId2"/>
    <p:sldId id="363" r:id="rId3"/>
    <p:sldId id="364" r:id="rId4"/>
    <p:sldId id="365" r:id="rId5"/>
    <p:sldId id="343" r:id="rId6"/>
    <p:sldId id="344" r:id="rId7"/>
    <p:sldId id="345" r:id="rId8"/>
    <p:sldId id="366" r:id="rId9"/>
    <p:sldId id="370" r:id="rId10"/>
    <p:sldId id="373" r:id="rId11"/>
    <p:sldId id="371" r:id="rId12"/>
    <p:sldId id="353" r:id="rId13"/>
    <p:sldId id="354" r:id="rId14"/>
    <p:sldId id="355" r:id="rId15"/>
    <p:sldId id="367" r:id="rId16"/>
    <p:sldId id="356" r:id="rId17"/>
    <p:sldId id="357" r:id="rId18"/>
    <p:sldId id="368" r:id="rId19"/>
    <p:sldId id="360" r:id="rId20"/>
    <p:sldId id="358" r:id="rId21"/>
    <p:sldId id="359" r:id="rId22"/>
    <p:sldId id="369" r:id="rId23"/>
    <p:sldId id="361" r:id="rId24"/>
    <p:sldId id="372"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91" autoAdjust="0"/>
    <p:restoredTop sz="93163" autoAdjust="0"/>
  </p:normalViewPr>
  <p:slideViewPr>
    <p:cSldViewPr>
      <p:cViewPr>
        <p:scale>
          <a:sx n="134" d="100"/>
          <a:sy n="134" d="100"/>
        </p:scale>
        <p:origin x="-240"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94633A84-D730-4DB1-B585-7559B92CE5D8}" type="datetimeFigureOut">
              <a:rPr lang="en-US"/>
              <a:pPr>
                <a:defRPr/>
              </a:pPr>
              <a:t>6/29/17</a:t>
            </a:fld>
            <a:endParaRPr lang="en-US"/>
          </a:p>
        </p:txBody>
      </p:sp>
      <p:sp>
        <p:nvSpPr>
          <p:cNvPr id="276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developer.android.com</a:t>
            </a:r>
            <a:r>
              <a:rPr lang="en-US" dirty="0" smtClean="0"/>
              <a:t>/guide/topics/data/</a:t>
            </a:r>
            <a:r>
              <a:rPr lang="en-US" dirty="0" err="1" smtClean="0"/>
              <a:t>data-storage.html#pref</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3</a:t>
            </a:fld>
            <a:endParaRPr lang="en-US"/>
          </a:p>
        </p:txBody>
      </p:sp>
    </p:spTree>
    <p:extLst>
      <p:ext uri="{BB962C8B-B14F-4D97-AF65-F5344CB8AC3E}">
        <p14:creationId xmlns:p14="http://schemas.microsoft.com/office/powerpoint/2010/main" val="384066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developer.android.com</a:t>
            </a:r>
            <a:r>
              <a:rPr lang="en-US" dirty="0" smtClean="0"/>
              <a:t>/reference/</a:t>
            </a:r>
            <a:r>
              <a:rPr lang="en-US" dirty="0" err="1" smtClean="0"/>
              <a:t>classes.html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22</a:t>
            </a:fld>
            <a:endParaRPr lang="en-US"/>
          </a:p>
        </p:txBody>
      </p:sp>
    </p:spTree>
    <p:extLst>
      <p:ext uri="{BB962C8B-B14F-4D97-AF65-F5344CB8AC3E}">
        <p14:creationId xmlns:p14="http://schemas.microsoft.com/office/powerpoint/2010/main" val="3269991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https://developer.android.com/reference/android/app/</a:t>
            </a:r>
            <a:r>
              <a:rPr lang="en-US" dirty="0" err="1" smtClean="0"/>
              <a:t>Activity.html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23</a:t>
            </a:fld>
            <a:endParaRPr lang="en-US"/>
          </a:p>
        </p:txBody>
      </p:sp>
    </p:spTree>
    <p:extLst>
      <p:ext uri="{BB962C8B-B14F-4D97-AF65-F5344CB8AC3E}">
        <p14:creationId xmlns:p14="http://schemas.microsoft.com/office/powerpoint/2010/main" val="265015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developer.android.com</a:t>
            </a:r>
            <a:r>
              <a:rPr lang="en-US" dirty="0" smtClean="0"/>
              <a:t>/reference/android/app/</a:t>
            </a:r>
            <a:r>
              <a:rPr lang="en-US" dirty="0" err="1" smtClean="0"/>
              <a:t>Activity.html#onSaveInstanceState</a:t>
            </a:r>
            <a:r>
              <a:rPr lang="en-US" dirty="0" smtClean="0"/>
              <a:t>(</a:t>
            </a:r>
            <a:r>
              <a:rPr lang="en-US" dirty="0" err="1" smtClean="0"/>
              <a:t>android.os.Bundle</a:t>
            </a:r>
            <a:r>
              <a:rPr lang="en-US" smtClean="0"/>
              <a:t>)</a:t>
            </a:r>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8</a:t>
            </a:fld>
            <a:endParaRPr lang="en-US"/>
          </a:p>
        </p:txBody>
      </p:sp>
    </p:spTree>
    <p:extLst>
      <p:ext uri="{BB962C8B-B14F-4D97-AF65-F5344CB8AC3E}">
        <p14:creationId xmlns:p14="http://schemas.microsoft.com/office/powerpoint/2010/main" val="326999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developer.android.com</a:t>
            </a:r>
            <a:r>
              <a:rPr lang="en-US" dirty="0" smtClean="0"/>
              <a:t>/guide/components/activities/</a:t>
            </a:r>
            <a:r>
              <a:rPr lang="en-US" dirty="0" err="1" smtClean="0"/>
              <a:t>activity-lifecycle.html#saras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9</a:t>
            </a:fld>
            <a:endParaRPr lang="en-US"/>
          </a:p>
        </p:txBody>
      </p:sp>
    </p:spTree>
    <p:extLst>
      <p:ext uri="{BB962C8B-B14F-4D97-AF65-F5344CB8AC3E}">
        <p14:creationId xmlns:p14="http://schemas.microsoft.com/office/powerpoint/2010/main" val="65785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developer.android.com</a:t>
            </a:r>
            <a:r>
              <a:rPr lang="en-US" dirty="0" smtClean="0"/>
              <a:t>/guide/components/activities/</a:t>
            </a:r>
            <a:r>
              <a:rPr lang="en-US" dirty="0" err="1" smtClean="0"/>
              <a:t>activity-lifecycle.html#saras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10</a:t>
            </a:fld>
            <a:endParaRPr lang="en-US"/>
          </a:p>
        </p:txBody>
      </p:sp>
    </p:spTree>
    <p:extLst>
      <p:ext uri="{BB962C8B-B14F-4D97-AF65-F5344CB8AC3E}">
        <p14:creationId xmlns:p14="http://schemas.microsoft.com/office/powerpoint/2010/main" val="160823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/wiki/Gradle</a:t>
            </a:r>
          </a:p>
          <a:p>
            <a:r>
              <a:rPr lang="en-US" dirty="0" smtClean="0"/>
              <a:t>http://</a:t>
            </a:r>
            <a:r>
              <a:rPr lang="en-US" dirty="0" err="1" smtClean="0"/>
              <a:t>gradle.org</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11</a:t>
            </a:fld>
            <a:endParaRPr lang="en-US"/>
          </a:p>
        </p:txBody>
      </p:sp>
    </p:spTree>
    <p:extLst>
      <p:ext uri="{BB962C8B-B14F-4D97-AF65-F5344CB8AC3E}">
        <p14:creationId xmlns:p14="http://schemas.microsoft.com/office/powerpoint/2010/main" val="742041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view: app, </a:t>
            </a:r>
            <a:r>
              <a:rPr lang="en-US" dirty="0" err="1" smtClean="0"/>
              <a:t>build.gradle</a:t>
            </a:r>
            <a:endParaRPr lang="en-US" dirty="0" smtClean="0"/>
          </a:p>
          <a:p>
            <a:r>
              <a:rPr lang="en-US" dirty="0" smtClean="0"/>
              <a:t>Project Files view: app, app, </a:t>
            </a:r>
            <a:r>
              <a:rPr lang="en-US" dirty="0" err="1" smtClean="0"/>
              <a:t>build.gradle</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12</a:t>
            </a:fld>
            <a:endParaRPr lang="en-US"/>
          </a:p>
        </p:txBody>
      </p:sp>
    </p:spTree>
    <p:extLst>
      <p:ext uri="{BB962C8B-B14F-4D97-AF65-F5344CB8AC3E}">
        <p14:creationId xmlns:p14="http://schemas.microsoft.com/office/powerpoint/2010/main" val="1556069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developer.android.com</a:t>
            </a:r>
            <a:r>
              <a:rPr lang="en-US" dirty="0" smtClean="0"/>
              <a:t>/guide/topics/manifest/manifest-</a:t>
            </a:r>
            <a:r>
              <a:rPr lang="en-US" dirty="0" err="1" smtClean="0"/>
              <a:t>intro.html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15</a:t>
            </a:fld>
            <a:endParaRPr lang="en-US"/>
          </a:p>
        </p:txBody>
      </p:sp>
    </p:spTree>
    <p:extLst>
      <p:ext uri="{BB962C8B-B14F-4D97-AF65-F5344CB8AC3E}">
        <p14:creationId xmlns:p14="http://schemas.microsoft.com/office/powerpoint/2010/main" val="326999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developer.android.com</a:t>
            </a:r>
            <a:r>
              <a:rPr lang="en-US" dirty="0" smtClean="0"/>
              <a:t>/guide/topics/manifest/manifest-</a:t>
            </a:r>
            <a:r>
              <a:rPr lang="en-US" dirty="0" err="1" smtClean="0"/>
              <a:t>intro.html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18</a:t>
            </a:fld>
            <a:endParaRPr lang="en-US"/>
          </a:p>
        </p:txBody>
      </p:sp>
    </p:spTree>
    <p:extLst>
      <p:ext uri="{BB962C8B-B14F-4D97-AF65-F5344CB8AC3E}">
        <p14:creationId xmlns:p14="http://schemas.microsoft.com/office/powerpoint/2010/main" val="3269991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romannurik.github.io</a:t>
            </a:r>
            <a:r>
              <a:rPr lang="en-US" dirty="0" smtClean="0"/>
              <a:t>/</a:t>
            </a:r>
            <a:r>
              <a:rPr lang="en-US" dirty="0" err="1" smtClean="0"/>
              <a:t>AndroidAssetStudio</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20</a:t>
            </a:fld>
            <a:endParaRPr lang="en-US"/>
          </a:p>
        </p:txBody>
      </p:sp>
    </p:spTree>
    <p:extLst>
      <p:ext uri="{BB962C8B-B14F-4D97-AF65-F5344CB8AC3E}">
        <p14:creationId xmlns:p14="http://schemas.microsoft.com/office/powerpoint/2010/main" val="1685530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0"/>
            <a:ext cx="7772400" cy="553998"/>
          </a:xfrm>
        </p:spPr>
        <p:txBody>
          <a:bodyPr lIns="0" tIns="0" rIns="0" bIns="0" anchor="t" anchorCtr="0">
            <a:spAutoFit/>
          </a:bodyPr>
          <a:lstStyle>
            <a:lvl1pPr>
              <a:defRPr sz="3600" b="1" i="0" baseline="0">
                <a:solidFill>
                  <a:srgbClr val="0033CC"/>
                </a:solidFill>
              </a:defRPr>
            </a:lvl1pPr>
          </a:lstStyle>
          <a:p>
            <a:r>
              <a:rPr lang="en-US" dirty="0" smtClean="0"/>
              <a:t>Chapter number</a:t>
            </a:r>
            <a:endParaRPr lang="en-US" dirty="0"/>
          </a:p>
        </p:txBody>
      </p:sp>
      <p:sp>
        <p:nvSpPr>
          <p:cNvPr id="3" name="Date Placeholder 2"/>
          <p:cNvSpPr>
            <a:spLocks noGrp="1"/>
          </p:cNvSpPr>
          <p:nvPr>
            <p:ph type="dt" sz="half" idx="10"/>
          </p:nvPr>
        </p:nvSpPr>
        <p:spPr/>
        <p:txBody>
          <a:bodyPr/>
          <a:lstStyle/>
          <a:p>
            <a:pPr>
              <a:defRPr/>
            </a:pPr>
            <a:r>
              <a:rPr lang="en-US" smtClean="0"/>
              <a:t>Murach's Android Programming (2nd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smtClean="0">
              <a:latin typeface="Times New Roman"/>
            </a:endParaRPr>
          </a:p>
          <a:p>
            <a:pPr>
              <a:defRPr/>
            </a:pPr>
            <a:r>
              <a:rPr lang="en-US" smtClean="0"/>
              <a:t>Slide </a:t>
            </a:r>
            <a:fld id="{BF5C1183-B085-4070-A402-C03A3F977D3D}" type="slidenum">
              <a:rPr lang="en-US" smtClean="0"/>
              <a:pPr>
                <a:defRPr/>
              </a:pPr>
              <a:t>‹#›</a:t>
            </a:fld>
            <a:endParaRPr lang="en-US"/>
          </a:p>
        </p:txBody>
      </p:sp>
    </p:spTree>
    <p:extLst>
      <p:ext uri="{BB962C8B-B14F-4D97-AF65-F5344CB8AC3E}">
        <p14:creationId xmlns:p14="http://schemas.microsoft.com/office/powerpoint/2010/main" val="311738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85800"/>
            <a:ext cx="73152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smtClean="0"/>
              <a:t>Murach's Android Programming (2nd Ed.), C3</a:t>
            </a:r>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smtClean="0"/>
              <a:t>© 2015, Mike Murach &amp; Associates, Inc.</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12970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110144-19AD-4D4E-902D-E18AF93089D3}" type="datetimeFigureOut">
              <a:rPr lang="en-US" smtClean="0"/>
              <a:t>6/29/17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81846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110144-19AD-4D4E-902D-E18AF93089D3}" type="datetimeFigureOut">
              <a:rPr lang="en-US" smtClean="0"/>
              <a:t>6/29/17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712195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1"/>
          <p:cNvSpPr>
            <a:spLocks noGrp="1"/>
          </p:cNvSpPr>
          <p:nvPr>
            <p:ph type="dt" sz="half" idx="2"/>
          </p:nvPr>
        </p:nvSpPr>
        <p:spPr bwMode="auto">
          <a:xfrm>
            <a:off x="762000" y="6248400"/>
            <a:ext cx="1981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900">
                <a:latin typeface="Arial Narrow" pitchFamily="34" charset="0"/>
              </a:defRPr>
            </a:lvl1pPr>
          </a:lstStyle>
          <a:p>
            <a:pPr>
              <a:defRPr/>
            </a:pPr>
            <a:r>
              <a:rPr lang="en-US" smtClean="0"/>
              <a:t>Murach's Android Programming (2nd Ed.), C3</a:t>
            </a:r>
            <a:endParaRPr lang="en-US"/>
          </a:p>
        </p:txBody>
      </p:sp>
      <p:sp>
        <p:nvSpPr>
          <p:cNvPr id="8" name="Footer Placeholder 2"/>
          <p:cNvSpPr>
            <a:spLocks noGrp="1"/>
          </p:cNvSpPr>
          <p:nvPr>
            <p:ph type="ftr" sz="quarter" idx="3"/>
          </p:nvPr>
        </p:nvSpPr>
        <p:spPr bwMode="auto">
          <a:xfrm>
            <a:off x="2895600" y="6248400"/>
            <a:ext cx="33528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900">
                <a:latin typeface="Arial Narrow" pitchFamily="34" charset="0"/>
              </a:defRPr>
            </a:lvl1pPr>
          </a:lstStyle>
          <a:p>
            <a:pPr>
              <a:defRPr/>
            </a:pPr>
            <a:r>
              <a:rPr lang="en-US" smtClean="0"/>
              <a:t>© 2015, Mike Murach &amp; Associates, Inc.</a:t>
            </a:r>
            <a:endParaRPr lang="en-US"/>
          </a:p>
        </p:txBody>
      </p:sp>
      <p:sp>
        <p:nvSpPr>
          <p:cNvPr id="9" name="Slide Number Placeholder 3"/>
          <p:cNvSpPr>
            <a:spLocks noGrp="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a:latin typeface="Times New Roman"/>
            </a:endParaRPr>
          </a:p>
          <a:p>
            <a:pPr>
              <a:defRPr/>
            </a:pPr>
            <a:r>
              <a:rPr lang="en-US"/>
              <a:t>Slide </a:t>
            </a:r>
            <a:fld id="{BF5C1183-B085-4070-A402-C03A3F977D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72" r:id="rId3"/>
    <p:sldLayoutId id="2147483673" r:id="rId4"/>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4.bin"/><Relationship Id="rId5" Type="http://schemas.openxmlformats.org/officeDocument/2006/relationships/package" Target="../embeddings/Microsoft_Word_Document4.docx"/><Relationship Id="rId6" Type="http://schemas.openxmlformats.org/officeDocument/2006/relationships/image" Target="../media/image10.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package" Target="../embeddings/Microsoft_Word_Document5.docx"/><Relationship Id="rId5" Type="http://schemas.openxmlformats.org/officeDocument/2006/relationships/image" Target="../media/image12.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package" Target="../embeddings/Microsoft_Word_Document6.docx"/><Relationship Id="rId5" Type="http://schemas.openxmlformats.org/officeDocument/2006/relationships/image" Target="../media/image14.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package" Target="../embeddings/Microsoft_Word_Document7.docx"/><Relationship Id="rId5" Type="http://schemas.openxmlformats.org/officeDocument/2006/relationships/image" Target="../media/image15.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package" Target="../embeddings/Microsoft_Word_Document8.docx"/><Relationship Id="rId5" Type="http://schemas.openxmlformats.org/officeDocument/2006/relationships/image" Target="../media/image17.emf"/><Relationship Id="rId6" Type="http://schemas.openxmlformats.org/officeDocument/2006/relationships/hyperlink" Target="http://romannurik.github.io/AndroidAssetStudio/" TargetMode="External"/><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package" Target="../embeddings/Microsoft_Word_Document9.docx"/><Relationship Id="rId5" Type="http://schemas.openxmlformats.org/officeDocument/2006/relationships/image" Target="../media/image19.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hyperlink" Target="https://developer.android.com/reference/classes.html"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hyperlink" Target="https://developer.android.com/reference/android/app/Activity.html"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2.emf"/><Relationship Id="rId6"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package" Target="../embeddings/Microsoft_Word_Document2.docx"/><Relationship Id="rId5" Type="http://schemas.openxmlformats.org/officeDocument/2006/relationships/image" Target="../media/image4.emf"/><Relationship Id="rId6" Type="http://schemas.openxmlformats.org/officeDocument/2006/relationships/image" Target="../media/image5.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package" Target="../embeddings/Microsoft_Word_Document3.docx"/><Relationship Id="rId5" Type="http://schemas.openxmlformats.org/officeDocument/2006/relationships/image" Target="../media/image6.emf"/><Relationship Id="rId6" Type="http://schemas.openxmlformats.org/officeDocument/2006/relationships/image" Target="../media/image7.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7000">
              <a:schemeClr val="accent6">
                <a:alpha val="17000"/>
              </a:schemeClr>
            </a:gs>
            <a:gs pos="100000">
              <a:schemeClr val="accent6">
                <a:alpha val="7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1952" y="312314"/>
            <a:ext cx="7775370" cy="4869286"/>
          </a:xfrm>
        </p:spPr>
        <p:txBody>
          <a:bodyPr>
            <a:noAutofit/>
          </a:bodyPr>
          <a:lstStyle/>
          <a:p>
            <a:pPr>
              <a:spcAft>
                <a:spcPts val="600"/>
              </a:spcAft>
            </a:pPr>
            <a:r>
              <a:rPr lang="en-US" sz="8000" b="1" dirty="0" smtClean="0">
                <a:solidFill>
                  <a:schemeClr val="accent6"/>
                </a:solidFill>
              </a:rPr>
              <a:t>Your First App </a:t>
            </a:r>
            <a:r>
              <a:rPr lang="en-US" sz="6600" b="1" dirty="0" smtClean="0">
                <a:solidFill>
                  <a:schemeClr val="accent6"/>
                </a:solidFill>
              </a:rPr>
              <a:t>(continued)</a:t>
            </a:r>
            <a:br>
              <a:rPr lang="en-US" sz="6600" b="1" dirty="0" smtClean="0">
                <a:solidFill>
                  <a:schemeClr val="accent6"/>
                </a:solidFill>
              </a:rPr>
            </a:br>
            <a:r>
              <a:rPr lang="en-US" sz="6600" b="1" dirty="0" smtClean="0"/>
              <a:t/>
            </a:r>
            <a:br>
              <a:rPr lang="en-US" sz="6600" b="1" dirty="0" smtClean="0"/>
            </a:br>
            <a:r>
              <a:rPr lang="en-US" sz="6000" b="1" dirty="0" smtClean="0"/>
              <a:t>Writing the Code</a:t>
            </a:r>
            <a:br>
              <a:rPr lang="en-US" sz="6000" b="1" dirty="0" smtClean="0"/>
            </a:br>
            <a:r>
              <a:rPr lang="en-US" sz="4800" b="1" dirty="0" smtClean="0"/>
              <a:t>and more</a:t>
            </a:r>
            <a:endParaRPr lang="en-US" sz="4800" b="1" dirty="0"/>
          </a:p>
        </p:txBody>
      </p:sp>
      <p:sp>
        <p:nvSpPr>
          <p:cNvPr id="3" name="Subtitle 2"/>
          <p:cNvSpPr>
            <a:spLocks noGrp="1"/>
          </p:cNvSpPr>
          <p:nvPr>
            <p:ph type="subTitle" idx="1"/>
          </p:nvPr>
        </p:nvSpPr>
        <p:spPr>
          <a:xfrm>
            <a:off x="6248400" y="5562600"/>
            <a:ext cx="2391112" cy="957740"/>
          </a:xfrm>
        </p:spPr>
        <p:txBody>
          <a:bodyPr>
            <a:noAutofit/>
          </a:bodyPr>
          <a:lstStyle/>
          <a:p>
            <a:r>
              <a:rPr lang="en-US" sz="4400" b="1" dirty="0" smtClean="0">
                <a:solidFill>
                  <a:schemeClr val="tx1"/>
                </a:solidFill>
              </a:rPr>
              <a:t>CIS 399</a:t>
            </a:r>
            <a:endParaRPr lang="en-US" sz="4400" b="1" dirty="0">
              <a:solidFill>
                <a:schemeClr val="tx1"/>
              </a:solidFill>
            </a:endParaRPr>
          </a:p>
        </p:txBody>
      </p:sp>
    </p:spTree>
    <p:extLst>
      <p:ext uri="{BB962C8B-B14F-4D97-AF65-F5344CB8AC3E}">
        <p14:creationId xmlns:p14="http://schemas.microsoft.com/office/powerpoint/2010/main" val="979064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946"/>
            <a:ext cx="7543800" cy="800219"/>
          </a:xfrm>
        </p:spPr>
        <p:txBody>
          <a:bodyPr/>
          <a:lstStyle/>
          <a:p>
            <a:r>
              <a:rPr lang="en-US" dirty="0" smtClean="0"/>
              <a:t>Example of Retrieving Activity State in </a:t>
            </a:r>
            <a:r>
              <a:rPr lang="en-US" i="1" dirty="0" err="1" smtClean="0"/>
              <a:t>onCreate</a:t>
            </a:r>
            <a:endParaRPr lang="en-US" i="1" dirty="0"/>
          </a:p>
        </p:txBody>
      </p:sp>
      <p:sp>
        <p:nvSpPr>
          <p:cNvPr id="6" name="TextBox 5"/>
          <p:cNvSpPr txBox="1"/>
          <p:nvPr/>
        </p:nvSpPr>
        <p:spPr>
          <a:xfrm>
            <a:off x="342900" y="1447800"/>
            <a:ext cx="8001000" cy="4093428"/>
          </a:xfrm>
          <a:prstGeom prst="rect">
            <a:avLst/>
          </a:prstGeom>
          <a:noFill/>
        </p:spPr>
        <p:txBody>
          <a:bodyPr wrap="square" rtlCol="0">
            <a:spAutoFit/>
          </a:bodyPr>
          <a:lstStyle/>
          <a:p>
            <a:r>
              <a:rPr lang="en-US" sz="2000" b="1" dirty="0">
                <a:solidFill>
                  <a:srgbClr val="000080"/>
                </a:solidFill>
              </a:rPr>
              <a:t> </a:t>
            </a:r>
            <a:r>
              <a:rPr lang="en-US" sz="2000" b="1" dirty="0" smtClean="0">
                <a:solidFill>
                  <a:srgbClr val="000080"/>
                </a:solidFill>
              </a:rPr>
              <a:t>   </a:t>
            </a:r>
            <a:r>
              <a:rPr lang="en-US" sz="2000" dirty="0">
                <a:solidFill>
                  <a:srgbClr val="808000"/>
                </a:solidFill>
              </a:rPr>
              <a:t>@Override</a:t>
            </a:r>
            <a:br>
              <a:rPr lang="en-US" sz="2000" dirty="0">
                <a:solidFill>
                  <a:srgbClr val="808000"/>
                </a:solidFill>
              </a:rPr>
            </a:br>
            <a:r>
              <a:rPr lang="en-US" sz="2000" dirty="0" smtClean="0">
                <a:solidFill>
                  <a:srgbClr val="808000"/>
                </a:solidFill>
              </a:rPr>
              <a:t>    </a:t>
            </a:r>
            <a:r>
              <a:rPr lang="en-US" sz="2000" b="1" dirty="0" smtClean="0">
                <a:solidFill>
                  <a:srgbClr val="000080"/>
                </a:solidFill>
              </a:rPr>
              <a:t>protected </a:t>
            </a:r>
            <a:r>
              <a:rPr lang="en-US" sz="2000" b="1" dirty="0">
                <a:solidFill>
                  <a:srgbClr val="000080"/>
                </a:solidFill>
              </a:rPr>
              <a:t>void </a:t>
            </a:r>
            <a:r>
              <a:rPr lang="en-US" sz="2000" dirty="0" err="1"/>
              <a:t>onCreate</a:t>
            </a:r>
            <a:r>
              <a:rPr lang="en-US" sz="2000" dirty="0"/>
              <a:t>(Bundle </a:t>
            </a:r>
            <a:r>
              <a:rPr lang="en-US" sz="2000" dirty="0" err="1"/>
              <a:t>savedInstanceState</a:t>
            </a:r>
            <a:r>
              <a:rPr lang="en-US" sz="2000" dirty="0"/>
              <a:t>) {</a:t>
            </a:r>
            <a:br>
              <a:rPr lang="en-US" sz="2000" dirty="0"/>
            </a:br>
            <a:r>
              <a:rPr lang="en-US" sz="2000" dirty="0"/>
              <a:t>    </a:t>
            </a:r>
            <a:r>
              <a:rPr lang="en-US" sz="2000" b="1" dirty="0" err="1">
                <a:solidFill>
                  <a:srgbClr val="000080"/>
                </a:solidFill>
              </a:rPr>
              <a:t>super</a:t>
            </a:r>
            <a:r>
              <a:rPr lang="en-US" sz="2000" dirty="0" err="1"/>
              <a:t>.onCreate</a:t>
            </a:r>
            <a:r>
              <a:rPr lang="en-US" sz="2000" dirty="0"/>
              <a:t>(</a:t>
            </a:r>
            <a:r>
              <a:rPr lang="en-US" sz="2000" dirty="0" err="1"/>
              <a:t>savedInstanceState</a:t>
            </a:r>
            <a:r>
              <a:rPr lang="en-US" sz="2000" dirty="0"/>
              <a:t>); </a:t>
            </a:r>
            <a:r>
              <a:rPr lang="en-US" sz="2000" i="1" dirty="0">
                <a:solidFill>
                  <a:srgbClr val="808080"/>
                </a:solidFill>
              </a:rPr>
              <a:t>// Always call the superclass first</a:t>
            </a:r>
            <a:br>
              <a:rPr lang="en-US" sz="2000" i="1" dirty="0">
                <a:solidFill>
                  <a:srgbClr val="808080"/>
                </a:solidFill>
              </a:rPr>
            </a:br>
            <a:r>
              <a:rPr lang="en-US" sz="2000" i="1" dirty="0">
                <a:solidFill>
                  <a:srgbClr val="808080"/>
                </a:solidFill>
              </a:rPr>
              <a:t/>
            </a:r>
            <a:br>
              <a:rPr lang="en-US" sz="2000" i="1" dirty="0">
                <a:solidFill>
                  <a:srgbClr val="808080"/>
                </a:solidFill>
              </a:rPr>
            </a:br>
            <a:r>
              <a:rPr lang="en-US" sz="2000" i="1" dirty="0">
                <a:solidFill>
                  <a:srgbClr val="808080"/>
                </a:solidFill>
              </a:rPr>
              <a:t/>
            </a:r>
            <a:br>
              <a:rPr lang="en-US" sz="2000" i="1" dirty="0">
                <a:solidFill>
                  <a:srgbClr val="808080"/>
                </a:solidFill>
              </a:rPr>
            </a:br>
            <a:r>
              <a:rPr lang="en-US" sz="2000" i="1" dirty="0">
                <a:solidFill>
                  <a:srgbClr val="808080"/>
                </a:solidFill>
              </a:rPr>
              <a:t>    // Check whether we're recreating a previously destroyed instance</a:t>
            </a:r>
            <a:br>
              <a:rPr lang="en-US" sz="2000" i="1" dirty="0">
                <a:solidFill>
                  <a:srgbClr val="808080"/>
                </a:solidFill>
              </a:rPr>
            </a:br>
            <a:r>
              <a:rPr lang="en-US" sz="2000" i="1" dirty="0">
                <a:solidFill>
                  <a:srgbClr val="808080"/>
                </a:solidFill>
              </a:rPr>
              <a:t>    </a:t>
            </a:r>
            <a:r>
              <a:rPr lang="en-US" sz="2000" b="1" dirty="0">
                <a:solidFill>
                  <a:srgbClr val="000080"/>
                </a:solidFill>
              </a:rPr>
              <a:t>if </a:t>
            </a:r>
            <a:r>
              <a:rPr lang="en-US" sz="2000" dirty="0"/>
              <a:t>(</a:t>
            </a:r>
            <a:r>
              <a:rPr lang="en-US" sz="2000" dirty="0" err="1"/>
              <a:t>savedInstanceState</a:t>
            </a:r>
            <a:r>
              <a:rPr lang="en-US" sz="2000" dirty="0"/>
              <a:t> != </a:t>
            </a:r>
            <a:r>
              <a:rPr lang="en-US" sz="2000" b="1" dirty="0">
                <a:solidFill>
                  <a:srgbClr val="000080"/>
                </a:solidFill>
              </a:rPr>
              <a:t>null</a:t>
            </a:r>
            <a:r>
              <a:rPr lang="en-US" sz="2000" dirty="0"/>
              <a:t>) {</a:t>
            </a:r>
            <a:br>
              <a:rPr lang="en-US" sz="2000" dirty="0"/>
            </a:br>
            <a:r>
              <a:rPr lang="en-US" sz="2000" dirty="0"/>
              <a:t>        </a:t>
            </a:r>
            <a:r>
              <a:rPr lang="en-US" sz="2000" i="1" dirty="0">
                <a:solidFill>
                  <a:srgbClr val="808080"/>
                </a:solidFill>
              </a:rPr>
              <a:t>// Restore value of members from saved state</a:t>
            </a:r>
            <a:br>
              <a:rPr lang="en-US" sz="2000" i="1" dirty="0">
                <a:solidFill>
                  <a:srgbClr val="808080"/>
                </a:solidFill>
              </a:rPr>
            </a:br>
            <a:r>
              <a:rPr lang="en-US" sz="2000" i="1" dirty="0">
                <a:solidFill>
                  <a:srgbClr val="808080"/>
                </a:solidFill>
              </a:rPr>
              <a:t>        </a:t>
            </a:r>
            <a:r>
              <a:rPr lang="en-US" sz="2000" dirty="0" err="1"/>
              <a:t>mCurrentScore</a:t>
            </a:r>
            <a:r>
              <a:rPr lang="en-US" sz="2000" dirty="0"/>
              <a:t> = </a:t>
            </a:r>
            <a:r>
              <a:rPr lang="en-US" sz="2000" dirty="0" err="1"/>
              <a:t>savedInstanceState.getInt</a:t>
            </a:r>
            <a:r>
              <a:rPr lang="en-US" sz="2000" dirty="0"/>
              <a:t>(STATE_SCORE);</a:t>
            </a:r>
            <a:br>
              <a:rPr lang="en-US" sz="2000" dirty="0"/>
            </a:br>
            <a:r>
              <a:rPr lang="en-US" sz="2000" dirty="0"/>
              <a:t>        </a:t>
            </a:r>
            <a:r>
              <a:rPr lang="en-US" sz="2000" dirty="0" err="1"/>
              <a:t>mCurrentLevel</a:t>
            </a:r>
            <a:r>
              <a:rPr lang="en-US" sz="2000" dirty="0"/>
              <a:t> = </a:t>
            </a:r>
            <a:r>
              <a:rPr lang="en-US" sz="2000" dirty="0" err="1"/>
              <a:t>savedInstanceState.getInt</a:t>
            </a:r>
            <a:r>
              <a:rPr lang="en-US" sz="2000" dirty="0"/>
              <a:t>(STATE_LEVEL);</a:t>
            </a:r>
            <a:br>
              <a:rPr lang="en-US" sz="2000" dirty="0"/>
            </a:br>
            <a:r>
              <a:rPr lang="en-US" sz="2000" dirty="0"/>
              <a:t>    } </a:t>
            </a:r>
            <a:r>
              <a:rPr lang="en-US" sz="2000" b="1" dirty="0">
                <a:solidFill>
                  <a:srgbClr val="000080"/>
                </a:solidFill>
              </a:rPr>
              <a:t>else </a:t>
            </a:r>
            <a:r>
              <a:rPr lang="en-US" sz="2000" dirty="0"/>
              <a:t>{</a:t>
            </a:r>
            <a:br>
              <a:rPr lang="en-US" sz="2000" dirty="0"/>
            </a:br>
            <a:r>
              <a:rPr lang="en-US" sz="2000" dirty="0"/>
              <a:t>        </a:t>
            </a:r>
            <a:r>
              <a:rPr lang="en-US" sz="2000" i="1" dirty="0">
                <a:solidFill>
                  <a:srgbClr val="808080"/>
                </a:solidFill>
              </a:rPr>
              <a:t>// Probably initialize members with default values for a new instance</a:t>
            </a:r>
            <a:br>
              <a:rPr lang="en-US" sz="2000" i="1" dirty="0">
                <a:solidFill>
                  <a:srgbClr val="808080"/>
                </a:solidFill>
              </a:rPr>
            </a:br>
            <a:r>
              <a:rPr lang="en-US" sz="2000" i="1" dirty="0">
                <a:solidFill>
                  <a:srgbClr val="808080"/>
                </a:solidFill>
              </a:rPr>
              <a:t>    </a:t>
            </a:r>
            <a:r>
              <a:rPr lang="en-US" sz="2000" dirty="0"/>
              <a:t>}</a:t>
            </a:r>
            <a:endParaRPr lang="en-US" sz="2000" dirty="0" smtClean="0">
              <a:latin typeface="Courier" charset="0"/>
              <a:ea typeface="Courier" charset="0"/>
              <a:cs typeface="Courier" charset="0"/>
            </a:endParaRPr>
          </a:p>
        </p:txBody>
      </p:sp>
    </p:spTree>
    <p:extLst>
      <p:ext uri="{BB962C8B-B14F-4D97-AF65-F5344CB8AC3E}">
        <p14:creationId xmlns:p14="http://schemas.microsoft.com/office/powerpoint/2010/main" val="1265688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3962400" cy="400110"/>
          </a:xfrm>
        </p:spPr>
        <p:txBody>
          <a:bodyPr/>
          <a:lstStyle/>
          <a:p>
            <a:r>
              <a:rPr lang="en-US" dirty="0" smtClean="0"/>
              <a:t>Gradle Build System</a:t>
            </a:r>
            <a:endParaRPr lang="en-US" dirty="0"/>
          </a:p>
        </p:txBody>
      </p:sp>
      <p:sp>
        <p:nvSpPr>
          <p:cNvPr id="6" name="TextBox 5"/>
          <p:cNvSpPr txBox="1"/>
          <p:nvPr/>
        </p:nvSpPr>
        <p:spPr>
          <a:xfrm>
            <a:off x="762000" y="1219200"/>
            <a:ext cx="7467600" cy="4893647"/>
          </a:xfrm>
          <a:prstGeom prst="rect">
            <a:avLst/>
          </a:prstGeom>
          <a:noFill/>
        </p:spPr>
        <p:txBody>
          <a:bodyPr wrap="square" rtlCol="0">
            <a:spAutoFit/>
          </a:bodyPr>
          <a:lstStyle/>
          <a:p>
            <a:r>
              <a:rPr lang="en-US" dirty="0"/>
              <a:t>Gradle is an open source build automation system that builds upon the concepts of Apache Ant and Apache Maven and introduces a Groovy-based domain-specific language (DSL) instead of the XML form used by Apache Maven of declaring the project configuration</a:t>
            </a:r>
            <a:r>
              <a:rPr lang="en-US" dirty="0" smtClean="0"/>
              <a:t>.  Gradle </a:t>
            </a:r>
            <a:r>
              <a:rPr lang="en-US" dirty="0"/>
              <a:t>uses a directed acyclic graph ("DAG") to determine the order in which tasks can be run.</a:t>
            </a:r>
          </a:p>
          <a:p>
            <a:endParaRPr lang="en-US" dirty="0"/>
          </a:p>
          <a:p>
            <a:r>
              <a:rPr lang="en-US" dirty="0"/>
              <a:t>Gradle was designed for multi-project builds which can grow to be quite large, and supports incremental builds by intelligently determining which parts of the build tree are up-to-date, so that any task dependent upon those parts will not need to be re-</a:t>
            </a:r>
            <a:r>
              <a:rPr lang="en-US" dirty="0" smtClean="0"/>
              <a:t>executed. - Wikipedia</a:t>
            </a:r>
            <a:endParaRPr lang="en-US" dirty="0"/>
          </a:p>
        </p:txBody>
      </p:sp>
      <p:pic>
        <p:nvPicPr>
          <p:cNvPr id="7" name="Picture 6"/>
          <p:cNvPicPr>
            <a:picLocks noChangeAspect="1"/>
          </p:cNvPicPr>
          <p:nvPr/>
        </p:nvPicPr>
        <p:blipFill>
          <a:blip r:embed="rId3"/>
          <a:stretch>
            <a:fillRect/>
          </a:stretch>
        </p:blipFill>
        <p:spPr>
          <a:xfrm>
            <a:off x="4419600" y="381000"/>
            <a:ext cx="3807637" cy="818642"/>
          </a:xfrm>
          <a:prstGeom prst="rect">
            <a:avLst/>
          </a:prstGeom>
        </p:spPr>
      </p:pic>
    </p:spTree>
    <p:extLst>
      <p:ext uri="{BB962C8B-B14F-4D97-AF65-F5344CB8AC3E}">
        <p14:creationId xmlns:p14="http://schemas.microsoft.com/office/powerpoint/2010/main" val="209975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Gradle build script</a:t>
            </a:r>
          </a:p>
        </p:txBody>
      </p:sp>
      <p:sp>
        <p:nvSpPr>
          <p:cNvPr id="3" name="Date Placeholder 2"/>
          <p:cNvSpPr>
            <a:spLocks noGrp="1"/>
          </p:cNvSpPr>
          <p:nvPr>
            <p:ph type="dt" sz="half" idx="10"/>
          </p:nvPr>
        </p:nvSpPr>
        <p:spPr>
          <a:xfrm>
            <a:off x="762000" y="6248400"/>
            <a:ext cx="2362200" cy="457200"/>
          </a:xfrm>
        </p:spPr>
        <p:txBody>
          <a:bodyPr/>
          <a:lstStyle/>
          <a:p>
            <a:pPr>
              <a:defRPr/>
            </a:pPr>
            <a:r>
              <a:rPr lang="en-US" smtClean="0"/>
              <a:t>Murach's Android Programming (2nd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latin typeface="Arial Narrow" pitchFamily="34" charset="0"/>
              </a:rPr>
              <a:t>Slide </a:t>
            </a:r>
            <a:fld id="{5ECE9829-65B2-40C6-AEFF-7C648FF56A9C}" type="slidenum">
              <a:rPr lang="en-US" sz="900" smtClean="0">
                <a:latin typeface="Arial Narrow" pitchFamily="34" charset="0"/>
              </a:rPr>
              <a:pPr algn="r">
                <a:defRPr/>
              </a:pPr>
              <a:t>12</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828770979"/>
              </p:ext>
            </p:extLst>
          </p:nvPr>
        </p:nvGraphicFramePr>
        <p:xfrm>
          <a:off x="990600" y="1219200"/>
          <a:ext cx="7300912" cy="4575175"/>
        </p:xfrm>
        <a:graphic>
          <a:graphicData uri="http://schemas.openxmlformats.org/presentationml/2006/ole">
            <mc:AlternateContent xmlns:mc="http://schemas.openxmlformats.org/markup-compatibility/2006">
              <mc:Choice xmlns:v="urn:schemas-microsoft-com:vml" Requires="v">
                <p:oleObj spid="_x0000_s30742" name="Document" r:id="rId5" imgW="7301323" imgH="4576078" progId="Word.Document.12">
                  <p:embed/>
                </p:oleObj>
              </mc:Choice>
              <mc:Fallback>
                <p:oleObj name="Document" r:id="rId5" imgW="7301323" imgH="4576078" progId="Word.Document.12">
                  <p:embed/>
                  <p:pic>
                    <p:nvPicPr>
                      <p:cNvPr id="0" name=""/>
                      <p:cNvPicPr/>
                      <p:nvPr/>
                    </p:nvPicPr>
                    <p:blipFill>
                      <a:blip r:embed="rId6"/>
                      <a:stretch>
                        <a:fillRect/>
                      </a:stretch>
                    </p:blipFill>
                    <p:spPr>
                      <a:xfrm>
                        <a:off x="990600" y="1219200"/>
                        <a:ext cx="7300912" cy="4575175"/>
                      </a:xfrm>
                      <a:prstGeom prst="rect">
                        <a:avLst/>
                      </a:prstGeom>
                    </p:spPr>
                  </p:pic>
                </p:oleObj>
              </mc:Fallback>
            </mc:AlternateContent>
          </a:graphicData>
        </a:graphic>
      </p:graphicFrame>
    </p:spTree>
    <p:extLst>
      <p:ext uri="{BB962C8B-B14F-4D97-AF65-F5344CB8AC3E}">
        <p14:creationId xmlns:p14="http://schemas.microsoft.com/office/powerpoint/2010/main" val="3584228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dialogs for adding a dependency</a:t>
            </a:r>
          </a:p>
        </p:txBody>
      </p:sp>
      <p:sp>
        <p:nvSpPr>
          <p:cNvPr id="3" name="Date Placeholder 2"/>
          <p:cNvSpPr>
            <a:spLocks noGrp="1"/>
          </p:cNvSpPr>
          <p:nvPr>
            <p:ph type="dt" sz="half" idx="10"/>
          </p:nvPr>
        </p:nvSpPr>
        <p:spPr>
          <a:xfrm>
            <a:off x="762000" y="6248400"/>
            <a:ext cx="2362200" cy="457200"/>
          </a:xfrm>
        </p:spPr>
        <p:txBody>
          <a:bodyPr/>
          <a:lstStyle/>
          <a:p>
            <a:pPr>
              <a:defRPr/>
            </a:pPr>
            <a:r>
              <a:rPr lang="en-US" smtClean="0"/>
              <a:t>Murach's Android Programming (2nd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latin typeface="Arial Narrow" pitchFamily="34" charset="0"/>
              </a:rPr>
              <a:t>Slide </a:t>
            </a:r>
            <a:fld id="{5ECE9829-65B2-40C6-AEFF-7C648FF56A9C}" type="slidenum">
              <a:rPr lang="en-US" sz="900" smtClean="0">
                <a:latin typeface="Arial Narrow" pitchFamily="34" charset="0"/>
              </a:rPr>
              <a:pPr algn="r">
                <a:defRPr/>
              </a:pPr>
              <a:t>13</a:t>
            </a:fld>
            <a:endParaRPr lang="en-US" sz="900">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90600" y="1206499"/>
            <a:ext cx="5791200" cy="49157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08318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A dependencies block</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smtClean="0"/>
              <a:t>Murach's</a:t>
            </a:r>
            <a:r>
              <a:rPr lang="en-US" dirty="0" smtClean="0"/>
              <a:t> Android Programming (2nd Ed.), C3</a:t>
            </a:r>
            <a:endParaRPr lang="en-US" dirty="0"/>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latin typeface="Arial Narrow" pitchFamily="34" charset="0"/>
              </a:rPr>
              <a:t>Slide </a:t>
            </a:r>
            <a:fld id="{5ECE9829-65B2-40C6-AEFF-7C648FF56A9C}" type="slidenum">
              <a:rPr lang="en-US" sz="900" smtClean="0">
                <a:latin typeface="Arial Narrow" pitchFamily="34" charset="0"/>
              </a:rPr>
              <a:pPr algn="r">
                <a:defRPr/>
              </a:pPr>
              <a:t>14</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994217076"/>
              </p:ext>
            </p:extLst>
          </p:nvPr>
        </p:nvGraphicFramePr>
        <p:xfrm>
          <a:off x="990600" y="1219200"/>
          <a:ext cx="7300912" cy="866775"/>
        </p:xfrm>
        <a:graphic>
          <a:graphicData uri="http://schemas.openxmlformats.org/presentationml/2006/ole">
            <mc:AlternateContent xmlns:mc="http://schemas.openxmlformats.org/markup-compatibility/2006">
              <mc:Choice xmlns:v="urn:schemas-microsoft-com:vml" Requires="v">
                <p:oleObj spid="_x0000_s31765" name="Document" r:id="rId4" imgW="7301323" imgH="867039" progId="Word.Document.12">
                  <p:embed/>
                </p:oleObj>
              </mc:Choice>
              <mc:Fallback>
                <p:oleObj name="Document" r:id="rId4" imgW="7301323" imgH="867039" progId="Word.Document.12">
                  <p:embed/>
                  <p:pic>
                    <p:nvPicPr>
                      <p:cNvPr id="0" name=""/>
                      <p:cNvPicPr/>
                      <p:nvPr/>
                    </p:nvPicPr>
                    <p:blipFill>
                      <a:blip r:embed="rId5"/>
                      <a:stretch>
                        <a:fillRect/>
                      </a:stretch>
                    </p:blipFill>
                    <p:spPr>
                      <a:xfrm>
                        <a:off x="990600" y="1219200"/>
                        <a:ext cx="7300912" cy="866775"/>
                      </a:xfrm>
                      <a:prstGeom prst="rect">
                        <a:avLst/>
                      </a:prstGeom>
                    </p:spPr>
                  </p:pic>
                </p:oleObj>
              </mc:Fallback>
            </mc:AlternateContent>
          </a:graphicData>
        </a:graphic>
      </p:graphicFrame>
    </p:spTree>
    <p:extLst>
      <p:ext uri="{BB962C8B-B14F-4D97-AF65-F5344CB8AC3E}">
        <p14:creationId xmlns:p14="http://schemas.microsoft.com/office/powerpoint/2010/main" val="2250412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3962400" cy="400110"/>
          </a:xfrm>
        </p:spPr>
        <p:txBody>
          <a:bodyPr/>
          <a:lstStyle/>
          <a:p>
            <a:r>
              <a:rPr lang="en-US" dirty="0" smtClean="0"/>
              <a:t>Android Manifest</a:t>
            </a:r>
            <a:endParaRPr lang="en-US" dirty="0"/>
          </a:p>
        </p:txBody>
      </p:sp>
      <p:sp>
        <p:nvSpPr>
          <p:cNvPr id="6" name="TextBox 5"/>
          <p:cNvSpPr txBox="1"/>
          <p:nvPr/>
        </p:nvSpPr>
        <p:spPr>
          <a:xfrm>
            <a:off x="762000" y="1219200"/>
            <a:ext cx="4876800" cy="4401205"/>
          </a:xfrm>
          <a:prstGeom prst="rect">
            <a:avLst/>
          </a:prstGeom>
          <a:noFill/>
        </p:spPr>
        <p:txBody>
          <a:bodyPr wrap="square" rtlCol="0">
            <a:spAutoFit/>
          </a:bodyPr>
          <a:lstStyle/>
          <a:p>
            <a:r>
              <a:rPr lang="en-US" sz="2800" dirty="0"/>
              <a:t>Every application must have an AndroidManifest.xml file (with precisely that name) in its root directory. The manifest file presents essential information about your app to the Android system, information the system must have before it can run any of the app's code. </a:t>
            </a:r>
            <a:r>
              <a:rPr lang="en-US" sz="2800" dirty="0" smtClean="0"/>
              <a:t>– Android Developer’s API Guide</a:t>
            </a:r>
            <a:endParaRPr lang="en-US" dirty="0"/>
          </a:p>
        </p:txBody>
      </p:sp>
      <p:pic>
        <p:nvPicPr>
          <p:cNvPr id="3" name="Picture 2"/>
          <p:cNvPicPr>
            <a:picLocks noChangeAspect="1"/>
          </p:cNvPicPr>
          <p:nvPr/>
        </p:nvPicPr>
        <p:blipFill>
          <a:blip r:embed="rId3"/>
          <a:stretch>
            <a:fillRect/>
          </a:stretch>
        </p:blipFill>
        <p:spPr>
          <a:xfrm>
            <a:off x="5694866" y="1447800"/>
            <a:ext cx="2750634" cy="2743200"/>
          </a:xfrm>
          <a:prstGeom prst="rect">
            <a:avLst/>
          </a:prstGeom>
        </p:spPr>
      </p:pic>
    </p:spTree>
    <p:extLst>
      <p:ext uri="{BB962C8B-B14F-4D97-AF65-F5344CB8AC3E}">
        <p14:creationId xmlns:p14="http://schemas.microsoft.com/office/powerpoint/2010/main" val="1908645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AndroidManifest.xml file</a:t>
            </a:r>
          </a:p>
        </p:txBody>
      </p:sp>
      <p:sp>
        <p:nvSpPr>
          <p:cNvPr id="3" name="Date Placeholder 2"/>
          <p:cNvSpPr>
            <a:spLocks noGrp="1"/>
          </p:cNvSpPr>
          <p:nvPr>
            <p:ph type="dt" sz="half" idx="10"/>
          </p:nvPr>
        </p:nvSpPr>
        <p:spPr>
          <a:xfrm>
            <a:off x="762000" y="6248400"/>
            <a:ext cx="2362200" cy="457200"/>
          </a:xfrm>
        </p:spPr>
        <p:txBody>
          <a:bodyPr/>
          <a:lstStyle/>
          <a:p>
            <a:pPr>
              <a:defRPr/>
            </a:pPr>
            <a:r>
              <a:rPr lang="en-US" dirty="0" err="1" smtClean="0"/>
              <a:t>Murach's</a:t>
            </a:r>
            <a:r>
              <a:rPr lang="en-US" dirty="0" smtClean="0"/>
              <a:t> Android Programming (2nd Ed.), C3</a:t>
            </a:r>
            <a:endParaRPr lang="en-US" dirty="0"/>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latin typeface="Arial Narrow" pitchFamily="34" charset="0"/>
              </a:rPr>
              <a:t>Slide </a:t>
            </a:r>
            <a:fld id="{5ECE9829-65B2-40C6-AEFF-7C648FF56A9C}" type="slidenum">
              <a:rPr lang="en-US" sz="900" smtClean="0">
                <a:latin typeface="Arial Narrow" pitchFamily="34" charset="0"/>
              </a:rPr>
              <a:pPr algn="r">
                <a:defRPr/>
              </a:pPr>
              <a:t>16</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399731168"/>
              </p:ext>
            </p:extLst>
          </p:nvPr>
        </p:nvGraphicFramePr>
        <p:xfrm>
          <a:off x="990600" y="1143000"/>
          <a:ext cx="7300912" cy="4978400"/>
        </p:xfrm>
        <a:graphic>
          <a:graphicData uri="http://schemas.openxmlformats.org/presentationml/2006/ole">
            <mc:AlternateContent xmlns:mc="http://schemas.openxmlformats.org/markup-compatibility/2006">
              <mc:Choice xmlns:v="urn:schemas-microsoft-com:vml" Requires="v">
                <p:oleObj spid="_x0000_s32789" name="Document" r:id="rId4" imgW="7301323" imgH="4979352" progId="Word.Document.12">
                  <p:embed/>
                </p:oleObj>
              </mc:Choice>
              <mc:Fallback>
                <p:oleObj name="Document" r:id="rId4" imgW="7301323" imgH="4979352" progId="Word.Document.12">
                  <p:embed/>
                  <p:pic>
                    <p:nvPicPr>
                      <p:cNvPr id="0" name=""/>
                      <p:cNvPicPr/>
                      <p:nvPr/>
                    </p:nvPicPr>
                    <p:blipFill>
                      <a:blip r:embed="rId5"/>
                      <a:stretch>
                        <a:fillRect/>
                      </a:stretch>
                    </p:blipFill>
                    <p:spPr>
                      <a:xfrm>
                        <a:off x="990600" y="1143000"/>
                        <a:ext cx="7300912" cy="4978400"/>
                      </a:xfrm>
                      <a:prstGeom prst="rect">
                        <a:avLst/>
                      </a:prstGeom>
                    </p:spPr>
                  </p:pic>
                </p:oleObj>
              </mc:Fallback>
            </mc:AlternateContent>
          </a:graphicData>
        </a:graphic>
      </p:graphicFrame>
    </p:spTree>
    <p:extLst>
      <p:ext uri="{BB962C8B-B14F-4D97-AF65-F5344CB8AC3E}">
        <p14:creationId xmlns:p14="http://schemas.microsoft.com/office/powerpoint/2010/main" val="2867803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16577"/>
            <a:ext cx="7315200" cy="738664"/>
          </a:xfrm>
        </p:spPr>
        <p:txBody>
          <a:bodyPr/>
          <a:lstStyle/>
          <a:p>
            <a:r>
              <a:rPr lang="en-US" sz="2400" dirty="0"/>
              <a:t>An activity element </a:t>
            </a:r>
            <a:br>
              <a:rPr lang="en-US" sz="2400" dirty="0"/>
            </a:br>
            <a:r>
              <a:rPr lang="en-US" sz="2400" dirty="0"/>
              <a:t>that only allows portrait orientation</a:t>
            </a:r>
          </a:p>
        </p:txBody>
      </p:sp>
      <p:sp>
        <p:nvSpPr>
          <p:cNvPr id="3" name="Date Placeholder 2"/>
          <p:cNvSpPr>
            <a:spLocks noGrp="1"/>
          </p:cNvSpPr>
          <p:nvPr>
            <p:ph type="dt" sz="half" idx="10"/>
          </p:nvPr>
        </p:nvSpPr>
        <p:spPr>
          <a:xfrm>
            <a:off x="762000" y="6248400"/>
            <a:ext cx="2438400" cy="457200"/>
          </a:xfrm>
        </p:spPr>
        <p:txBody>
          <a:bodyPr/>
          <a:lstStyle/>
          <a:p>
            <a:pPr>
              <a:defRPr/>
            </a:pPr>
            <a:r>
              <a:rPr lang="en-US" smtClean="0"/>
              <a:t>Murach's Android Programming (2nd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latin typeface="Arial Narrow" pitchFamily="34" charset="0"/>
              </a:rPr>
              <a:t>Slide </a:t>
            </a:r>
            <a:fld id="{5ECE9829-65B2-40C6-AEFF-7C648FF56A9C}" type="slidenum">
              <a:rPr lang="en-US" sz="900" smtClean="0">
                <a:latin typeface="Arial Narrow" pitchFamily="34" charset="0"/>
              </a:rPr>
              <a:pPr algn="r">
                <a:defRPr/>
              </a:pPr>
              <a:t>17</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562650895"/>
              </p:ext>
            </p:extLst>
          </p:nvPr>
        </p:nvGraphicFramePr>
        <p:xfrm>
          <a:off x="914400" y="1625600"/>
          <a:ext cx="7313400" cy="2726440"/>
        </p:xfrm>
        <a:graphic>
          <a:graphicData uri="http://schemas.openxmlformats.org/presentationml/2006/ole">
            <mc:AlternateContent xmlns:mc="http://schemas.openxmlformats.org/markup-compatibility/2006">
              <mc:Choice xmlns:v="urn:schemas-microsoft-com:vml" Requires="v">
                <p:oleObj spid="_x0000_s33813" name="Document" r:id="rId4" imgW="7313400" imgH="2726440" progId="Word.Document.12">
                  <p:embed/>
                </p:oleObj>
              </mc:Choice>
              <mc:Fallback>
                <p:oleObj name="Document" r:id="rId4" imgW="7313400" imgH="2726440" progId="Word.Document.12">
                  <p:embed/>
                  <p:pic>
                    <p:nvPicPr>
                      <p:cNvPr id="0" name=""/>
                      <p:cNvPicPr/>
                      <p:nvPr/>
                    </p:nvPicPr>
                    <p:blipFill>
                      <a:blip r:embed="rId5"/>
                      <a:stretch>
                        <a:fillRect/>
                      </a:stretch>
                    </p:blipFill>
                    <p:spPr>
                      <a:xfrm>
                        <a:off x="914400" y="1625600"/>
                        <a:ext cx="7313400" cy="2726440"/>
                      </a:xfrm>
                      <a:prstGeom prst="rect">
                        <a:avLst/>
                      </a:prstGeom>
                    </p:spPr>
                  </p:pic>
                </p:oleObj>
              </mc:Fallback>
            </mc:AlternateContent>
          </a:graphicData>
        </a:graphic>
      </p:graphicFrame>
    </p:spTree>
    <p:extLst>
      <p:ext uri="{BB962C8B-B14F-4D97-AF65-F5344CB8AC3E}">
        <p14:creationId xmlns:p14="http://schemas.microsoft.com/office/powerpoint/2010/main" val="892294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3962400" cy="400110"/>
          </a:xfrm>
        </p:spPr>
        <p:txBody>
          <a:bodyPr/>
          <a:lstStyle/>
          <a:p>
            <a:r>
              <a:rPr lang="en-US" dirty="0" smtClean="0"/>
              <a:t>Android Launcher Icons</a:t>
            </a:r>
            <a:endParaRPr lang="en-US" dirty="0"/>
          </a:p>
        </p:txBody>
      </p:sp>
      <p:pic>
        <p:nvPicPr>
          <p:cNvPr id="4" name="Picture 3"/>
          <p:cNvPicPr>
            <a:picLocks noChangeAspect="1"/>
          </p:cNvPicPr>
          <p:nvPr/>
        </p:nvPicPr>
        <p:blipFill>
          <a:blip r:embed="rId3"/>
          <a:stretch>
            <a:fillRect/>
          </a:stretch>
        </p:blipFill>
        <p:spPr>
          <a:xfrm>
            <a:off x="6629400" y="1371600"/>
            <a:ext cx="1916683" cy="2133599"/>
          </a:xfrm>
          <a:prstGeom prst="rect">
            <a:avLst/>
          </a:prstGeom>
        </p:spPr>
      </p:pic>
      <p:sp>
        <p:nvSpPr>
          <p:cNvPr id="5" name="TextBox 4"/>
          <p:cNvSpPr txBox="1"/>
          <p:nvPr/>
        </p:nvSpPr>
        <p:spPr>
          <a:xfrm>
            <a:off x="990600" y="1371600"/>
            <a:ext cx="5562600" cy="2308324"/>
          </a:xfrm>
          <a:prstGeom prst="rect">
            <a:avLst/>
          </a:prstGeom>
          <a:noFill/>
        </p:spPr>
        <p:txBody>
          <a:bodyPr wrap="square" rtlCol="0">
            <a:spAutoFit/>
          </a:bodyPr>
          <a:lstStyle/>
          <a:p>
            <a:r>
              <a:rPr lang="en-US" dirty="0"/>
              <a:t>A launcher icon is a graphic that represents your application. Launcher icons are used by Launcher applications and appear on the user’s Home screen. Launcher icons can also be used to represent shortcuts into your </a:t>
            </a:r>
            <a:r>
              <a:rPr lang="en-US" dirty="0" smtClean="0"/>
              <a:t>application</a:t>
            </a:r>
            <a:endParaRPr lang="en-US" dirty="0"/>
          </a:p>
        </p:txBody>
      </p:sp>
      <p:sp>
        <p:nvSpPr>
          <p:cNvPr id="7" name="TextBox 6"/>
          <p:cNvSpPr txBox="1"/>
          <p:nvPr/>
        </p:nvSpPr>
        <p:spPr>
          <a:xfrm>
            <a:off x="990600" y="3733800"/>
            <a:ext cx="7772400" cy="1938992"/>
          </a:xfrm>
          <a:prstGeom prst="rect">
            <a:avLst/>
          </a:prstGeom>
          <a:noFill/>
        </p:spPr>
        <p:txBody>
          <a:bodyPr wrap="square" rtlCol="0">
            <a:spAutoFit/>
          </a:bodyPr>
          <a:lstStyle/>
          <a:p>
            <a:r>
              <a:rPr lang="en-US" dirty="0" smtClean="0"/>
              <a:t>Separate </a:t>
            </a:r>
            <a:r>
              <a:rPr lang="en-US" dirty="0"/>
              <a:t>icons </a:t>
            </a:r>
            <a:r>
              <a:rPr lang="en-US" dirty="0" smtClean="0"/>
              <a:t>should be created for </a:t>
            </a:r>
            <a:r>
              <a:rPr lang="en-US" dirty="0"/>
              <a:t>all generalized screen densities, including low-, medium-, high-, and extra-high-density screens. </a:t>
            </a:r>
            <a:r>
              <a:rPr lang="en-US" dirty="0" smtClean="0"/>
              <a:t>A </a:t>
            </a:r>
            <a:r>
              <a:rPr lang="en-US" dirty="0"/>
              <a:t>high-resolution version of your application launcher icon is also required by Google Play for use in application listings. </a:t>
            </a:r>
          </a:p>
        </p:txBody>
      </p:sp>
    </p:spTree>
    <p:extLst>
      <p:ext uri="{BB962C8B-B14F-4D97-AF65-F5344CB8AC3E}">
        <p14:creationId xmlns:p14="http://schemas.microsoft.com/office/powerpoint/2010/main" val="1587235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smtClean="0"/>
              <a:t>How to set the launcher icon for an app</a:t>
            </a:r>
            <a:endParaRPr lang="en-US" dirty="0"/>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smtClean="0"/>
              <a:t>Murach's</a:t>
            </a:r>
            <a:r>
              <a:rPr lang="en-US" dirty="0" smtClean="0"/>
              <a:t> Android Programming (2nd Ed.), C3</a:t>
            </a:r>
            <a:endParaRPr lang="en-US" dirty="0"/>
          </a:p>
        </p:txBody>
      </p:sp>
      <p:sp>
        <p:nvSpPr>
          <p:cNvPr id="4" name="Footer Placeholder 3"/>
          <p:cNvSpPr>
            <a:spLocks noGrp="1"/>
          </p:cNvSpPr>
          <p:nvPr>
            <p:ph type="ftr" sz="quarter" idx="11"/>
          </p:nvPr>
        </p:nvSpPr>
        <p:spPr/>
        <p:txBody>
          <a:bodyPr/>
          <a:lstStyle/>
          <a:p>
            <a:pPr>
              <a:defRPr/>
            </a:pPr>
            <a:r>
              <a:rPr lang="en-US" dirty="0" smtClean="0"/>
              <a:t>© 2015, Mike Murach &amp; Associates, Inc. – Revised by Brian Bird 2016</a:t>
            </a:r>
            <a:endParaRPr lang="en-US" dirty="0"/>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latin typeface="Arial Narrow" pitchFamily="34" charset="0"/>
              </a:rPr>
              <a:t>Slide </a:t>
            </a:r>
            <a:fld id="{5ECE9829-65B2-40C6-AEFF-7C648FF56A9C}" type="slidenum">
              <a:rPr lang="en-US" sz="900" smtClean="0">
                <a:latin typeface="Arial Narrow" pitchFamily="34" charset="0"/>
              </a:rPr>
              <a:pPr algn="r">
                <a:defRPr/>
              </a:pPr>
              <a:t>19</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245284489"/>
              </p:ext>
            </p:extLst>
          </p:nvPr>
        </p:nvGraphicFramePr>
        <p:xfrm>
          <a:off x="1004477" y="1219200"/>
          <a:ext cx="7301323" cy="2819676"/>
        </p:xfrm>
        <a:graphic>
          <a:graphicData uri="http://schemas.openxmlformats.org/presentationml/2006/ole">
            <mc:AlternateContent xmlns:mc="http://schemas.openxmlformats.org/markup-compatibility/2006">
              <mc:Choice xmlns:v="urn:schemas-microsoft-com:vml" Requires="v">
                <p:oleObj spid="_x0000_s35861" name="Document" r:id="rId4" imgW="7301323" imgH="2819676" progId="Word.Document.12">
                  <p:embed/>
                </p:oleObj>
              </mc:Choice>
              <mc:Fallback>
                <p:oleObj name="Document" r:id="rId4" imgW="7301323" imgH="2819676" progId="Word.Document.12">
                  <p:embed/>
                  <p:pic>
                    <p:nvPicPr>
                      <p:cNvPr id="0" name=""/>
                      <p:cNvPicPr/>
                      <p:nvPr/>
                    </p:nvPicPr>
                    <p:blipFill>
                      <a:blip r:embed="rId5"/>
                      <a:stretch>
                        <a:fillRect/>
                      </a:stretch>
                    </p:blipFill>
                    <p:spPr>
                      <a:xfrm>
                        <a:off x="1004477" y="1219200"/>
                        <a:ext cx="7301323" cy="2819676"/>
                      </a:xfrm>
                      <a:prstGeom prst="rect">
                        <a:avLst/>
                      </a:prstGeom>
                    </p:spPr>
                  </p:pic>
                </p:oleObj>
              </mc:Fallback>
            </mc:AlternateContent>
          </a:graphicData>
        </a:graphic>
      </p:graphicFrame>
      <p:sp>
        <p:nvSpPr>
          <p:cNvPr id="7" name="Rectangle 6"/>
          <p:cNvSpPr/>
          <p:nvPr/>
        </p:nvSpPr>
        <p:spPr>
          <a:xfrm>
            <a:off x="990600" y="4495800"/>
            <a:ext cx="6858000" cy="461665"/>
          </a:xfrm>
          <a:prstGeom prst="rect">
            <a:avLst/>
          </a:prstGeom>
        </p:spPr>
        <p:txBody>
          <a:bodyPr wrap="square">
            <a:spAutoFit/>
          </a:bodyPr>
          <a:lstStyle/>
          <a:p>
            <a:r>
              <a:rPr lang="en-US" dirty="0">
                <a:hlinkClick r:id="rId6"/>
              </a:rPr>
              <a:t>http://romannurik.github.io/AndroidAssetStudio</a:t>
            </a:r>
            <a:r>
              <a:rPr lang="en-US" dirty="0" smtClean="0">
                <a:hlinkClick r:id="rId6"/>
              </a:rPr>
              <a:t>/</a:t>
            </a:r>
            <a:r>
              <a:rPr lang="en-US" dirty="0" smtClean="0"/>
              <a:t> </a:t>
            </a:r>
            <a:endParaRPr lang="en-US" dirty="0"/>
          </a:p>
        </p:txBody>
      </p:sp>
    </p:spTree>
    <p:extLst>
      <p:ext uri="{BB962C8B-B14F-4D97-AF65-F5344CB8AC3E}">
        <p14:creationId xmlns:p14="http://schemas.microsoft.com/office/powerpoint/2010/main" val="1869031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7000">
              <a:schemeClr val="accent3">
                <a:lumMod val="85000"/>
                <a:alpha val="40000"/>
              </a:schemeClr>
            </a:gs>
            <a:gs pos="100000">
              <a:schemeClr val="accent3">
                <a:lumMod val="50000"/>
              </a:schemeClr>
            </a:gs>
          </a:gsLst>
          <a:lin ang="5400000" scaled="0"/>
          <a:tileRect/>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457200" y="609600"/>
            <a:ext cx="8001000" cy="609600"/>
          </a:xfrm>
        </p:spPr>
        <p:txBody>
          <a:bodyPr/>
          <a:lstStyle/>
          <a:p>
            <a:pPr algn="l"/>
            <a:r>
              <a:rPr lang="en-US" sz="2800" b="1" dirty="0" smtClean="0">
                <a:solidFill>
                  <a:schemeClr val="accent6"/>
                </a:solidFill>
              </a:rPr>
              <a:t>Course Overview</a:t>
            </a:r>
            <a:endParaRPr lang="en-US" sz="2800" b="1" dirty="0">
              <a:solidFill>
                <a:schemeClr val="accent6"/>
              </a:solidFill>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26401458"/>
              </p:ext>
            </p:extLst>
          </p:nvPr>
        </p:nvGraphicFramePr>
        <p:xfrm>
          <a:off x="457200" y="1447800"/>
          <a:ext cx="4038600" cy="4299243"/>
        </p:xfrm>
        <a:graphic>
          <a:graphicData uri="http://schemas.openxmlformats.org/drawingml/2006/table">
            <a:tbl>
              <a:tblPr firstRow="1" bandRow="1">
                <a:tableStyleId>{5C22544A-7EE6-4342-B048-85BDC9FD1C3A}</a:tableStyleId>
              </a:tblPr>
              <a:tblGrid>
                <a:gridCol w="587433"/>
                <a:gridCol w="3451167"/>
              </a:tblGrid>
              <a:tr h="428284">
                <a:tc>
                  <a:txBody>
                    <a:bodyPr/>
                    <a:lstStyle/>
                    <a:p>
                      <a:r>
                        <a:rPr lang="en-US" dirty="0" smtClean="0"/>
                        <a:t>Wk</a:t>
                      </a:r>
                      <a:endParaRPr lang="en-US" dirty="0"/>
                    </a:p>
                  </a:txBody>
                  <a:tcPr/>
                </a:tc>
                <a:tc>
                  <a:txBody>
                    <a:bodyPr/>
                    <a:lstStyle/>
                    <a:p>
                      <a:r>
                        <a:rPr lang="en-US" dirty="0" smtClean="0"/>
                        <a:t>Topic</a:t>
                      </a:r>
                      <a:endParaRPr lang="en-US" dirty="0"/>
                    </a:p>
                  </a:txBody>
                  <a:tcPr/>
                </a:tc>
              </a:tr>
              <a:tr h="428284">
                <a:tc>
                  <a:txBody>
                    <a:bodyPr/>
                    <a:lstStyle/>
                    <a:p>
                      <a:r>
                        <a:rPr lang="en-US" sz="2800" dirty="0" smtClean="0"/>
                        <a:t>1</a:t>
                      </a:r>
                      <a:endParaRPr lang="en-US" sz="2800" dirty="0"/>
                    </a:p>
                  </a:txBody>
                  <a:tcPr>
                    <a:solidFill>
                      <a:schemeClr val="accent5"/>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t>Intro + </a:t>
                      </a:r>
                    </a:p>
                    <a:p>
                      <a:pPr marL="0" marR="0" indent="0" algn="l" defTabSz="457200" rtl="0" eaLnBrk="1" fontAlgn="auto" latinLnBrk="0" hangingPunct="1">
                        <a:lnSpc>
                          <a:spcPct val="100000"/>
                        </a:lnSpc>
                        <a:spcBef>
                          <a:spcPts val="0"/>
                        </a:spcBef>
                        <a:spcAft>
                          <a:spcPts val="0"/>
                        </a:spcAft>
                        <a:buClrTx/>
                        <a:buSzTx/>
                        <a:buFontTx/>
                        <a:buNone/>
                        <a:tabLst/>
                        <a:defRPr/>
                      </a:pPr>
                      <a:r>
                        <a:rPr lang="en-US" sz="2800" u="sng" dirty="0" smtClean="0"/>
                        <a:t>single-screen apps</a:t>
                      </a:r>
                    </a:p>
                  </a:txBody>
                  <a:tcPr>
                    <a:solidFill>
                      <a:schemeClr val="accent5"/>
                    </a:solidFill>
                  </a:tcPr>
                </a:tc>
              </a:tr>
              <a:tr h="472440">
                <a:tc>
                  <a:txBody>
                    <a:bodyPr/>
                    <a:lstStyle/>
                    <a:p>
                      <a:r>
                        <a:rPr lang="en-US" sz="2800" dirty="0" smtClean="0"/>
                        <a:t>1</a:t>
                      </a:r>
                      <a:endParaRPr lang="en-US" sz="2800" dirty="0"/>
                    </a:p>
                  </a:txBody>
                  <a:tcPr>
                    <a:solidFill>
                      <a:schemeClr val="accent5">
                        <a:lumMod val="60000"/>
                        <a:lumOff val="4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t>Activity Lifecycle +</a:t>
                      </a:r>
                    </a:p>
                  </a:txBody>
                  <a:tcPr>
                    <a:solidFill>
                      <a:schemeClr val="accent5">
                        <a:lumMod val="60000"/>
                        <a:lumOff val="40000"/>
                      </a:schemeClr>
                    </a:solidFill>
                  </a:tcPr>
                </a:tc>
              </a:tr>
              <a:tr h="472440">
                <a:tc>
                  <a:txBody>
                    <a:bodyPr/>
                    <a:lstStyle/>
                    <a:p>
                      <a:r>
                        <a:rPr lang="en-US" sz="2800" dirty="0" smtClean="0"/>
                        <a:t>1</a:t>
                      </a:r>
                      <a:endParaRPr lang="en-US" sz="2800" dirty="0"/>
                    </a:p>
                  </a:txBody>
                  <a:tcPr>
                    <a:solidFill>
                      <a:srgbClr val="FFFF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t>Saving</a:t>
                      </a:r>
                      <a:r>
                        <a:rPr lang="en-US" sz="2800" baseline="0" dirty="0" smtClean="0"/>
                        <a:t> activity state and more</a:t>
                      </a:r>
                      <a:endParaRPr lang="en-US" sz="2800" dirty="0" smtClean="0"/>
                    </a:p>
                  </a:txBody>
                  <a:tcPr>
                    <a:solidFill>
                      <a:srgbClr val="FFFF00"/>
                    </a:solidFill>
                  </a:tcPr>
                </a:tc>
              </a:tr>
              <a:tr h="428284">
                <a:tc>
                  <a:txBody>
                    <a:bodyPr/>
                    <a:lstStyle/>
                    <a:p>
                      <a:r>
                        <a:rPr lang="en-US" sz="2800" dirty="0" smtClean="0"/>
                        <a:t>2</a:t>
                      </a:r>
                      <a:endParaRPr lang="en-US" sz="2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smtClean="0"/>
                        <a:t>Menus + Themes</a:t>
                      </a:r>
                      <a:endParaRPr lang="en-US" sz="2800" dirty="0" smtClean="0"/>
                    </a:p>
                  </a:txBody>
                  <a:tcPr/>
                </a:tc>
              </a:tr>
              <a:tr h="856568">
                <a:tc>
                  <a:txBody>
                    <a:bodyPr/>
                    <a:lstStyle/>
                    <a:p>
                      <a:r>
                        <a:rPr lang="en-US" sz="2800" dirty="0" smtClean="0"/>
                        <a:t>2</a:t>
                      </a:r>
                      <a:endParaRPr lang="en-US" sz="2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t>Multi-screen</a:t>
                      </a:r>
                      <a:r>
                        <a:rPr lang="en-US" sz="2800" baseline="0" dirty="0" smtClean="0"/>
                        <a:t> apps +</a:t>
                      </a:r>
                      <a:endParaRPr lang="en-US" sz="28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t>Fragments</a:t>
                      </a:r>
                    </a:p>
                  </a:txBody>
                  <a:tcPr/>
                </a:tc>
              </a:tr>
            </a:tbl>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1224559344"/>
              </p:ext>
            </p:extLst>
          </p:nvPr>
        </p:nvGraphicFramePr>
        <p:xfrm>
          <a:off x="4724400" y="1447800"/>
          <a:ext cx="3962400" cy="3866745"/>
        </p:xfrm>
        <a:graphic>
          <a:graphicData uri="http://schemas.openxmlformats.org/drawingml/2006/table">
            <a:tbl>
              <a:tblPr firstRow="1" bandRow="1">
                <a:tableStyleId>{5C22544A-7EE6-4342-B048-85BDC9FD1C3A}</a:tableStyleId>
              </a:tblPr>
              <a:tblGrid>
                <a:gridCol w="546192"/>
                <a:gridCol w="3416208"/>
              </a:tblGrid>
              <a:tr h="375862">
                <a:tc>
                  <a:txBody>
                    <a:bodyPr/>
                    <a:lstStyle/>
                    <a:p>
                      <a:r>
                        <a:rPr lang="en-US" dirty="0" smtClean="0"/>
                        <a:t>Wk</a:t>
                      </a:r>
                      <a:endParaRPr lang="en-US" dirty="0"/>
                    </a:p>
                  </a:txBody>
                  <a:tcPr/>
                </a:tc>
                <a:tc>
                  <a:txBody>
                    <a:bodyPr/>
                    <a:lstStyle/>
                    <a:p>
                      <a:r>
                        <a:rPr lang="en-US" dirty="0" smtClean="0"/>
                        <a:t>Topic</a:t>
                      </a:r>
                      <a:endParaRPr lang="en-US" dirty="0"/>
                    </a:p>
                  </a:txBody>
                  <a:tcPr/>
                </a:tc>
              </a:tr>
              <a:tr h="957676">
                <a:tc>
                  <a:txBody>
                    <a:bodyPr/>
                    <a:lstStyle/>
                    <a:p>
                      <a:r>
                        <a:rPr lang="en-US" sz="2800" dirty="0" smtClean="0"/>
                        <a:t>3</a:t>
                      </a:r>
                      <a:endParaRPr lang="en-US" sz="2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smtClean="0"/>
                        <a:t>Reading XML files + Asynch Tasks</a:t>
                      </a:r>
                      <a:endParaRPr lang="en-US" sz="2800" dirty="0" smtClean="0"/>
                    </a:p>
                  </a:txBody>
                  <a:tcPr/>
                </a:tc>
              </a:tr>
              <a:tr h="525177">
                <a:tc>
                  <a:txBody>
                    <a:bodyPr/>
                    <a:lstStyle/>
                    <a:p>
                      <a:r>
                        <a:rPr lang="en-US" sz="2800" dirty="0" smtClean="0"/>
                        <a:t>3</a:t>
                      </a:r>
                      <a:endParaRPr lang="en-US" sz="2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t>List Views</a:t>
                      </a:r>
                    </a:p>
                  </a:txBody>
                  <a:tcPr/>
                </a:tc>
              </a:tr>
              <a:tr h="525177">
                <a:tc>
                  <a:txBody>
                    <a:bodyPr/>
                    <a:lstStyle/>
                    <a:p>
                      <a:r>
                        <a:rPr lang="en-US" sz="2800" dirty="0" smtClean="0"/>
                        <a:t>3</a:t>
                      </a:r>
                      <a:endParaRPr lang="en-US" sz="2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t>SQLite</a:t>
                      </a:r>
                      <a:r>
                        <a:rPr lang="en-US" sz="2800" baseline="0" dirty="0" smtClean="0"/>
                        <a:t> Database</a:t>
                      </a:r>
                      <a:endParaRPr lang="en-US" sz="2800" dirty="0" smtClean="0"/>
                    </a:p>
                  </a:txBody>
                  <a:tcPr/>
                </a:tc>
              </a:tr>
              <a:tr h="957676">
                <a:tc>
                  <a:txBody>
                    <a:bodyPr/>
                    <a:lstStyle/>
                    <a:p>
                      <a:r>
                        <a:rPr lang="en-US" sz="2800" dirty="0" smtClean="0"/>
                        <a:t>4</a:t>
                      </a:r>
                      <a:endParaRPr lang="en-US" sz="2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t>Consuming a web service</a:t>
                      </a:r>
                    </a:p>
                  </a:txBody>
                  <a:tcPr/>
                </a:tc>
              </a:tr>
              <a:tr h="525177">
                <a:tc>
                  <a:txBody>
                    <a:bodyPr/>
                    <a:lstStyle/>
                    <a:p>
                      <a:r>
                        <a:rPr lang="en-US" sz="2800" dirty="0" smtClean="0"/>
                        <a:t>4</a:t>
                      </a:r>
                      <a:endParaRPr lang="en-US" sz="2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t>Geolocation</a:t>
                      </a:r>
                    </a:p>
                  </a:txBody>
                  <a:tcPr/>
                </a:tc>
              </a:tr>
            </a:tbl>
          </a:graphicData>
        </a:graphic>
      </p:graphicFrame>
    </p:spTree>
    <p:extLst>
      <p:ext uri="{BB962C8B-B14F-4D97-AF65-F5344CB8AC3E}">
        <p14:creationId xmlns:p14="http://schemas.microsoft.com/office/powerpoint/2010/main" val="3884688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800219"/>
          </a:xfrm>
        </p:spPr>
        <p:txBody>
          <a:bodyPr/>
          <a:lstStyle/>
          <a:p>
            <a:r>
              <a:rPr lang="en-US" dirty="0"/>
              <a:t>The Android Asset Studio web page </a:t>
            </a:r>
            <a:br>
              <a:rPr lang="en-US" dirty="0"/>
            </a:br>
            <a:r>
              <a:rPr lang="en-US" dirty="0"/>
              <a:t>for generating launcher icons</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smtClean="0"/>
              <a:t>Murach's</a:t>
            </a:r>
            <a:r>
              <a:rPr lang="en-US" dirty="0" smtClean="0"/>
              <a:t> Android Programming (2nd Ed.), C3</a:t>
            </a:r>
            <a:endParaRPr lang="en-US" dirty="0"/>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latin typeface="Arial Narrow" pitchFamily="34" charset="0"/>
              </a:rPr>
              <a:t>Slide </a:t>
            </a:r>
            <a:fld id="{5ECE9829-65B2-40C6-AEFF-7C648FF56A9C}" type="slidenum">
              <a:rPr lang="en-US" sz="900" smtClean="0">
                <a:latin typeface="Arial Narrow" pitchFamily="34" charset="0"/>
              </a:rPr>
              <a:pPr algn="r">
                <a:defRPr/>
              </a:pPr>
              <a:t>20</a:t>
            </a:fld>
            <a:endParaRPr lang="en-US" sz="900">
              <a:latin typeface="Arial Narrow" pitchFamily="34"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946785" y="1600200"/>
            <a:ext cx="7282815" cy="451341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46320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directory structure for launcher icons</a:t>
            </a:r>
          </a:p>
        </p:txBody>
      </p:sp>
      <p:sp>
        <p:nvSpPr>
          <p:cNvPr id="3" name="Date Placeholder 2"/>
          <p:cNvSpPr>
            <a:spLocks noGrp="1"/>
          </p:cNvSpPr>
          <p:nvPr>
            <p:ph type="dt" sz="half" idx="10"/>
          </p:nvPr>
        </p:nvSpPr>
        <p:spPr>
          <a:xfrm>
            <a:off x="762000" y="6248400"/>
            <a:ext cx="2514600" cy="457200"/>
          </a:xfrm>
        </p:spPr>
        <p:txBody>
          <a:bodyPr/>
          <a:lstStyle/>
          <a:p>
            <a:pPr>
              <a:defRPr/>
            </a:pPr>
            <a:r>
              <a:rPr lang="en-US" smtClean="0"/>
              <a:t>Murach's Android Programming (2nd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latin typeface="Arial Narrow" pitchFamily="34" charset="0"/>
              </a:rPr>
              <a:t>Slide </a:t>
            </a:r>
            <a:fld id="{5ECE9829-65B2-40C6-AEFF-7C648FF56A9C}" type="slidenum">
              <a:rPr lang="en-US" sz="900" smtClean="0">
                <a:latin typeface="Arial Narrow" pitchFamily="34" charset="0"/>
              </a:rPr>
              <a:pPr algn="r">
                <a:defRPr/>
              </a:pPr>
              <a:t>21</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07626692"/>
              </p:ext>
            </p:extLst>
          </p:nvPr>
        </p:nvGraphicFramePr>
        <p:xfrm>
          <a:off x="914400" y="1143000"/>
          <a:ext cx="7300912" cy="2492375"/>
        </p:xfrm>
        <a:graphic>
          <a:graphicData uri="http://schemas.openxmlformats.org/presentationml/2006/ole">
            <mc:AlternateContent xmlns:mc="http://schemas.openxmlformats.org/markup-compatibility/2006">
              <mc:Choice xmlns:v="urn:schemas-microsoft-com:vml" Requires="v">
                <p:oleObj spid="_x0000_s34837" name="Document" r:id="rId4" imgW="7301323" imgH="2492736" progId="Word.Document.12">
                  <p:embed/>
                </p:oleObj>
              </mc:Choice>
              <mc:Fallback>
                <p:oleObj name="Document" r:id="rId4" imgW="7301323" imgH="2492736" progId="Word.Document.12">
                  <p:embed/>
                  <p:pic>
                    <p:nvPicPr>
                      <p:cNvPr id="0" name=""/>
                      <p:cNvPicPr/>
                      <p:nvPr/>
                    </p:nvPicPr>
                    <p:blipFill>
                      <a:blip r:embed="rId5"/>
                      <a:stretch>
                        <a:fillRect/>
                      </a:stretch>
                    </p:blipFill>
                    <p:spPr>
                      <a:xfrm>
                        <a:off x="914400" y="1143000"/>
                        <a:ext cx="7300912" cy="2492375"/>
                      </a:xfrm>
                      <a:prstGeom prst="rect">
                        <a:avLst/>
                      </a:prstGeom>
                    </p:spPr>
                  </p:pic>
                </p:oleObj>
              </mc:Fallback>
            </mc:AlternateContent>
          </a:graphicData>
        </a:graphic>
      </p:graphicFrame>
    </p:spTree>
    <p:extLst>
      <p:ext uri="{BB962C8B-B14F-4D97-AF65-F5344CB8AC3E}">
        <p14:creationId xmlns:p14="http://schemas.microsoft.com/office/powerpoint/2010/main" val="25673342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5746"/>
            <a:ext cx="4648200" cy="800219"/>
          </a:xfrm>
        </p:spPr>
        <p:txBody>
          <a:bodyPr/>
          <a:lstStyle/>
          <a:p>
            <a:r>
              <a:rPr lang="en-US" dirty="0" smtClean="0"/>
              <a:t>Android API Documentation</a:t>
            </a:r>
            <a:endParaRPr lang="en-US" dirty="0"/>
          </a:p>
        </p:txBody>
      </p:sp>
      <p:pic>
        <p:nvPicPr>
          <p:cNvPr id="9" name="Picture 8"/>
          <p:cNvPicPr>
            <a:picLocks noChangeAspect="1"/>
          </p:cNvPicPr>
          <p:nvPr/>
        </p:nvPicPr>
        <p:blipFill>
          <a:blip r:embed="rId3"/>
          <a:stretch>
            <a:fillRect/>
          </a:stretch>
        </p:blipFill>
        <p:spPr>
          <a:xfrm>
            <a:off x="762000" y="1524000"/>
            <a:ext cx="7759700" cy="2895600"/>
          </a:xfrm>
          <a:prstGeom prst="rect">
            <a:avLst/>
          </a:prstGeom>
        </p:spPr>
      </p:pic>
      <p:sp>
        <p:nvSpPr>
          <p:cNvPr id="10" name="Rectangle 9"/>
          <p:cNvSpPr/>
          <p:nvPr/>
        </p:nvSpPr>
        <p:spPr>
          <a:xfrm>
            <a:off x="762000" y="4876800"/>
            <a:ext cx="7772400" cy="461665"/>
          </a:xfrm>
          <a:prstGeom prst="rect">
            <a:avLst/>
          </a:prstGeom>
          <a:noFill/>
        </p:spPr>
        <p:txBody>
          <a:bodyPr wrap="square">
            <a:spAutoFit/>
          </a:bodyPr>
          <a:lstStyle/>
          <a:p>
            <a:pPr algn="ctr"/>
            <a:r>
              <a:rPr lang="en-US" dirty="0">
                <a:hlinkClick r:id="rId4"/>
              </a:rPr>
              <a:t>https://developer.android.com/reference/</a:t>
            </a:r>
            <a:r>
              <a:rPr lang="en-US" dirty="0" smtClean="0">
                <a:hlinkClick r:id="rId4"/>
              </a:rPr>
              <a:t>classes.html</a:t>
            </a:r>
            <a:r>
              <a:rPr lang="en-US" dirty="0">
                <a:solidFill>
                  <a:schemeClr val="accent6"/>
                </a:solidFill>
              </a:rPr>
              <a:t> </a:t>
            </a:r>
            <a:endParaRPr lang="en-US" dirty="0"/>
          </a:p>
        </p:txBody>
      </p:sp>
    </p:spTree>
    <p:extLst>
      <p:ext uri="{BB962C8B-B14F-4D97-AF65-F5344CB8AC3E}">
        <p14:creationId xmlns:p14="http://schemas.microsoft.com/office/powerpoint/2010/main" val="829419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documentation for the Activity class</a:t>
            </a:r>
          </a:p>
        </p:txBody>
      </p:sp>
      <p:sp>
        <p:nvSpPr>
          <p:cNvPr id="3" name="Date Placeholder 2"/>
          <p:cNvSpPr>
            <a:spLocks noGrp="1"/>
          </p:cNvSpPr>
          <p:nvPr>
            <p:ph type="dt" sz="half" idx="10"/>
          </p:nvPr>
        </p:nvSpPr>
        <p:spPr>
          <a:xfrm>
            <a:off x="762000" y="6248400"/>
            <a:ext cx="2362200" cy="457200"/>
          </a:xfrm>
        </p:spPr>
        <p:txBody>
          <a:bodyPr/>
          <a:lstStyle/>
          <a:p>
            <a:pPr>
              <a:defRPr/>
            </a:pPr>
            <a:r>
              <a:rPr lang="en-US" dirty="0" err="1" smtClean="0"/>
              <a:t>Murach's</a:t>
            </a:r>
            <a:r>
              <a:rPr lang="en-US" dirty="0" smtClean="0"/>
              <a:t> Android Programming (2nd Ed.), C3</a:t>
            </a:r>
            <a:endParaRPr lang="en-US" dirty="0"/>
          </a:p>
        </p:txBody>
      </p:sp>
      <p:sp>
        <p:nvSpPr>
          <p:cNvPr id="4" name="Footer Placeholder 3"/>
          <p:cNvSpPr>
            <a:spLocks noGrp="1"/>
          </p:cNvSpPr>
          <p:nvPr>
            <p:ph type="ftr" sz="quarter" idx="11"/>
          </p:nvPr>
        </p:nvSpPr>
        <p:spPr/>
        <p:txBody>
          <a:bodyPr/>
          <a:lstStyle/>
          <a:p>
            <a:pPr>
              <a:defRPr/>
            </a:pPr>
            <a:r>
              <a:rPr lang="en-US" dirty="0" smtClean="0"/>
              <a:t>© 2015, Mike Murach &amp; Associates, Inc. – Revised by Brian Bird 2016</a:t>
            </a:r>
            <a:endParaRPr lang="en-US" dirty="0"/>
          </a:p>
        </p:txBody>
      </p:sp>
      <p:sp>
        <p:nvSpPr>
          <p:cNvPr id="5" name="Slide Number Placeholder 4"/>
          <p:cNvSpPr>
            <a:spLocks noGrp="1"/>
          </p:cNvSpPr>
          <p:nvPr>
            <p:ph type="sldNum" sz="quarter" idx="12"/>
          </p:nvPr>
        </p:nvSpPr>
        <p:spPr/>
        <p:txBody>
          <a:bodyPr/>
          <a:lstStyle/>
          <a:p>
            <a:pPr>
              <a:defRPr/>
            </a:pPr>
            <a:endParaRPr lang="en-US" dirty="0" smtClean="0"/>
          </a:p>
          <a:p>
            <a:pPr algn="r">
              <a:defRPr/>
            </a:pPr>
            <a:r>
              <a:rPr lang="en-US" sz="900" dirty="0" smtClean="0">
                <a:latin typeface="Arial Narrow" pitchFamily="34" charset="0"/>
              </a:rPr>
              <a:t>Slide </a:t>
            </a:r>
            <a:fld id="{5ECE9829-65B2-40C6-AEFF-7C648FF56A9C}" type="slidenum">
              <a:rPr lang="en-US" sz="900" smtClean="0">
                <a:latin typeface="Arial Narrow" pitchFamily="34" charset="0"/>
              </a:rPr>
              <a:pPr algn="r">
                <a:defRPr/>
              </a:pPr>
              <a:t>23</a:t>
            </a:fld>
            <a:endParaRPr lang="en-US" sz="900" dirty="0">
              <a:latin typeface="Arial Narrow" pitchFamily="34" charset="0"/>
            </a:endParaRPr>
          </a:p>
        </p:txBody>
      </p:sp>
      <p:pic>
        <p:nvPicPr>
          <p:cNvPr id="6" name="Picture 5"/>
          <p:cNvPicPr/>
          <p:nvPr/>
        </p:nvPicPr>
        <p:blipFill rotWithShape="1">
          <a:blip r:embed="rId3">
            <a:extLst>
              <a:ext uri="{28A0092B-C50C-407E-A947-70E740481C1C}">
                <a14:useLocalDpi xmlns:a14="http://schemas.microsoft.com/office/drawing/2010/main" val="0"/>
              </a:ext>
            </a:extLst>
          </a:blip>
          <a:srcRect b="15888"/>
          <a:stretch/>
        </p:blipFill>
        <p:spPr>
          <a:xfrm>
            <a:off x="1320800" y="1203960"/>
            <a:ext cx="5384800" cy="4114800"/>
          </a:xfrm>
          <a:prstGeom prst="rect">
            <a:avLst/>
          </a:prstGeom>
          <a:effectLst>
            <a:outerShdw blurRad="50800" dist="38100" dir="2700000" algn="tl" rotWithShape="0">
              <a:prstClr val="black">
                <a:alpha val="40000"/>
              </a:prstClr>
            </a:outerShdw>
          </a:effectLst>
        </p:spPr>
      </p:pic>
      <p:sp>
        <p:nvSpPr>
          <p:cNvPr id="7" name="Rectangle 6"/>
          <p:cNvSpPr/>
          <p:nvPr/>
        </p:nvSpPr>
        <p:spPr>
          <a:xfrm>
            <a:off x="457200" y="5410200"/>
            <a:ext cx="8305800" cy="461665"/>
          </a:xfrm>
          <a:prstGeom prst="rect">
            <a:avLst/>
          </a:prstGeom>
        </p:spPr>
        <p:txBody>
          <a:bodyPr wrap="square">
            <a:spAutoFit/>
          </a:bodyPr>
          <a:lstStyle/>
          <a:p>
            <a:r>
              <a:rPr lang="en-US" dirty="0">
                <a:hlinkClick r:id="rId4"/>
              </a:rPr>
              <a:t>https://developer.android.com/reference/android/app/</a:t>
            </a:r>
            <a:r>
              <a:rPr lang="en-US" dirty="0" smtClean="0">
                <a:hlinkClick r:id="rId4"/>
              </a:rPr>
              <a:t>Activity.html</a:t>
            </a:r>
            <a:r>
              <a:rPr lang="en-US" dirty="0" smtClean="0"/>
              <a:t> </a:t>
            </a:r>
          </a:p>
        </p:txBody>
      </p:sp>
    </p:spTree>
    <p:extLst>
      <p:ext uri="{BB962C8B-B14F-4D97-AF65-F5344CB8AC3E}">
        <p14:creationId xmlns:p14="http://schemas.microsoft.com/office/powerpoint/2010/main" val="8289059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620000" cy="400110"/>
          </a:xfrm>
        </p:spPr>
        <p:txBody>
          <a:bodyPr/>
          <a:lstStyle/>
          <a:p>
            <a:r>
              <a:rPr lang="en-US" dirty="0" smtClean="0"/>
              <a:t>Exercise: Using the API documentation</a:t>
            </a:r>
            <a:endParaRPr lang="en-US" dirty="0"/>
          </a:p>
        </p:txBody>
      </p:sp>
      <p:sp>
        <p:nvSpPr>
          <p:cNvPr id="6" name="TextBox 5"/>
          <p:cNvSpPr txBox="1"/>
          <p:nvPr/>
        </p:nvSpPr>
        <p:spPr>
          <a:xfrm>
            <a:off x="304800" y="1219200"/>
            <a:ext cx="8382000" cy="2677656"/>
          </a:xfrm>
          <a:prstGeom prst="rect">
            <a:avLst/>
          </a:prstGeom>
          <a:noFill/>
        </p:spPr>
        <p:txBody>
          <a:bodyPr wrap="square" rtlCol="0">
            <a:spAutoFit/>
          </a:bodyPr>
          <a:lstStyle/>
          <a:p>
            <a:pPr marL="342900" indent="-342900">
              <a:buFont typeface="Arial"/>
              <a:buChar char="•"/>
            </a:pPr>
            <a:r>
              <a:rPr lang="en-US" dirty="0" smtClean="0"/>
              <a:t>Find the </a:t>
            </a:r>
            <a:r>
              <a:rPr lang="en-US" i="1" dirty="0" smtClean="0"/>
              <a:t>ImageView</a:t>
            </a:r>
            <a:r>
              <a:rPr lang="en-US" dirty="0" smtClean="0"/>
              <a:t> class</a:t>
            </a:r>
          </a:p>
          <a:p>
            <a:pPr marL="800100" lvl="1" indent="-342900">
              <a:buFont typeface="Arial"/>
              <a:buChar char="•"/>
            </a:pPr>
            <a:r>
              <a:rPr lang="en-US" dirty="0" smtClean="0"/>
              <a:t>Which methods will you use (public, private, protected)?</a:t>
            </a:r>
          </a:p>
          <a:p>
            <a:pPr marL="800100" lvl="1" indent="-342900">
              <a:buFont typeface="Arial"/>
              <a:buChar char="•"/>
            </a:pPr>
            <a:r>
              <a:rPr lang="en-US" dirty="0" smtClean="0"/>
              <a:t>To add an image, should you use a getter or setter?</a:t>
            </a:r>
          </a:p>
          <a:p>
            <a:pPr marL="800100" lvl="1" indent="-342900">
              <a:buFont typeface="Arial"/>
              <a:buChar char="•"/>
            </a:pPr>
            <a:r>
              <a:rPr lang="en-US" dirty="0" smtClean="0"/>
              <a:t>Which methods should you use to add the image?</a:t>
            </a:r>
          </a:p>
          <a:p>
            <a:pPr marL="800100" lvl="1" indent="-342900">
              <a:buFont typeface="Arial"/>
              <a:buChar char="•"/>
            </a:pPr>
            <a:r>
              <a:rPr lang="en-US" dirty="0" smtClean="0"/>
              <a:t>What methods can you use to set the image size?</a:t>
            </a:r>
          </a:p>
          <a:p>
            <a:pPr marL="800100" lvl="1" indent="-342900">
              <a:buFont typeface="Arial"/>
              <a:buChar char="•"/>
            </a:pPr>
            <a:r>
              <a:rPr lang="en-US" dirty="0" smtClean="0"/>
              <a:t>Where should the images be stored (which project folder)?</a:t>
            </a:r>
          </a:p>
          <a:p>
            <a:pPr marL="800100" lvl="1" indent="-342900">
              <a:buFont typeface="Arial"/>
              <a:buChar char="•"/>
            </a:pPr>
            <a:r>
              <a:rPr lang="en-US" dirty="0" smtClean="0"/>
              <a:t>Do these methods have equivalent XML properties?</a:t>
            </a:r>
          </a:p>
        </p:txBody>
      </p:sp>
      <p:pic>
        <p:nvPicPr>
          <p:cNvPr id="7" name="Picture 6"/>
          <p:cNvPicPr>
            <a:picLocks noChangeAspect="1"/>
          </p:cNvPicPr>
          <p:nvPr/>
        </p:nvPicPr>
        <p:blipFill>
          <a:blip r:embed="rId2"/>
          <a:stretch>
            <a:fillRect/>
          </a:stretch>
        </p:blipFill>
        <p:spPr>
          <a:xfrm>
            <a:off x="6019800" y="4114800"/>
            <a:ext cx="2460192" cy="2157589"/>
          </a:xfrm>
          <a:prstGeom prst="rect">
            <a:avLst/>
          </a:prstGeom>
        </p:spPr>
      </p:pic>
      <p:sp>
        <p:nvSpPr>
          <p:cNvPr id="8" name="TextBox 7"/>
          <p:cNvSpPr txBox="1"/>
          <p:nvPr/>
        </p:nvSpPr>
        <p:spPr>
          <a:xfrm>
            <a:off x="304800" y="4343400"/>
            <a:ext cx="5638800" cy="1200328"/>
          </a:xfrm>
          <a:prstGeom prst="rect">
            <a:avLst/>
          </a:prstGeom>
          <a:noFill/>
        </p:spPr>
        <p:txBody>
          <a:bodyPr wrap="square" rtlCol="0">
            <a:spAutoFit/>
          </a:bodyPr>
          <a:lstStyle/>
          <a:p>
            <a:pPr marL="342900" indent="-342900">
              <a:buFont typeface="Arial"/>
              <a:buChar char="•"/>
            </a:pPr>
            <a:r>
              <a:rPr lang="en-US" dirty="0"/>
              <a:t>Create an app with a blank </a:t>
            </a:r>
            <a:r>
              <a:rPr lang="en-US" dirty="0" smtClean="0"/>
              <a:t>activity</a:t>
            </a:r>
          </a:p>
          <a:p>
            <a:pPr marL="342900" indent="-342900">
              <a:buFont typeface="Arial"/>
              <a:buChar char="•"/>
            </a:pPr>
            <a:r>
              <a:rPr lang="en-US" dirty="0" smtClean="0"/>
              <a:t>Add </a:t>
            </a:r>
            <a:r>
              <a:rPr lang="en-US" dirty="0"/>
              <a:t>an image to the activity</a:t>
            </a:r>
          </a:p>
          <a:p>
            <a:pPr marL="342900" indent="-342900">
              <a:buFont typeface="Arial"/>
              <a:buChar char="•"/>
            </a:pPr>
            <a:r>
              <a:rPr lang="en-US" dirty="0"/>
              <a:t>Run the app and see the image </a:t>
            </a:r>
            <a:r>
              <a:rPr lang="en-US" dirty="0" smtClean="0"/>
              <a:t>displayed</a:t>
            </a:r>
            <a:endParaRPr lang="en-US" dirty="0"/>
          </a:p>
        </p:txBody>
      </p:sp>
    </p:spTree>
    <p:extLst>
      <p:ext uri="{BB962C8B-B14F-4D97-AF65-F5344CB8AC3E}">
        <p14:creationId xmlns:p14="http://schemas.microsoft.com/office/powerpoint/2010/main" val="133123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5000">
              <a:schemeClr val="accent2">
                <a:alpha val="19000"/>
              </a:schemeClr>
            </a:gs>
            <a:gs pos="95000">
              <a:schemeClr val="accent6">
                <a:alpha val="5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Preferences</a:t>
            </a:r>
            <a:endParaRPr lang="en-US" dirty="0"/>
          </a:p>
        </p:txBody>
      </p:sp>
      <p:sp>
        <p:nvSpPr>
          <p:cNvPr id="6" name="Rectangle 5"/>
          <p:cNvSpPr/>
          <p:nvPr/>
        </p:nvSpPr>
        <p:spPr>
          <a:xfrm>
            <a:off x="838200" y="1219200"/>
            <a:ext cx="7391400" cy="4031873"/>
          </a:xfrm>
          <a:prstGeom prst="rect">
            <a:avLst/>
          </a:prstGeom>
        </p:spPr>
        <p:txBody>
          <a:bodyPr wrap="square">
            <a:spAutoFit/>
          </a:bodyPr>
          <a:lstStyle/>
          <a:p>
            <a:r>
              <a:rPr lang="en-US" sz="3200" dirty="0"/>
              <a:t>The SharedPreferences class provides a general framework that allows you to save and retrieve persistent </a:t>
            </a:r>
            <a:r>
              <a:rPr lang="en-US" sz="3200" i="1" dirty="0"/>
              <a:t>key-value pairs </a:t>
            </a:r>
            <a:r>
              <a:rPr lang="en-US" sz="3200" dirty="0"/>
              <a:t>of primitive data types. You can use SharedPreferences to save any primitive data: booleans, floats, ints, longs, and strings. This data will persist across user sessions (even if your application is killed).</a:t>
            </a:r>
          </a:p>
        </p:txBody>
      </p:sp>
    </p:spTree>
    <p:extLst>
      <p:ext uri="{BB962C8B-B14F-4D97-AF65-F5344CB8AC3E}">
        <p14:creationId xmlns:p14="http://schemas.microsoft.com/office/powerpoint/2010/main" val="869070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 Value Data Stores</a:t>
            </a:r>
            <a:endParaRPr lang="en-US" dirty="0"/>
          </a:p>
        </p:txBody>
      </p:sp>
      <p:sp>
        <p:nvSpPr>
          <p:cNvPr id="10" name="TextBox 9"/>
          <p:cNvSpPr txBox="1"/>
          <p:nvPr/>
        </p:nvSpPr>
        <p:spPr>
          <a:xfrm>
            <a:off x="990600" y="1447800"/>
            <a:ext cx="5943600" cy="2677656"/>
          </a:xfrm>
          <a:prstGeom prst="rect">
            <a:avLst/>
          </a:prstGeom>
          <a:noFill/>
        </p:spPr>
        <p:txBody>
          <a:bodyPr wrap="square" rtlCol="0">
            <a:spAutoFit/>
          </a:bodyPr>
          <a:lstStyle/>
          <a:p>
            <a:pPr marL="342900" indent="-342900">
              <a:buFont typeface="Arial"/>
              <a:buChar char="•"/>
            </a:pPr>
            <a:r>
              <a:rPr lang="en-US" dirty="0" smtClean="0"/>
              <a:t>Keys are identifiers for values</a:t>
            </a:r>
          </a:p>
          <a:p>
            <a:pPr marL="342900" indent="-342900">
              <a:buFont typeface="Arial"/>
              <a:buChar char="•"/>
            </a:pPr>
            <a:r>
              <a:rPr lang="en-US" dirty="0" smtClean="0"/>
              <a:t>Values are the data being stored or retrieved</a:t>
            </a:r>
          </a:p>
          <a:p>
            <a:pPr marL="342900" indent="-342900">
              <a:buFont typeface="Arial"/>
              <a:buChar char="•"/>
            </a:pPr>
            <a:r>
              <a:rPr lang="en-US" dirty="0" smtClean="0"/>
              <a:t>Examples:</a:t>
            </a:r>
          </a:p>
          <a:p>
            <a:pPr marL="800100" lvl="1" indent="-342900">
              <a:buFont typeface="Arial"/>
              <a:buChar char="•"/>
            </a:pPr>
            <a:r>
              <a:rPr lang="en-US" dirty="0" smtClean="0"/>
              <a:t>Java </a:t>
            </a:r>
            <a:r>
              <a:rPr lang="en-US" i="1" dirty="0" smtClean="0"/>
              <a:t>Hashmap</a:t>
            </a:r>
            <a:r>
              <a:rPr lang="en-US" dirty="0" smtClean="0"/>
              <a:t> class</a:t>
            </a:r>
          </a:p>
          <a:p>
            <a:pPr marL="800100" lvl="1" indent="-342900">
              <a:buFont typeface="Arial"/>
              <a:buChar char="•"/>
            </a:pPr>
            <a:r>
              <a:rPr lang="en-US" dirty="0" smtClean="0"/>
              <a:t>C# </a:t>
            </a:r>
            <a:r>
              <a:rPr lang="en-US" i="1" dirty="0" smtClean="0"/>
              <a:t>Dictionary</a:t>
            </a:r>
            <a:r>
              <a:rPr lang="en-US" dirty="0" smtClean="0"/>
              <a:t> class</a:t>
            </a:r>
          </a:p>
          <a:p>
            <a:pPr marL="800100" lvl="1" indent="-342900">
              <a:buFont typeface="Arial"/>
              <a:buChar char="•"/>
            </a:pPr>
            <a:r>
              <a:rPr lang="en-US" dirty="0" smtClean="0"/>
              <a:t>PHP </a:t>
            </a:r>
            <a:r>
              <a:rPr lang="en-US" i="1" dirty="0"/>
              <a:t>a</a:t>
            </a:r>
            <a:r>
              <a:rPr lang="en-US" i="1" dirty="0" smtClean="0"/>
              <a:t>ssociative array</a:t>
            </a:r>
          </a:p>
          <a:p>
            <a:pPr marL="800100" lvl="1" indent="-342900">
              <a:buFont typeface="Arial"/>
              <a:buChar char="•"/>
            </a:pPr>
            <a:r>
              <a:rPr lang="en-US" dirty="0" smtClean="0"/>
              <a:t>JavaScript </a:t>
            </a:r>
            <a:r>
              <a:rPr lang="en-US" i="1" dirty="0" smtClean="0"/>
              <a:t>object</a:t>
            </a:r>
          </a:p>
        </p:txBody>
      </p:sp>
      <p:graphicFrame>
        <p:nvGraphicFramePr>
          <p:cNvPr id="11" name="Table 10"/>
          <p:cNvGraphicFramePr>
            <a:graphicFrameLocks noGrp="1"/>
          </p:cNvGraphicFramePr>
          <p:nvPr>
            <p:extLst>
              <p:ext uri="{D42A27DB-BD31-4B8C-83A1-F6EECF244321}">
                <p14:modId xmlns:p14="http://schemas.microsoft.com/office/powerpoint/2010/main" val="1923910812"/>
              </p:ext>
            </p:extLst>
          </p:nvPr>
        </p:nvGraphicFramePr>
        <p:xfrm>
          <a:off x="1219200" y="4495800"/>
          <a:ext cx="4876800" cy="1483360"/>
        </p:xfrm>
        <a:graphic>
          <a:graphicData uri="http://schemas.openxmlformats.org/drawingml/2006/table">
            <a:tbl>
              <a:tblPr firstRow="1" bandRow="1">
                <a:tableStyleId>{5C22544A-7EE6-4342-B048-85BDC9FD1C3A}</a:tableStyleId>
              </a:tblPr>
              <a:tblGrid>
                <a:gridCol w="2438400"/>
                <a:gridCol w="2438400"/>
              </a:tblGrid>
              <a:tr h="370840">
                <a:tc>
                  <a:txBody>
                    <a:bodyPr/>
                    <a:lstStyle/>
                    <a:p>
                      <a:r>
                        <a:rPr lang="en-US" dirty="0" smtClean="0"/>
                        <a:t>Keys</a:t>
                      </a:r>
                      <a:endParaRPr lang="en-US" dirty="0"/>
                    </a:p>
                  </a:txBody>
                  <a:tcPr/>
                </a:tc>
                <a:tc>
                  <a:txBody>
                    <a:bodyPr/>
                    <a:lstStyle/>
                    <a:p>
                      <a:r>
                        <a:rPr lang="en-US" dirty="0" smtClean="0"/>
                        <a:t>Values</a:t>
                      </a:r>
                      <a:endParaRPr lang="en-US" dirty="0"/>
                    </a:p>
                  </a:txBody>
                  <a:tcPr/>
                </a:tc>
              </a:tr>
              <a:tr h="370840">
                <a:tc>
                  <a:txBody>
                    <a:bodyPr/>
                    <a:lstStyle/>
                    <a:p>
                      <a:r>
                        <a:rPr lang="en-US" dirty="0" smtClean="0"/>
                        <a:t>name</a:t>
                      </a:r>
                      <a:endParaRPr lang="en-US" dirty="0"/>
                    </a:p>
                  </a:txBody>
                  <a:tcPr/>
                </a:tc>
                <a:tc>
                  <a:txBody>
                    <a:bodyPr/>
                    <a:lstStyle/>
                    <a:p>
                      <a:r>
                        <a:rPr lang="en-US" dirty="0" smtClean="0"/>
                        <a:t>Dorothy</a:t>
                      </a:r>
                      <a:endParaRPr lang="en-US" dirty="0"/>
                    </a:p>
                  </a:txBody>
                  <a:tcPr/>
                </a:tc>
              </a:tr>
              <a:tr h="370840">
                <a:tc>
                  <a:txBody>
                    <a:bodyPr/>
                    <a:lstStyle/>
                    <a:p>
                      <a:r>
                        <a:rPr lang="en-US" dirty="0" smtClean="0"/>
                        <a:t>age</a:t>
                      </a:r>
                      <a:endParaRPr lang="en-US" dirty="0"/>
                    </a:p>
                  </a:txBody>
                  <a:tcPr/>
                </a:tc>
                <a:tc>
                  <a:txBody>
                    <a:bodyPr/>
                    <a:lstStyle/>
                    <a:p>
                      <a:r>
                        <a:rPr lang="en-US" dirty="0" smtClean="0"/>
                        <a:t>16</a:t>
                      </a:r>
                      <a:endParaRPr lang="en-US" dirty="0"/>
                    </a:p>
                  </a:txBody>
                  <a:tcPr/>
                </a:tc>
              </a:tr>
              <a:tr h="370840">
                <a:tc>
                  <a:txBody>
                    <a:bodyPr/>
                    <a:lstStyle/>
                    <a:p>
                      <a:r>
                        <a:rPr lang="en-US" dirty="0" smtClean="0"/>
                        <a:t>homeState</a:t>
                      </a:r>
                      <a:endParaRPr lang="en-US" dirty="0"/>
                    </a:p>
                  </a:txBody>
                  <a:tcPr/>
                </a:tc>
                <a:tc>
                  <a:txBody>
                    <a:bodyPr/>
                    <a:lstStyle/>
                    <a:p>
                      <a:r>
                        <a:rPr lang="en-US" dirty="0" smtClean="0"/>
                        <a:t>Kansas</a:t>
                      </a:r>
                      <a:endParaRPr lang="en-US" dirty="0"/>
                    </a:p>
                  </a:txBody>
                  <a:tcPr/>
                </a:tc>
              </a:tr>
            </a:tbl>
          </a:graphicData>
        </a:graphic>
      </p:graphicFrame>
      <p:pic>
        <p:nvPicPr>
          <p:cNvPr id="12" name="Picture 11"/>
          <p:cNvPicPr>
            <a:picLocks noChangeAspect="1"/>
          </p:cNvPicPr>
          <p:nvPr/>
        </p:nvPicPr>
        <p:blipFill>
          <a:blip r:embed="rId2"/>
          <a:stretch>
            <a:fillRect/>
          </a:stretch>
        </p:blipFill>
        <p:spPr>
          <a:xfrm>
            <a:off x="6705600" y="2743200"/>
            <a:ext cx="1761173" cy="3276600"/>
          </a:xfrm>
          <a:prstGeom prst="rect">
            <a:avLst/>
          </a:prstGeom>
        </p:spPr>
      </p:pic>
    </p:spTree>
    <p:extLst>
      <p:ext uri="{BB962C8B-B14F-4D97-AF65-F5344CB8AC3E}">
        <p14:creationId xmlns:p14="http://schemas.microsoft.com/office/powerpoint/2010/main" val="718373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import the SharedPreferences classes</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smtClean="0"/>
              <a:t>Murach's</a:t>
            </a:r>
            <a:r>
              <a:rPr lang="en-US" dirty="0" smtClean="0"/>
              <a:t> Android Programming (2nd Ed.), C3</a:t>
            </a:r>
            <a:endParaRPr lang="en-US" dirty="0"/>
          </a:p>
        </p:txBody>
      </p:sp>
      <p:sp>
        <p:nvSpPr>
          <p:cNvPr id="4" name="Footer Placeholder 3"/>
          <p:cNvSpPr>
            <a:spLocks noGrp="1"/>
          </p:cNvSpPr>
          <p:nvPr>
            <p:ph type="ftr" sz="quarter" idx="11"/>
          </p:nvPr>
        </p:nvSpPr>
        <p:spPr/>
        <p:txBody>
          <a:bodyPr/>
          <a:lstStyle/>
          <a:p>
            <a:pPr>
              <a:defRPr/>
            </a:pPr>
            <a:r>
              <a:rPr lang="en-US" dirty="0" smtClean="0"/>
              <a:t>© 2015, Mike Murach &amp; Associates, Inc. – Revised by Brian Bird 2016</a:t>
            </a:r>
            <a:endParaRPr lang="en-US" dirty="0"/>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latin typeface="Arial Narrow" pitchFamily="34" charset="0"/>
              </a:rPr>
              <a:t>Slide </a:t>
            </a:r>
            <a:fld id="{5ECE9829-65B2-40C6-AEFF-7C648FF56A9C}" type="slidenum">
              <a:rPr lang="en-US" sz="900" smtClean="0">
                <a:latin typeface="Arial Narrow" pitchFamily="34" charset="0"/>
              </a:rPr>
              <a:pPr algn="r">
                <a:defRPr/>
              </a:pPr>
              <a:t>5</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813736060"/>
              </p:ext>
            </p:extLst>
          </p:nvPr>
        </p:nvGraphicFramePr>
        <p:xfrm>
          <a:off x="914400" y="1143000"/>
          <a:ext cx="7300912" cy="3271837"/>
        </p:xfrm>
        <a:graphic>
          <a:graphicData uri="http://schemas.openxmlformats.org/presentationml/2006/ole">
            <mc:AlternateContent xmlns:mc="http://schemas.openxmlformats.org/markup-compatibility/2006">
              <mc:Choice xmlns:v="urn:schemas-microsoft-com:vml" Requires="v">
                <p:oleObj spid="_x0000_s20502" name="Document" r:id="rId4" imgW="7301323" imgH="3272279" progId="Word.Document.12">
                  <p:embed/>
                </p:oleObj>
              </mc:Choice>
              <mc:Fallback>
                <p:oleObj name="Document" r:id="rId4" imgW="7301323" imgH="3272279" progId="Word.Document.12">
                  <p:embed/>
                  <p:pic>
                    <p:nvPicPr>
                      <p:cNvPr id="0" name=""/>
                      <p:cNvPicPr/>
                      <p:nvPr/>
                    </p:nvPicPr>
                    <p:blipFill>
                      <a:blip r:embed="rId5"/>
                      <a:stretch>
                        <a:fillRect/>
                      </a:stretch>
                    </p:blipFill>
                    <p:spPr>
                      <a:xfrm>
                        <a:off x="914400" y="1143000"/>
                        <a:ext cx="7300912" cy="3271837"/>
                      </a:xfrm>
                      <a:prstGeom prst="rect">
                        <a:avLst/>
                      </a:prstGeom>
                    </p:spPr>
                  </p:pic>
                </p:oleObj>
              </mc:Fallback>
            </mc:AlternateContent>
          </a:graphicData>
        </a:graphic>
      </p:graphicFrame>
      <p:pic>
        <p:nvPicPr>
          <p:cNvPr id="7" name="Picture 6"/>
          <p:cNvPicPr>
            <a:picLocks noChangeAspect="1"/>
          </p:cNvPicPr>
          <p:nvPr/>
        </p:nvPicPr>
        <p:blipFill>
          <a:blip r:embed="rId6"/>
          <a:stretch>
            <a:fillRect/>
          </a:stretch>
        </p:blipFill>
        <p:spPr>
          <a:xfrm>
            <a:off x="2286000" y="4495800"/>
            <a:ext cx="3299475" cy="1231900"/>
          </a:xfrm>
          <a:prstGeom prst="rect">
            <a:avLst/>
          </a:prstGeom>
        </p:spPr>
      </p:pic>
    </p:spTree>
    <p:extLst>
      <p:ext uri="{BB962C8B-B14F-4D97-AF65-F5344CB8AC3E}">
        <p14:creationId xmlns:p14="http://schemas.microsoft.com/office/powerpoint/2010/main" val="1887765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a:t>
            </a:r>
            <a:r>
              <a:rPr lang="en-US" dirty="0" smtClean="0"/>
              <a:t>save values in onPause</a:t>
            </a:r>
            <a:endParaRPr lang="en-US" dirty="0"/>
          </a:p>
        </p:txBody>
      </p:sp>
      <p:sp>
        <p:nvSpPr>
          <p:cNvPr id="3" name="Date Placeholder 2"/>
          <p:cNvSpPr>
            <a:spLocks noGrp="1"/>
          </p:cNvSpPr>
          <p:nvPr>
            <p:ph type="dt" sz="half" idx="10"/>
          </p:nvPr>
        </p:nvSpPr>
        <p:spPr>
          <a:xfrm>
            <a:off x="762000" y="6248400"/>
            <a:ext cx="2514600" cy="457200"/>
          </a:xfrm>
        </p:spPr>
        <p:txBody>
          <a:bodyPr/>
          <a:lstStyle/>
          <a:p>
            <a:pPr>
              <a:defRPr/>
            </a:pPr>
            <a:r>
              <a:rPr lang="en-US" dirty="0" err="1" smtClean="0"/>
              <a:t>Murach's</a:t>
            </a:r>
            <a:r>
              <a:rPr lang="en-US" dirty="0" smtClean="0"/>
              <a:t> Android Programming (2nd Ed.), C3</a:t>
            </a:r>
            <a:endParaRPr lang="en-US" dirty="0"/>
          </a:p>
        </p:txBody>
      </p:sp>
      <p:sp>
        <p:nvSpPr>
          <p:cNvPr id="4" name="Footer Placeholder 3"/>
          <p:cNvSpPr>
            <a:spLocks noGrp="1"/>
          </p:cNvSpPr>
          <p:nvPr>
            <p:ph type="ftr" sz="quarter" idx="11"/>
          </p:nvPr>
        </p:nvSpPr>
        <p:spPr/>
        <p:txBody>
          <a:bodyPr/>
          <a:lstStyle/>
          <a:p>
            <a:pPr>
              <a:defRPr/>
            </a:pPr>
            <a:r>
              <a:rPr lang="en-US" dirty="0" smtClean="0"/>
              <a:t>© 2015, Mike Murach &amp; Associates, Inc. – revised by Brian Bird 2016</a:t>
            </a:r>
            <a:endParaRPr lang="en-US" dirty="0"/>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latin typeface="Arial Narrow" pitchFamily="34" charset="0"/>
              </a:rPr>
              <a:t>Slide </a:t>
            </a:r>
            <a:fld id="{5ECE9829-65B2-40C6-AEFF-7C648FF56A9C}" type="slidenum">
              <a:rPr lang="en-US" sz="900" smtClean="0">
                <a:latin typeface="Arial Narrow" pitchFamily="34" charset="0"/>
              </a:rPr>
              <a:pPr algn="r">
                <a:defRPr/>
              </a:pPr>
              <a:t>6</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628958366"/>
              </p:ext>
            </p:extLst>
          </p:nvPr>
        </p:nvGraphicFramePr>
        <p:xfrm>
          <a:off x="990600" y="1219200"/>
          <a:ext cx="7300912" cy="2076450"/>
        </p:xfrm>
        <a:graphic>
          <a:graphicData uri="http://schemas.openxmlformats.org/presentationml/2006/ole">
            <mc:AlternateContent xmlns:mc="http://schemas.openxmlformats.org/markup-compatibility/2006">
              <mc:Choice xmlns:v="urn:schemas-microsoft-com:vml" Requires="v">
                <p:oleObj spid="_x0000_s21528" name="Document" r:id="rId4" imgW="7301323" imgH="2076860" progId="Word.Document.12">
                  <p:embed/>
                </p:oleObj>
              </mc:Choice>
              <mc:Fallback>
                <p:oleObj name="Document" r:id="rId4" imgW="7301323" imgH="2076860" progId="Word.Document.12">
                  <p:embed/>
                  <p:pic>
                    <p:nvPicPr>
                      <p:cNvPr id="0" name=""/>
                      <p:cNvPicPr/>
                      <p:nvPr/>
                    </p:nvPicPr>
                    <p:blipFill>
                      <a:blip r:embed="rId5"/>
                      <a:stretch>
                        <a:fillRect/>
                      </a:stretch>
                    </p:blipFill>
                    <p:spPr>
                      <a:xfrm>
                        <a:off x="990600" y="1219200"/>
                        <a:ext cx="7300912" cy="2076450"/>
                      </a:xfrm>
                      <a:prstGeom prst="rect">
                        <a:avLst/>
                      </a:prstGeom>
                    </p:spPr>
                  </p:pic>
                </p:oleObj>
              </mc:Fallback>
            </mc:AlternateContent>
          </a:graphicData>
        </a:graphic>
      </p:graphicFrame>
      <p:pic>
        <p:nvPicPr>
          <p:cNvPr id="7" name="Picture 6"/>
          <p:cNvPicPr>
            <a:picLocks noChangeAspect="1"/>
          </p:cNvPicPr>
          <p:nvPr/>
        </p:nvPicPr>
        <p:blipFill>
          <a:blip r:embed="rId6"/>
          <a:stretch>
            <a:fillRect/>
          </a:stretch>
        </p:blipFill>
        <p:spPr>
          <a:xfrm>
            <a:off x="2971800" y="3352800"/>
            <a:ext cx="2819400" cy="1612535"/>
          </a:xfrm>
          <a:prstGeom prst="rect">
            <a:avLst/>
          </a:prstGeom>
        </p:spPr>
      </p:pic>
    </p:spTree>
    <p:extLst>
      <p:ext uri="{BB962C8B-B14F-4D97-AF65-F5344CB8AC3E}">
        <p14:creationId xmlns:p14="http://schemas.microsoft.com/office/powerpoint/2010/main" val="963474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a:t>
            </a:r>
            <a:r>
              <a:rPr lang="en-US" dirty="0" smtClean="0"/>
              <a:t>restore values in onResume</a:t>
            </a:r>
            <a:endParaRPr lang="en-US" dirty="0"/>
          </a:p>
        </p:txBody>
      </p:sp>
      <p:sp>
        <p:nvSpPr>
          <p:cNvPr id="3" name="Date Placeholder 2"/>
          <p:cNvSpPr>
            <a:spLocks noGrp="1"/>
          </p:cNvSpPr>
          <p:nvPr>
            <p:ph type="dt" sz="half" idx="10"/>
          </p:nvPr>
        </p:nvSpPr>
        <p:spPr>
          <a:xfrm>
            <a:off x="762000" y="6248400"/>
            <a:ext cx="2514600" cy="457200"/>
          </a:xfrm>
        </p:spPr>
        <p:txBody>
          <a:bodyPr/>
          <a:lstStyle/>
          <a:p>
            <a:pPr>
              <a:defRPr/>
            </a:pPr>
            <a:r>
              <a:rPr lang="en-US" dirty="0" err="1" smtClean="0"/>
              <a:t>Murach's</a:t>
            </a:r>
            <a:r>
              <a:rPr lang="en-US" dirty="0" smtClean="0"/>
              <a:t> Android Programming (2nd Ed.), C3</a:t>
            </a:r>
            <a:endParaRPr lang="en-US" dirty="0"/>
          </a:p>
        </p:txBody>
      </p:sp>
      <p:sp>
        <p:nvSpPr>
          <p:cNvPr id="4" name="Footer Placeholder 3"/>
          <p:cNvSpPr>
            <a:spLocks noGrp="1"/>
          </p:cNvSpPr>
          <p:nvPr>
            <p:ph type="ftr" sz="quarter" idx="11"/>
          </p:nvPr>
        </p:nvSpPr>
        <p:spPr/>
        <p:txBody>
          <a:bodyPr/>
          <a:lstStyle/>
          <a:p>
            <a:pPr>
              <a:defRPr/>
            </a:pPr>
            <a:r>
              <a:rPr lang="en-US" dirty="0" smtClean="0"/>
              <a:t>© 2015, Mike Murach &amp; Associates, Inc. – revised by Brian Bird 2016</a:t>
            </a:r>
            <a:endParaRPr lang="en-US" dirty="0"/>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smtClean="0">
                <a:latin typeface="Arial Narrow" pitchFamily="34" charset="0"/>
              </a:rPr>
              <a:t>Slide </a:t>
            </a:r>
            <a:fld id="{5ECE9829-65B2-40C6-AEFF-7C648FF56A9C}" type="slidenum">
              <a:rPr lang="en-US" sz="900" smtClean="0">
                <a:latin typeface="Arial Narrow" pitchFamily="34" charset="0"/>
              </a:rPr>
              <a:pPr algn="r">
                <a:defRPr/>
              </a:pPr>
              <a:t>7</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379952437"/>
              </p:ext>
            </p:extLst>
          </p:nvPr>
        </p:nvGraphicFramePr>
        <p:xfrm>
          <a:off x="990600" y="1219200"/>
          <a:ext cx="7300912" cy="1874837"/>
        </p:xfrm>
        <a:graphic>
          <a:graphicData uri="http://schemas.openxmlformats.org/presentationml/2006/ole">
            <mc:AlternateContent xmlns:mc="http://schemas.openxmlformats.org/markup-compatibility/2006">
              <mc:Choice xmlns:v="urn:schemas-microsoft-com:vml" Requires="v">
                <p:oleObj spid="_x0000_s22553" name="Document" r:id="rId4" imgW="7301323" imgH="1875223" progId="Word.Document.12">
                  <p:embed/>
                </p:oleObj>
              </mc:Choice>
              <mc:Fallback>
                <p:oleObj name="Document" r:id="rId4" imgW="7301323" imgH="1875223" progId="Word.Document.12">
                  <p:embed/>
                  <p:pic>
                    <p:nvPicPr>
                      <p:cNvPr id="0" name=""/>
                      <p:cNvPicPr/>
                      <p:nvPr/>
                    </p:nvPicPr>
                    <p:blipFill>
                      <a:blip r:embed="rId5"/>
                      <a:stretch>
                        <a:fillRect/>
                      </a:stretch>
                    </p:blipFill>
                    <p:spPr>
                      <a:xfrm>
                        <a:off x="990600" y="1219200"/>
                        <a:ext cx="7300912" cy="1874837"/>
                      </a:xfrm>
                      <a:prstGeom prst="rect">
                        <a:avLst/>
                      </a:prstGeom>
                    </p:spPr>
                  </p:pic>
                </p:oleObj>
              </mc:Fallback>
            </mc:AlternateContent>
          </a:graphicData>
        </a:graphic>
      </p:graphicFrame>
      <p:pic>
        <p:nvPicPr>
          <p:cNvPr id="7" name="Picture 6"/>
          <p:cNvPicPr>
            <a:picLocks noChangeAspect="1"/>
          </p:cNvPicPr>
          <p:nvPr/>
        </p:nvPicPr>
        <p:blipFill rotWithShape="1">
          <a:blip r:embed="rId6"/>
          <a:srcRect l="17" r="2000"/>
          <a:stretch/>
        </p:blipFill>
        <p:spPr>
          <a:xfrm>
            <a:off x="1371600" y="3810000"/>
            <a:ext cx="4443984" cy="1638300"/>
          </a:xfrm>
          <a:prstGeom prst="rect">
            <a:avLst/>
          </a:prstGeom>
        </p:spPr>
      </p:pic>
    </p:spTree>
    <p:extLst>
      <p:ext uri="{BB962C8B-B14F-4D97-AF65-F5344CB8AC3E}">
        <p14:creationId xmlns:p14="http://schemas.microsoft.com/office/powerpoint/2010/main" val="538013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39804"/>
            <a:ext cx="5791200" cy="400110"/>
          </a:xfrm>
        </p:spPr>
        <p:txBody>
          <a:bodyPr/>
          <a:lstStyle/>
          <a:p>
            <a:r>
              <a:rPr lang="en-US" dirty="0" smtClean="0"/>
              <a:t>Saving Activity State Using a Bundle</a:t>
            </a:r>
            <a:endParaRPr lang="en-US" dirty="0"/>
          </a:p>
        </p:txBody>
      </p:sp>
      <p:sp>
        <p:nvSpPr>
          <p:cNvPr id="6" name="TextBox 5"/>
          <p:cNvSpPr txBox="1"/>
          <p:nvPr/>
        </p:nvSpPr>
        <p:spPr>
          <a:xfrm>
            <a:off x="609600" y="1739969"/>
            <a:ext cx="7467600" cy="3416320"/>
          </a:xfrm>
          <a:prstGeom prst="rect">
            <a:avLst/>
          </a:prstGeom>
          <a:noFill/>
        </p:spPr>
        <p:txBody>
          <a:bodyPr wrap="square" rtlCol="0">
            <a:spAutoFit/>
          </a:bodyPr>
          <a:lstStyle/>
          <a:p>
            <a:r>
              <a:rPr lang="en-US" dirty="0" smtClean="0"/>
              <a:t>The method </a:t>
            </a:r>
            <a:r>
              <a:rPr lang="en-US" b="1" i="1" dirty="0" smtClean="0"/>
              <a:t>void </a:t>
            </a:r>
            <a:r>
              <a:rPr lang="en-US" b="1" i="1" dirty="0" err="1"/>
              <a:t>onSaveInstanceState</a:t>
            </a:r>
            <a:r>
              <a:rPr lang="en-US" b="1" i="1" dirty="0"/>
              <a:t> (Bundle </a:t>
            </a:r>
            <a:r>
              <a:rPr lang="en-US" b="1" i="1" dirty="0" err="1" smtClean="0"/>
              <a:t>outState</a:t>
            </a:r>
            <a:r>
              <a:rPr lang="en-US" b="1" i="1" dirty="0" smtClean="0"/>
              <a:t>) </a:t>
            </a:r>
            <a:r>
              <a:rPr lang="en-US" dirty="0" smtClean="0"/>
              <a:t>is called </a:t>
            </a:r>
            <a:r>
              <a:rPr lang="en-US" dirty="0"/>
              <a:t>to retrieve per-instance state from an activity before being killed so that the state can be restored in  </a:t>
            </a:r>
            <a:r>
              <a:rPr lang="en-US" dirty="0" err="1"/>
              <a:t>onCreate</a:t>
            </a:r>
            <a:r>
              <a:rPr lang="en-US" dirty="0"/>
              <a:t>(Bundle) or  </a:t>
            </a:r>
            <a:r>
              <a:rPr lang="en-US" dirty="0" err="1"/>
              <a:t>onRestoreInstanceState</a:t>
            </a:r>
            <a:r>
              <a:rPr lang="en-US" dirty="0"/>
              <a:t>(Bundle) (the Bundle populated by this method will be passed to both).</a:t>
            </a:r>
          </a:p>
          <a:p>
            <a:r>
              <a:rPr lang="en-US" dirty="0"/>
              <a:t> </a:t>
            </a:r>
          </a:p>
          <a:p>
            <a:r>
              <a:rPr lang="en-US" dirty="0"/>
              <a:t>This method is called before an activity may be killed so that when it comes back some time in the future it can restore its state. – Android </a:t>
            </a:r>
            <a:r>
              <a:rPr lang="en-US" dirty="0" smtClean="0"/>
              <a:t>Developers</a:t>
            </a:r>
            <a:endParaRPr lang="en-US" dirty="0"/>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629400" y="5156289"/>
            <a:ext cx="1828800" cy="1318726"/>
          </a:xfrm>
          <a:prstGeom prst="rect">
            <a:avLst/>
          </a:prstGeom>
          <a:solidFill>
            <a:schemeClr val="accent1">
              <a:alpha val="0"/>
            </a:schemeClr>
          </a:solidFill>
        </p:spPr>
      </p:pic>
    </p:spTree>
    <p:extLst>
      <p:ext uri="{BB962C8B-B14F-4D97-AF65-F5344CB8AC3E}">
        <p14:creationId xmlns:p14="http://schemas.microsoft.com/office/powerpoint/2010/main" val="2593336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124700" cy="800219"/>
          </a:xfrm>
        </p:spPr>
        <p:txBody>
          <a:bodyPr/>
          <a:lstStyle/>
          <a:p>
            <a:r>
              <a:rPr lang="en-US" dirty="0" smtClean="0"/>
              <a:t>Example of Saving Activity State</a:t>
            </a:r>
            <a:br>
              <a:rPr lang="en-US" dirty="0" smtClean="0"/>
            </a:br>
            <a:r>
              <a:rPr lang="en-US" dirty="0" smtClean="0"/>
              <a:t>Using </a:t>
            </a:r>
            <a:r>
              <a:rPr lang="en-US" i="1" dirty="0" err="1" smtClean="0"/>
              <a:t>onSaveInstanceState</a:t>
            </a:r>
            <a:endParaRPr lang="en-US" i="1" dirty="0"/>
          </a:p>
        </p:txBody>
      </p:sp>
      <p:sp>
        <p:nvSpPr>
          <p:cNvPr id="6" name="TextBox 5"/>
          <p:cNvSpPr txBox="1"/>
          <p:nvPr/>
        </p:nvSpPr>
        <p:spPr>
          <a:xfrm>
            <a:off x="381000" y="1447800"/>
            <a:ext cx="8001000" cy="4708981"/>
          </a:xfrm>
          <a:prstGeom prst="rect">
            <a:avLst/>
          </a:prstGeom>
          <a:noFill/>
        </p:spPr>
        <p:txBody>
          <a:bodyPr wrap="square" rtlCol="0">
            <a:spAutoFit/>
          </a:bodyPr>
          <a:lstStyle/>
          <a:p>
            <a:r>
              <a:rPr lang="en-US" sz="2000" b="1" dirty="0">
                <a:solidFill>
                  <a:srgbClr val="000080"/>
                </a:solidFill>
              </a:rPr>
              <a:t> </a:t>
            </a:r>
            <a:r>
              <a:rPr lang="en-US" sz="2000" b="1" dirty="0" smtClean="0">
                <a:solidFill>
                  <a:srgbClr val="000080"/>
                </a:solidFill>
              </a:rPr>
              <a:t>   static </a:t>
            </a:r>
            <a:r>
              <a:rPr lang="en-US" sz="2000" b="1" dirty="0">
                <a:solidFill>
                  <a:srgbClr val="000080"/>
                </a:solidFill>
              </a:rPr>
              <a:t>final </a:t>
            </a:r>
            <a:r>
              <a:rPr lang="en-US" sz="2000" dirty="0"/>
              <a:t>String </a:t>
            </a:r>
            <a:r>
              <a:rPr lang="en-US" sz="2000" b="1" i="1" dirty="0">
                <a:solidFill>
                  <a:srgbClr val="660E7A"/>
                </a:solidFill>
              </a:rPr>
              <a:t>STATE_SCORE </a:t>
            </a:r>
            <a:r>
              <a:rPr lang="en-US" sz="2000" dirty="0"/>
              <a:t>= </a:t>
            </a:r>
            <a:r>
              <a:rPr lang="en-US" sz="2000" b="1" dirty="0">
                <a:solidFill>
                  <a:srgbClr val="008000"/>
                </a:solidFill>
              </a:rPr>
              <a:t>"</a:t>
            </a:r>
            <a:r>
              <a:rPr lang="en-US" sz="2000" b="1" dirty="0" err="1">
                <a:solidFill>
                  <a:srgbClr val="008000"/>
                </a:solidFill>
              </a:rPr>
              <a:t>playerScore</a:t>
            </a:r>
            <a:r>
              <a:rPr lang="en-US" sz="2000" b="1" dirty="0">
                <a:solidFill>
                  <a:srgbClr val="008000"/>
                </a:solidFill>
              </a:rPr>
              <a:t>"</a:t>
            </a:r>
            <a:r>
              <a:rPr lang="en-US" sz="2000" dirty="0"/>
              <a:t>;</a:t>
            </a:r>
            <a:br>
              <a:rPr lang="en-US" sz="2000" dirty="0"/>
            </a:br>
            <a:r>
              <a:rPr lang="en-US" sz="2000" dirty="0"/>
              <a:t>    </a:t>
            </a:r>
            <a:r>
              <a:rPr lang="en-US" sz="2000" b="1" dirty="0">
                <a:solidFill>
                  <a:srgbClr val="000080"/>
                </a:solidFill>
              </a:rPr>
              <a:t>static final </a:t>
            </a:r>
            <a:r>
              <a:rPr lang="en-US" sz="2000" dirty="0"/>
              <a:t>String </a:t>
            </a:r>
            <a:r>
              <a:rPr lang="en-US" sz="2000" b="1" i="1" dirty="0">
                <a:solidFill>
                  <a:srgbClr val="660E7A"/>
                </a:solidFill>
              </a:rPr>
              <a:t>STATE_LEVEL </a:t>
            </a:r>
            <a:r>
              <a:rPr lang="en-US" sz="2000" dirty="0"/>
              <a:t>= </a:t>
            </a:r>
            <a:r>
              <a:rPr lang="en-US" sz="2000" b="1" dirty="0">
                <a:solidFill>
                  <a:srgbClr val="008000"/>
                </a:solidFill>
              </a:rPr>
              <a:t>"</a:t>
            </a:r>
            <a:r>
              <a:rPr lang="en-US" sz="2000" b="1" dirty="0" err="1">
                <a:solidFill>
                  <a:srgbClr val="008000"/>
                </a:solidFill>
              </a:rPr>
              <a:t>playerLevel</a:t>
            </a:r>
            <a:r>
              <a:rPr lang="en-US" sz="2000" b="1" dirty="0" smtClean="0">
                <a:solidFill>
                  <a:srgbClr val="008000"/>
                </a:solidFill>
              </a:rPr>
              <a:t>"</a:t>
            </a:r>
            <a:r>
              <a:rPr lang="en-US" sz="2000" dirty="0" smtClean="0"/>
              <a:t>;</a:t>
            </a:r>
          </a:p>
          <a:p>
            <a:r>
              <a:rPr lang="en-US" sz="2000" dirty="0"/>
              <a:t> </a:t>
            </a:r>
            <a:r>
              <a:rPr lang="en-US" sz="2000" dirty="0" smtClean="0"/>
              <a:t>   </a:t>
            </a:r>
            <a:r>
              <a:rPr lang="en-US" sz="2000" b="1" dirty="0" smtClean="0">
                <a:solidFill>
                  <a:srgbClr val="000080"/>
                </a:solidFill>
              </a:rPr>
              <a:t>private </a:t>
            </a:r>
            <a:r>
              <a:rPr lang="en-US" sz="2000" dirty="0" err="1" smtClean="0"/>
              <a:t>int</a:t>
            </a:r>
            <a:r>
              <a:rPr lang="en-US" sz="2000" dirty="0" smtClean="0"/>
              <a:t> </a:t>
            </a:r>
            <a:r>
              <a:rPr lang="en-US" sz="2000" b="1" dirty="0" err="1" smtClean="0">
                <a:solidFill>
                  <a:srgbClr val="660E7A"/>
                </a:solidFill>
              </a:rPr>
              <a:t>mCurrentScore</a:t>
            </a:r>
            <a:r>
              <a:rPr lang="en-US" sz="2000" b="1" i="1" dirty="0" smtClean="0">
                <a:solidFill>
                  <a:srgbClr val="660E7A"/>
                </a:solidFill>
              </a:rPr>
              <a:t> </a:t>
            </a:r>
            <a:r>
              <a:rPr lang="en-US" sz="2000" dirty="0"/>
              <a:t>= </a:t>
            </a:r>
            <a:r>
              <a:rPr lang="en-US" sz="2000" b="1" dirty="0" smtClean="0">
                <a:solidFill>
                  <a:srgbClr val="0033CC"/>
                </a:solidFill>
              </a:rPr>
              <a:t>0</a:t>
            </a:r>
            <a:r>
              <a:rPr lang="en-US" sz="2000" b="1" dirty="0" smtClean="0"/>
              <a:t>;</a:t>
            </a:r>
          </a:p>
          <a:p>
            <a:r>
              <a:rPr lang="en-US" sz="2000" dirty="0"/>
              <a:t> </a:t>
            </a:r>
            <a:r>
              <a:rPr lang="en-US" sz="2000" dirty="0" smtClean="0"/>
              <a:t>   </a:t>
            </a:r>
            <a:r>
              <a:rPr lang="en-US" sz="2000" b="1" dirty="0" smtClean="0">
                <a:solidFill>
                  <a:srgbClr val="000080"/>
                </a:solidFill>
              </a:rPr>
              <a:t>private </a:t>
            </a:r>
            <a:r>
              <a:rPr lang="en-US" sz="2000" dirty="0" err="1"/>
              <a:t>int</a:t>
            </a:r>
            <a:r>
              <a:rPr lang="en-US" sz="2000" dirty="0"/>
              <a:t> </a:t>
            </a:r>
            <a:r>
              <a:rPr lang="en-US" sz="2000" b="1" dirty="0" err="1">
                <a:solidFill>
                  <a:srgbClr val="660E7A"/>
                </a:solidFill>
              </a:rPr>
              <a:t>mCurrentLevel</a:t>
            </a:r>
            <a:r>
              <a:rPr lang="en-US" sz="2000" b="1" i="1" dirty="0">
                <a:solidFill>
                  <a:srgbClr val="660E7A"/>
                </a:solidFill>
              </a:rPr>
              <a:t> </a:t>
            </a:r>
            <a:r>
              <a:rPr lang="en-US" sz="2000" dirty="0"/>
              <a:t>= </a:t>
            </a:r>
            <a:r>
              <a:rPr lang="en-US" sz="2000" b="1" dirty="0">
                <a:solidFill>
                  <a:srgbClr val="0033CC"/>
                </a:solidFill>
              </a:rPr>
              <a:t>0</a:t>
            </a:r>
            <a:r>
              <a:rPr lang="en-US" sz="2000" b="1" dirty="0"/>
              <a:t>;</a:t>
            </a:r>
            <a:r>
              <a:rPr lang="en-US" sz="2000" dirty="0" smtClean="0"/>
              <a:t/>
            </a:r>
            <a:br>
              <a:rPr lang="en-US" sz="2000" dirty="0" smtClean="0"/>
            </a:br>
            <a:r>
              <a:rPr lang="en-US" sz="2000" dirty="0" smtClean="0"/>
              <a:t>    ...</a:t>
            </a:r>
            <a:br>
              <a:rPr lang="en-US" sz="2000" dirty="0" smtClean="0"/>
            </a:br>
            <a:r>
              <a:rPr lang="en-US" sz="2000" dirty="0" smtClean="0"/>
              <a:t/>
            </a:r>
            <a:br>
              <a:rPr lang="en-US" sz="2000" dirty="0" smtClean="0"/>
            </a:br>
            <a:r>
              <a:rPr lang="en-US" sz="2000" dirty="0" smtClean="0"/>
              <a:t>    </a:t>
            </a:r>
            <a:r>
              <a:rPr lang="en-US" sz="2000" dirty="0" smtClean="0">
                <a:solidFill>
                  <a:srgbClr val="808000"/>
                </a:solidFill>
              </a:rPr>
              <a:t>@Override</a:t>
            </a:r>
            <a:br>
              <a:rPr lang="en-US" sz="2000" dirty="0" smtClean="0">
                <a:solidFill>
                  <a:srgbClr val="808000"/>
                </a:solidFill>
              </a:rPr>
            </a:br>
            <a:r>
              <a:rPr lang="en-US" sz="2000" dirty="0" smtClean="0">
                <a:solidFill>
                  <a:srgbClr val="808000"/>
                </a:solidFill>
              </a:rPr>
              <a:t>    </a:t>
            </a:r>
            <a:r>
              <a:rPr lang="en-US" sz="2000" b="1" dirty="0" smtClean="0">
                <a:solidFill>
                  <a:srgbClr val="000080"/>
                </a:solidFill>
              </a:rPr>
              <a:t>public void </a:t>
            </a:r>
            <a:r>
              <a:rPr lang="en-US" sz="2000" dirty="0" err="1" smtClean="0"/>
              <a:t>onSaveInstanceState</a:t>
            </a:r>
            <a:r>
              <a:rPr lang="en-US" sz="2000" dirty="0" smtClean="0"/>
              <a:t>(Bundle </a:t>
            </a:r>
            <a:r>
              <a:rPr lang="en-US" sz="2000" dirty="0" err="1" smtClean="0"/>
              <a:t>savedInstanceState</a:t>
            </a:r>
            <a:r>
              <a:rPr lang="en-US" sz="2000" dirty="0" smtClean="0"/>
              <a:t>)  {</a:t>
            </a:r>
            <a:br>
              <a:rPr lang="en-US" sz="2000" dirty="0" smtClean="0"/>
            </a:br>
            <a:r>
              <a:rPr lang="en-US" sz="2000" dirty="0" smtClean="0"/>
              <a:t>      </a:t>
            </a:r>
            <a:r>
              <a:rPr lang="en-US" sz="2000" i="1" dirty="0" smtClean="0">
                <a:solidFill>
                  <a:srgbClr val="808080"/>
                </a:solidFill>
              </a:rPr>
              <a:t>// Save the user's current game state</a:t>
            </a:r>
            <a:br>
              <a:rPr lang="en-US" sz="2000" i="1" dirty="0" smtClean="0">
                <a:solidFill>
                  <a:srgbClr val="808080"/>
                </a:solidFill>
              </a:rPr>
            </a:br>
            <a:r>
              <a:rPr lang="en-US" sz="2000" dirty="0" smtClean="0"/>
              <a:t>      </a:t>
            </a:r>
            <a:r>
              <a:rPr lang="en-US" sz="2000" dirty="0" err="1" smtClean="0"/>
              <a:t>savedInstanceState.putInt</a:t>
            </a:r>
            <a:r>
              <a:rPr lang="en-US" sz="2000" dirty="0" smtClean="0"/>
              <a:t>(</a:t>
            </a:r>
            <a:r>
              <a:rPr lang="en-US" sz="2000" b="1" i="1" dirty="0" smtClean="0">
                <a:solidFill>
                  <a:srgbClr val="660E7A"/>
                </a:solidFill>
              </a:rPr>
              <a:t>STATE_SCORE</a:t>
            </a:r>
            <a:r>
              <a:rPr lang="en-US" sz="2000" dirty="0" smtClean="0"/>
              <a:t>, </a:t>
            </a:r>
            <a:r>
              <a:rPr lang="en-US" sz="2000" dirty="0" err="1" smtClean="0"/>
              <a:t>mCurrentScore</a:t>
            </a:r>
            <a:r>
              <a:rPr lang="en-US" sz="2000" dirty="0" smtClean="0"/>
              <a:t>);</a:t>
            </a:r>
            <a:br>
              <a:rPr lang="en-US" sz="2000" dirty="0" smtClean="0"/>
            </a:br>
            <a:r>
              <a:rPr lang="en-US" sz="2000" dirty="0" smtClean="0"/>
              <a:t>      </a:t>
            </a:r>
            <a:r>
              <a:rPr lang="en-US" sz="2000" dirty="0" err="1" smtClean="0"/>
              <a:t>savedInstanceState.putInt</a:t>
            </a:r>
            <a:r>
              <a:rPr lang="en-US" sz="2000" dirty="0" smtClean="0"/>
              <a:t>(</a:t>
            </a:r>
            <a:r>
              <a:rPr lang="en-US" sz="2000" b="1" i="1" dirty="0" smtClean="0">
                <a:solidFill>
                  <a:srgbClr val="660E7A"/>
                </a:solidFill>
              </a:rPr>
              <a:t>STATE_LEVEL</a:t>
            </a:r>
            <a:r>
              <a:rPr lang="en-US" sz="2000" dirty="0" smtClean="0"/>
              <a:t>, </a:t>
            </a:r>
            <a:r>
              <a:rPr lang="en-US" sz="2000" dirty="0" err="1" smtClean="0"/>
              <a:t>mCurrentLevel</a:t>
            </a:r>
            <a:r>
              <a:rPr lang="en-US" sz="2000" dirty="0" smtClean="0"/>
              <a:t>);</a:t>
            </a:r>
            <a:br>
              <a:rPr lang="en-US" sz="2000" dirty="0" smtClean="0"/>
            </a:br>
            <a:r>
              <a:rPr lang="en-US" sz="2000" dirty="0" smtClean="0"/>
              <a:t/>
            </a:r>
            <a:br>
              <a:rPr lang="en-US" sz="2000" dirty="0" smtClean="0"/>
            </a:br>
            <a:r>
              <a:rPr lang="en-US" sz="2000" dirty="0" smtClean="0"/>
              <a:t>      </a:t>
            </a:r>
            <a:r>
              <a:rPr lang="en-US" sz="2000" i="1" dirty="0" smtClean="0">
                <a:solidFill>
                  <a:srgbClr val="808080"/>
                </a:solidFill>
              </a:rPr>
              <a:t>// Always call the superclass so it can save the view hierarchy state</a:t>
            </a:r>
            <a:br>
              <a:rPr lang="en-US" sz="2000" i="1" dirty="0" smtClean="0">
                <a:solidFill>
                  <a:srgbClr val="808080"/>
                </a:solidFill>
              </a:rPr>
            </a:br>
            <a:r>
              <a:rPr lang="en-US" sz="2000" dirty="0" smtClean="0"/>
              <a:t>      </a:t>
            </a:r>
            <a:r>
              <a:rPr lang="en-US" sz="2000" b="1" dirty="0" err="1" smtClean="0">
                <a:solidFill>
                  <a:srgbClr val="000080"/>
                </a:solidFill>
              </a:rPr>
              <a:t>super</a:t>
            </a:r>
            <a:r>
              <a:rPr lang="en-US" sz="2000" dirty="0" err="1" smtClean="0"/>
              <a:t>.onSaveInstanceState</a:t>
            </a:r>
            <a:r>
              <a:rPr lang="en-US" sz="2000" dirty="0" smtClean="0"/>
              <a:t>(</a:t>
            </a:r>
            <a:r>
              <a:rPr lang="en-US" sz="2000" dirty="0" err="1" smtClean="0"/>
              <a:t>savedInstanceState</a:t>
            </a:r>
            <a:r>
              <a:rPr lang="en-US" sz="2000" dirty="0" smtClean="0"/>
              <a:t>);</a:t>
            </a:r>
            <a:br>
              <a:rPr lang="en-US" sz="2000" dirty="0" smtClean="0"/>
            </a:br>
            <a:r>
              <a:rPr lang="en-US" sz="2000" dirty="0" smtClean="0"/>
              <a:t>    }</a:t>
            </a:r>
            <a:endParaRPr lang="en-US" sz="2000" dirty="0" smtClean="0">
              <a:latin typeface="Courier" charset="0"/>
              <a:ea typeface="Courier" charset="0"/>
              <a:cs typeface="Courier" charset="0"/>
            </a:endParaRPr>
          </a:p>
        </p:txBody>
      </p:sp>
    </p:spTree>
    <p:extLst>
      <p:ext uri="{BB962C8B-B14F-4D97-AF65-F5344CB8AC3E}">
        <p14:creationId xmlns:p14="http://schemas.microsoft.com/office/powerpoint/2010/main" val="275742840"/>
      </p:ext>
    </p:extLst>
  </p:cSld>
  <p:clrMapOvr>
    <a:masterClrMapping/>
  </p:clrMapOvr>
</p:sld>
</file>

<file path=ppt/theme/theme1.xml><?xml version="1.0" encoding="utf-8"?>
<a:theme xmlns:a="http://schemas.openxmlformats.org/drawingml/2006/main" name="Slide with titl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162BFF"/>
      </a:hlink>
      <a:folHlink>
        <a:srgbClr val="51515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2096</TotalTime>
  <Words>989</Words>
  <Application>Microsoft Macintosh PowerPoint</Application>
  <PresentationFormat>On-screen Show (4:3)</PresentationFormat>
  <Paragraphs>165</Paragraphs>
  <Slides>24</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 Narrow</vt:lpstr>
      <vt:lpstr>Courier</vt:lpstr>
      <vt:lpstr>Times New Roman</vt:lpstr>
      <vt:lpstr>Arial</vt:lpstr>
      <vt:lpstr>Slide with title</vt:lpstr>
      <vt:lpstr>Document</vt:lpstr>
      <vt:lpstr>Your First App (continued)  Writing the Code and more</vt:lpstr>
      <vt:lpstr>Course Overview</vt:lpstr>
      <vt:lpstr>Shared Preferences</vt:lpstr>
      <vt:lpstr>Key – Value Data Stores</vt:lpstr>
      <vt:lpstr>How to import the SharedPreferences classes</vt:lpstr>
      <vt:lpstr>How to save values in onPause</vt:lpstr>
      <vt:lpstr>How to restore values in onResume</vt:lpstr>
      <vt:lpstr>Saving Activity State Using a Bundle</vt:lpstr>
      <vt:lpstr>Example of Saving Activity State Using onSaveInstanceState</vt:lpstr>
      <vt:lpstr>Example of Retrieving Activity State in onCreate</vt:lpstr>
      <vt:lpstr>Gradle Build System</vt:lpstr>
      <vt:lpstr>The Gradle build script</vt:lpstr>
      <vt:lpstr>The dialogs for adding a dependency</vt:lpstr>
      <vt:lpstr>A dependencies block</vt:lpstr>
      <vt:lpstr>Android Manifest</vt:lpstr>
      <vt:lpstr>The AndroidManifest.xml file</vt:lpstr>
      <vt:lpstr>An activity element  that only allows portrait orientation</vt:lpstr>
      <vt:lpstr>Android Launcher Icons</vt:lpstr>
      <vt:lpstr>How to set the launcher icon for an app</vt:lpstr>
      <vt:lpstr>The Android Asset Studio web page  for generating launcher icons</vt:lpstr>
      <vt:lpstr>The directory structure for launcher icons</vt:lpstr>
      <vt:lpstr>Android API Documentation</vt:lpstr>
      <vt:lpstr>The documentation for the Activity class</vt:lpstr>
      <vt:lpstr>Exercise: Using the API documentation</vt:lpstr>
    </vt:vector>
  </TitlesOfParts>
  <Company>Mike Murach &amp; Associates, Inc.</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Brian Bird</cp:lastModifiedBy>
  <cp:revision>87</cp:revision>
  <dcterms:created xsi:type="dcterms:W3CDTF">2010-11-30T18:46:51Z</dcterms:created>
  <dcterms:modified xsi:type="dcterms:W3CDTF">2017-06-29T17:23:06Z</dcterms:modified>
</cp:coreProperties>
</file>