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297" r:id="rId2"/>
    <p:sldId id="29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>
        <p:scale>
          <a:sx n="97" d="100"/>
          <a:sy n="97" d="100"/>
        </p:scale>
        <p:origin x="-888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6/28/16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we’ve already done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devices might have a hardware keyboard these days?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1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an</a:t>
            </a:r>
            <a:r>
              <a:rPr lang="en-US" baseline="0" dirty="0" smtClean="0"/>
              <a:t> event handler for a hypothetical widget</a:t>
            </a:r>
          </a:p>
          <a:p>
            <a:r>
              <a:rPr lang="en-US" baseline="0" dirty="0" smtClean="0"/>
              <a:t>Gets coordinates of the touch.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Gets coordinates of the touch</a:t>
            </a:r>
            <a:r>
              <a:rPr lang="en-US" baseline="0" dirty="0" smtClean="0"/>
              <a:t> being removed (finger lifted up)</a:t>
            </a:r>
          </a:p>
          <a:p>
            <a:r>
              <a:rPr lang="en-US" baseline="0" dirty="0" smtClean="0"/>
              <a:t>What might you use this for?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03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might you use these for?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3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see any advantages?</a:t>
            </a:r>
          </a:p>
          <a:p>
            <a:r>
              <a:rPr lang="en-US" dirty="0" smtClean="0"/>
              <a:t>Do you need the switch statement,</a:t>
            </a:r>
            <a:r>
              <a:rPr lang="en-US" baseline="0" dirty="0" smtClean="0"/>
              <a:t> or could you use separate instances of </a:t>
            </a:r>
            <a:r>
              <a:rPr lang="en-US" baseline="0" dirty="0" err="1" smtClean="0"/>
              <a:t>ButtonListener</a:t>
            </a:r>
            <a:r>
              <a:rPr lang="en-US" baseline="0" dirty="0" smtClean="0"/>
              <a:t> without the switch?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03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r>
              <a:rPr lang="en-US" baseline="0" dirty="0" smtClean="0"/>
              <a:t> is the class declaration?</a:t>
            </a:r>
          </a:p>
          <a:p>
            <a:r>
              <a:rPr lang="en-US" baseline="0" dirty="0" smtClean="0"/>
              <a:t>Why is this called an anonymous class?</a:t>
            </a:r>
          </a:p>
          <a:p>
            <a:r>
              <a:rPr lang="en-US" baseline="0" dirty="0" smtClean="0"/>
              <a:t>What pros or cons are there for using this compared to instantiating instances of “normal” (named) classes?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7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is the class</a:t>
            </a:r>
            <a:r>
              <a:rPr lang="en-US" baseline="0" dirty="0" smtClean="0"/>
              <a:t> definition?</a:t>
            </a:r>
          </a:p>
          <a:p>
            <a:r>
              <a:rPr lang="en-US" baseline="0" dirty="0" smtClean="0"/>
              <a:t>Where is the instance created?</a:t>
            </a:r>
          </a:p>
          <a:p>
            <a:r>
              <a:rPr lang="en-US" baseline="0" dirty="0" smtClean="0"/>
              <a:t>What are the pros and cons of this approach?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docs.oracle.com</a:t>
            </a:r>
            <a:r>
              <a:rPr lang="en-US" dirty="0" smtClean="0"/>
              <a:t>/</a:t>
            </a:r>
            <a:r>
              <a:rPr lang="en-US" dirty="0" err="1" smtClean="0"/>
              <a:t>javase</a:t>
            </a:r>
            <a:r>
              <a:rPr lang="en-US" dirty="0" smtClean="0"/>
              <a:t>/tutorial/java/</a:t>
            </a:r>
            <a:r>
              <a:rPr lang="en-US" dirty="0" err="1" smtClean="0"/>
              <a:t>javaOO</a:t>
            </a:r>
            <a:r>
              <a:rPr lang="en-US" dirty="0" smtClean="0"/>
              <a:t>/</a:t>
            </a:r>
            <a:r>
              <a:rPr lang="en-US" dirty="0" err="1" smtClean="0"/>
              <a:t>nested.html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8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you really need the switch statement?</a:t>
            </a:r>
          </a:p>
          <a:p>
            <a:r>
              <a:rPr lang="en-US" dirty="0" smtClean="0"/>
              <a:t>Do you really need the if-else</a:t>
            </a:r>
            <a:r>
              <a:rPr lang="en-US" baseline="0" dirty="0" smtClean="0"/>
              <a:t> statement?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10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are these two different, what are the pros and cons?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8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being switched on?</a:t>
            </a:r>
          </a:p>
          <a:p>
            <a:r>
              <a:rPr lang="en-US" baseline="0" dirty="0" smtClean="0"/>
              <a:t>Why is </a:t>
            </a:r>
            <a:r>
              <a:rPr lang="en-US" baseline="0" dirty="0" err="1" smtClean="0"/>
              <a:t>calculateAndDisplay</a:t>
            </a:r>
            <a:r>
              <a:rPr lang="en-US" baseline="0" dirty="0" smtClean="0"/>
              <a:t> being called?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4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</a:t>
            </a:r>
            <a:r>
              <a:rPr lang="en-US" baseline="0" dirty="0" smtClean="0"/>
              <a:t> this work? Does it work, or is there a mistake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61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there an unused method? (</a:t>
            </a:r>
            <a:r>
              <a:rPr lang="en-US" baseline="0" dirty="0" err="1" smtClean="0"/>
              <a:t>onSTartTrackingTouch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Why is </a:t>
            </a:r>
            <a:r>
              <a:rPr lang="en-US" baseline="0" dirty="0" err="1" smtClean="0"/>
              <a:t>calculateAndDisplay</a:t>
            </a:r>
            <a:r>
              <a:rPr lang="en-US" baseline="0" dirty="0" smtClean="0"/>
              <a:t> called in </a:t>
            </a:r>
            <a:r>
              <a:rPr lang="en-US" baseline="0" dirty="0" err="1" smtClean="0"/>
              <a:t>onStopTrackingTouch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9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package" Target="../embeddings/Microsoft_Word_Document8.docx"/><Relationship Id="rId5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package" Target="../embeddings/Microsoft_Word_Document9.docx"/><Relationship Id="rId5" Type="http://schemas.openxmlformats.org/officeDocument/2006/relationships/image" Target="../media/image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package" Target="../embeddings/Microsoft_Word_Document10.docx"/><Relationship Id="rId5" Type="http://schemas.openxmlformats.org/officeDocument/2006/relationships/image" Target="../media/image1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package" Target="../embeddings/Microsoft_Word_Document11.docx"/><Relationship Id="rId5" Type="http://schemas.openxmlformats.org/officeDocument/2006/relationships/image" Target="../media/image1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package" Target="../embeddings/Microsoft_Word_Document13.docx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package" Target="../embeddings/Microsoft_Word_Document14.docx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package" Target="../embeddings/Microsoft_Word_Document17.docx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package" Target="../embeddings/Microsoft_Word_Document18.docx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package" Target="../embeddings/Microsoft_Word_Document19.docx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4" Type="http://schemas.openxmlformats.org/officeDocument/2006/relationships/image" Target="../media/image20.emf"/><Relationship Id="rId5" Type="http://schemas.openxmlformats.org/officeDocument/2006/relationships/image" Target="../media/image21.png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4" Type="http://schemas.openxmlformats.org/officeDocument/2006/relationships/image" Target="../media/image22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4" Type="http://schemas.openxmlformats.org/officeDocument/2006/relationships/image" Target="../media/image23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4" Type="http://schemas.openxmlformats.org/officeDocument/2006/relationships/image" Target="../media/image24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4" Type="http://schemas.openxmlformats.org/officeDocument/2006/relationships/image" Target="../media/image25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4" Type="http://schemas.openxmlformats.org/officeDocument/2006/relationships/image" Target="../media/image26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4" Type="http://schemas.openxmlformats.org/officeDocument/2006/relationships/image" Target="../media/image27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4" Type="http://schemas.openxmlformats.org/officeDocument/2006/relationships/image" Target="../media/image28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4" Type="http://schemas.openxmlformats.org/officeDocument/2006/relationships/image" Target="../media/image29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4" Type="http://schemas.openxmlformats.org/officeDocument/2006/relationships/image" Target="../media/image30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4" Type="http://schemas.openxmlformats.org/officeDocument/2006/relationships/image" Target="../media/image31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4" Type="http://schemas.openxmlformats.org/officeDocument/2006/relationships/image" Target="../media/image32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4" Type="http://schemas.openxmlformats.org/officeDocument/2006/relationships/image" Target="../media/image33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4" Type="http://schemas.openxmlformats.org/officeDocument/2006/relationships/image" Target="../media/image34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4" Type="http://schemas.openxmlformats.org/officeDocument/2006/relationships/image" Target="../media/image35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4" Type="http://schemas.openxmlformats.org/officeDocument/2006/relationships/image" Target="../media/image36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4" Type="http://schemas.openxmlformats.org/officeDocument/2006/relationships/image" Target="../media/image37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4" Type="http://schemas.openxmlformats.org/officeDocument/2006/relationships/image" Target="../media/image38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Word_Document5.docx"/><Relationship Id="rId5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package" Target="../embeddings/Microsoft_Word_Document6.docx"/><Relationship Id="rId5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package" Target="../embeddings/Microsoft_Word_Document7.docx"/><Relationship Id="rId5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2708434"/>
          </a:xfrm>
        </p:spPr>
        <p:txBody>
          <a:bodyPr/>
          <a:lstStyle/>
          <a:p>
            <a:r>
              <a:rPr lang="en-US" sz="8800" dirty="0" smtClean="0">
                <a:solidFill>
                  <a:schemeClr val="tx1"/>
                </a:solidFill>
                <a:latin typeface="Calibri"/>
                <a:cs typeface="Calibri"/>
              </a:rPr>
              <a:t>Events and Event Handlers </a:t>
            </a:r>
            <a:endParaRPr lang="en-US" sz="8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791200" y="4267200"/>
            <a:ext cx="2438400" cy="9577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4400" b="1" dirty="0" smtClean="0"/>
              <a:t>CIS 399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3765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073010"/>
              </p:ext>
            </p:extLst>
          </p:nvPr>
        </p:nvGraphicFramePr>
        <p:xfrm>
          <a:off x="914400" y="688975"/>
          <a:ext cx="6794500" cy="518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Document" r:id="rId4" imgW="6864202" imgH="5242333" progId="Word.Document.12">
                  <p:embed/>
                </p:oleObj>
              </mc:Choice>
              <mc:Fallback>
                <p:oleObj name="Document" r:id="rId4" imgW="6864202" imgH="52423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8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67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764755"/>
              </p:ext>
            </p:extLst>
          </p:nvPr>
        </p:nvGraphicFramePr>
        <p:xfrm>
          <a:off x="914400" y="685800"/>
          <a:ext cx="68643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Document" r:id="rId4" imgW="6864202" imgH="1592940" progId="Word.Document.12">
                  <p:embed/>
                </p:oleObj>
              </mc:Choice>
              <mc:Fallback>
                <p:oleObj name="Document" r:id="rId4" imgW="6864202" imgH="1592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3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898417"/>
              </p:ext>
            </p:extLst>
          </p:nvPr>
        </p:nvGraphicFramePr>
        <p:xfrm>
          <a:off x="914400" y="685800"/>
          <a:ext cx="6864350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Document" r:id="rId4" imgW="6864119" imgH="5077968" progId="Word.Document.12">
                  <p:embed/>
                </p:oleObj>
              </mc:Choice>
              <mc:Fallback>
                <p:oleObj name="Document" r:id="rId4" imgW="6864119" imgH="50779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82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3716"/>
              </p:ext>
            </p:extLst>
          </p:nvPr>
        </p:nvGraphicFramePr>
        <p:xfrm>
          <a:off x="914400" y="685800"/>
          <a:ext cx="68643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Document" r:id="rId4" imgW="6864119" imgH="1590923" progId="Word.Document.12">
                  <p:embed/>
                </p:oleObj>
              </mc:Choice>
              <mc:Fallback>
                <p:oleObj name="Document" r:id="rId4" imgW="6864119" imgH="15909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32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02688"/>
              </p:ext>
            </p:extLst>
          </p:nvPr>
        </p:nvGraphicFramePr>
        <p:xfrm>
          <a:off x="914400" y="688975"/>
          <a:ext cx="7270921" cy="526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Document" r:id="rId3" imgW="7270921" imgH="5263395" progId="Word.Document.12">
                  <p:embed/>
                </p:oleObj>
              </mc:Choice>
              <mc:Fallback>
                <p:oleObj name="Document" r:id="rId3" imgW="7270921" imgH="52633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70921" cy="526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07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227653"/>
              </p:ext>
            </p:extLst>
          </p:nvPr>
        </p:nvGraphicFramePr>
        <p:xfrm>
          <a:off x="914400" y="685800"/>
          <a:ext cx="6864350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Document" r:id="rId4" imgW="6864119" imgH="5405532" progId="Word.Document.12">
                  <p:embed/>
                </p:oleObj>
              </mc:Choice>
              <mc:Fallback>
                <p:oleObj name="Document" r:id="rId4" imgW="6864119" imgH="54055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39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17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112114"/>
              </p:ext>
            </p:extLst>
          </p:nvPr>
        </p:nvGraphicFramePr>
        <p:xfrm>
          <a:off x="914400" y="688975"/>
          <a:ext cx="7315200" cy="535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Document" r:id="rId4" imgW="7321816" imgH="5363343" progId="Word.Document.12">
                  <p:embed/>
                </p:oleObj>
              </mc:Choice>
              <mc:Fallback>
                <p:oleObj name="Document" r:id="rId4" imgW="7321816" imgH="53633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15200" cy="535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116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68627"/>
              </p:ext>
            </p:extLst>
          </p:nvPr>
        </p:nvGraphicFramePr>
        <p:xfrm>
          <a:off x="914400" y="688975"/>
          <a:ext cx="67945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Document" r:id="rId3" imgW="6864202" imgH="2980955" progId="Word.Document.12">
                  <p:embed/>
                </p:oleObj>
              </mc:Choice>
              <mc:Fallback>
                <p:oleObj name="Document" r:id="rId3" imgW="6864202" imgH="29809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294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87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936871"/>
              </p:ext>
            </p:extLst>
          </p:nvPr>
        </p:nvGraphicFramePr>
        <p:xfrm>
          <a:off x="914400" y="685799"/>
          <a:ext cx="6965729" cy="227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Document" r:id="rId3" imgW="6965729" imgH="2277438" progId="Word.Document.12">
                  <p:embed/>
                </p:oleObj>
              </mc:Choice>
              <mc:Fallback>
                <p:oleObj name="Document" r:id="rId3" imgW="6965729" imgH="22774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227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65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425594"/>
              </p:ext>
            </p:extLst>
          </p:nvPr>
        </p:nvGraphicFramePr>
        <p:xfrm>
          <a:off x="914400" y="688975"/>
          <a:ext cx="6794500" cy="500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Document" r:id="rId4" imgW="6864202" imgH="5066220" progId="Word.Document.12">
                  <p:embed/>
                </p:oleObj>
              </mc:Choice>
              <mc:Fallback>
                <p:oleObj name="Document" r:id="rId4" imgW="6864202" imgH="50662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00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92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01000" cy="609600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chemeClr val="accent6"/>
                </a:solidFill>
              </a:rPr>
              <a:t>Course Overview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26410341"/>
              </p:ext>
            </p:extLst>
          </p:nvPr>
        </p:nvGraphicFramePr>
        <p:xfrm>
          <a:off x="457200" y="1447800"/>
          <a:ext cx="4038600" cy="5244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33"/>
                <a:gridCol w="3451167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 +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dirty="0" smtClean="0"/>
                        <a:t>single-screen apps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 +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Saving</a:t>
                      </a:r>
                      <a:r>
                        <a:rPr lang="en-US" sz="2800" baseline="0" dirty="0" smtClean="0"/>
                        <a:t> activity state </a:t>
                      </a:r>
                      <a:r>
                        <a:rPr lang="en-US" sz="2800" u="none" baseline="0" dirty="0" smtClean="0"/>
                        <a:t>and more</a:t>
                      </a:r>
                      <a:endParaRPr lang="en-US" sz="2800" u="none" dirty="0" smtClean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 + Widgets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Handlers, Menus </a:t>
                      </a:r>
                      <a:r>
                        <a:rPr lang="en-US" sz="2800" baseline="0" dirty="0" smtClean="0"/>
                        <a:t>+ Themes</a:t>
                      </a:r>
                      <a:endParaRPr lang="en-US" sz="28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8565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 +</a:t>
                      </a:r>
                      <a:endParaRPr lang="en-US" sz="28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4505705"/>
              </p:ext>
            </p:extLst>
          </p:nvPr>
        </p:nvGraphicFramePr>
        <p:xfrm>
          <a:off x="4724400" y="1447800"/>
          <a:ext cx="3962400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92"/>
                <a:gridCol w="341620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 + Asynch Tasks</a:t>
                      </a:r>
                      <a:endParaRPr lang="en-US" sz="2800" dirty="0" smtClean="0"/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096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444855"/>
              </p:ext>
            </p:extLst>
          </p:nvPr>
        </p:nvGraphicFramePr>
        <p:xfrm>
          <a:off x="914400" y="688975"/>
          <a:ext cx="6794500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Document" r:id="rId4" imgW="6864202" imgH="3422498" progId="Word.Document.12">
                  <p:embed/>
                </p:oleObj>
              </mc:Choice>
              <mc:Fallback>
                <p:oleObj name="Document" r:id="rId4" imgW="6864202" imgH="3422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38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59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571798"/>
              </p:ext>
            </p:extLst>
          </p:nvPr>
        </p:nvGraphicFramePr>
        <p:xfrm>
          <a:off x="914400" y="685800"/>
          <a:ext cx="6965729" cy="3791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Document" r:id="rId4" imgW="6965729" imgH="3791881" progId="Word.Document.12">
                  <p:embed/>
                </p:oleObj>
              </mc:Choice>
              <mc:Fallback>
                <p:oleObj name="Document" r:id="rId4" imgW="6965729" imgH="37918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3791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88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250012"/>
              </p:ext>
            </p:extLst>
          </p:nvPr>
        </p:nvGraphicFramePr>
        <p:xfrm>
          <a:off x="914400" y="685800"/>
          <a:ext cx="6965729" cy="444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Document" r:id="rId3" imgW="6965729" imgH="444809" progId="Word.Document.12">
                  <p:embed/>
                </p:oleObj>
              </mc:Choice>
              <mc:Fallback>
                <p:oleObj name="Document" r:id="rId3" imgW="6965729" imgH="4448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44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3"/>
          <a:stretch/>
        </p:blipFill>
        <p:spPr bwMode="auto">
          <a:xfrm>
            <a:off x="3810000" y="685800"/>
            <a:ext cx="3418774" cy="518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895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47479"/>
              </p:ext>
            </p:extLst>
          </p:nvPr>
        </p:nvGraphicFramePr>
        <p:xfrm>
          <a:off x="914400" y="685800"/>
          <a:ext cx="6864350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Document" r:id="rId3" imgW="6864119" imgH="5248244" progId="Word.Document.12">
                  <p:embed/>
                </p:oleObj>
              </mc:Choice>
              <mc:Fallback>
                <p:oleObj name="Document" r:id="rId3" imgW="6864119" imgH="5248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23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99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55240"/>
              </p:ext>
            </p:extLst>
          </p:nvPr>
        </p:nvGraphicFramePr>
        <p:xfrm>
          <a:off x="914400" y="679450"/>
          <a:ext cx="6864350" cy="504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Document" r:id="rId3" imgW="6864202" imgH="5061177" progId="Word.Document.12">
                  <p:embed/>
                </p:oleObj>
              </mc:Choice>
              <mc:Fallback>
                <p:oleObj name="Document" r:id="rId3" imgW="6864202" imgH="50611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79450"/>
                        <a:ext cx="6864350" cy="504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26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55173"/>
              </p:ext>
            </p:extLst>
          </p:nvPr>
        </p:nvGraphicFramePr>
        <p:xfrm>
          <a:off x="914400" y="685800"/>
          <a:ext cx="6864350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Document" r:id="rId3" imgW="6864119" imgH="3428242" progId="Word.Document.12">
                  <p:embed/>
                </p:oleObj>
              </mc:Choice>
              <mc:Fallback>
                <p:oleObj name="Document" r:id="rId3" imgW="6864119" imgH="34282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42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19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541492"/>
              </p:ext>
            </p:extLst>
          </p:nvPr>
        </p:nvGraphicFramePr>
        <p:xfrm>
          <a:off x="914400" y="688975"/>
          <a:ext cx="7315200" cy="549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Document" r:id="rId3" imgW="7321816" imgH="5499839" progId="Word.Document.12">
                  <p:embed/>
                </p:oleObj>
              </mc:Choice>
              <mc:Fallback>
                <p:oleObj name="Document" r:id="rId3" imgW="7321816" imgH="54998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15200" cy="549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94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260990"/>
              </p:ext>
            </p:extLst>
          </p:nvPr>
        </p:nvGraphicFramePr>
        <p:xfrm>
          <a:off x="914400" y="688975"/>
          <a:ext cx="6794500" cy="519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Document" r:id="rId3" imgW="6864202" imgH="5250616" progId="Word.Document.12">
                  <p:embed/>
                </p:oleObj>
              </mc:Choice>
              <mc:Fallback>
                <p:oleObj name="Document" r:id="rId3" imgW="6864202" imgH="52506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9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88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610762"/>
              </p:ext>
            </p:extLst>
          </p:nvPr>
        </p:nvGraphicFramePr>
        <p:xfrm>
          <a:off x="914400" y="685800"/>
          <a:ext cx="686435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Document" r:id="rId3" imgW="6864119" imgH="4227672" progId="Word.Document.12">
                  <p:embed/>
                </p:oleObj>
              </mc:Choice>
              <mc:Fallback>
                <p:oleObj name="Document" r:id="rId3" imgW="6864119" imgH="42276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00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820756"/>
              </p:ext>
            </p:extLst>
          </p:nvPr>
        </p:nvGraphicFramePr>
        <p:xfrm>
          <a:off x="914400" y="685800"/>
          <a:ext cx="686435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Document" r:id="rId3" imgW="6864119" imgH="4236330" progId="Word.Document.12">
                  <p:embed/>
                </p:oleObj>
              </mc:Choice>
              <mc:Fallback>
                <p:oleObj name="Document" r:id="rId3" imgW="6864119" imgH="42363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32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468731"/>
              </p:ext>
            </p:extLst>
          </p:nvPr>
        </p:nvGraphicFramePr>
        <p:xfrm>
          <a:off x="838200" y="609600"/>
          <a:ext cx="7197725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Document" r:id="rId3" imgW="7271010" imgH="4586501" progId="Word.Document.12">
                  <p:embed/>
                </p:oleObj>
              </mc:Choice>
              <mc:Fallback>
                <p:oleObj name="Document" r:id="rId3" imgW="7271010" imgH="45865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609600"/>
                        <a:ext cx="7197725" cy="454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74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916619"/>
              </p:ext>
            </p:extLst>
          </p:nvPr>
        </p:nvGraphicFramePr>
        <p:xfrm>
          <a:off x="914400" y="685800"/>
          <a:ext cx="6864350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Document" r:id="rId3" imgW="6864119" imgH="4438352" progId="Word.Document.12">
                  <p:embed/>
                </p:oleObj>
              </mc:Choice>
              <mc:Fallback>
                <p:oleObj name="Document" r:id="rId3" imgW="6864119" imgH="4438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42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86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168194"/>
              </p:ext>
            </p:extLst>
          </p:nvPr>
        </p:nvGraphicFramePr>
        <p:xfrm>
          <a:off x="914400" y="685800"/>
          <a:ext cx="7461531" cy="38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Document" r:id="rId3" imgW="7461531" imgH="3880987" progId="Word.Document.12">
                  <p:embed/>
                </p:oleObj>
              </mc:Choice>
              <mc:Fallback>
                <p:oleObj name="Document" r:id="rId3" imgW="7461531" imgH="38809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461531" cy="38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44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319607"/>
              </p:ext>
            </p:extLst>
          </p:nvPr>
        </p:nvGraphicFramePr>
        <p:xfrm>
          <a:off x="914400" y="688975"/>
          <a:ext cx="733425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Document" r:id="rId3" imgW="7334427" imgH="4915317" progId="Word.Document.12">
                  <p:embed/>
                </p:oleObj>
              </mc:Choice>
              <mc:Fallback>
                <p:oleObj name="Document" r:id="rId3" imgW="7334427" imgH="49153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34250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2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842750"/>
              </p:ext>
            </p:extLst>
          </p:nvPr>
        </p:nvGraphicFramePr>
        <p:xfrm>
          <a:off x="914400" y="685800"/>
          <a:ext cx="7296144" cy="549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Document" r:id="rId3" imgW="7296144" imgH="5497885" progId="Word.Document.12">
                  <p:embed/>
                </p:oleObj>
              </mc:Choice>
              <mc:Fallback>
                <p:oleObj name="Document" r:id="rId3" imgW="7296144" imgH="54978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6144" cy="549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296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92440"/>
              </p:ext>
            </p:extLst>
          </p:nvPr>
        </p:nvGraphicFramePr>
        <p:xfrm>
          <a:off x="914400" y="685800"/>
          <a:ext cx="6864350" cy="321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Document" r:id="rId3" imgW="6864119" imgH="3218644" progId="Word.Document.12">
                  <p:embed/>
                </p:oleObj>
              </mc:Choice>
              <mc:Fallback>
                <p:oleObj name="Document" r:id="rId3" imgW="6864119" imgH="3218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21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44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686763"/>
              </p:ext>
            </p:extLst>
          </p:nvPr>
        </p:nvGraphicFramePr>
        <p:xfrm>
          <a:off x="914400" y="685800"/>
          <a:ext cx="6864350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Document" r:id="rId3" imgW="6864119" imgH="4429694" progId="Word.Document.12">
                  <p:embed/>
                </p:oleObj>
              </mc:Choice>
              <mc:Fallback>
                <p:oleObj name="Document" r:id="rId3" imgW="6864119" imgH="4429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42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92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460715"/>
              </p:ext>
            </p:extLst>
          </p:nvPr>
        </p:nvGraphicFramePr>
        <p:xfrm>
          <a:off x="914400" y="685799"/>
          <a:ext cx="7334338" cy="4505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Document" r:id="rId3" imgW="7334338" imgH="4505091" progId="Word.Document.12">
                  <p:embed/>
                </p:oleObj>
              </mc:Choice>
              <mc:Fallback>
                <p:oleObj name="Document" r:id="rId3" imgW="7334338" imgH="45050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34338" cy="4505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17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720303"/>
              </p:ext>
            </p:extLst>
          </p:nvPr>
        </p:nvGraphicFramePr>
        <p:xfrm>
          <a:off x="914400" y="685800"/>
          <a:ext cx="6864350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Document" r:id="rId3" imgW="6864119" imgH="3622327" progId="Word.Document.12">
                  <p:embed/>
                </p:oleObj>
              </mc:Choice>
              <mc:Fallback>
                <p:oleObj name="Document" r:id="rId3" imgW="6864119" imgH="36223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62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845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894571"/>
              </p:ext>
            </p:extLst>
          </p:nvPr>
        </p:nvGraphicFramePr>
        <p:xfrm>
          <a:off x="914400" y="688975"/>
          <a:ext cx="7232727" cy="4912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Document" r:id="rId3" imgW="7232727" imgH="4912021" progId="Word.Document.12">
                  <p:embed/>
                </p:oleObj>
              </mc:Choice>
              <mc:Fallback>
                <p:oleObj name="Document" r:id="rId3" imgW="7232727" imgH="49120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32727" cy="4912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770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640570"/>
              </p:ext>
            </p:extLst>
          </p:nvPr>
        </p:nvGraphicFramePr>
        <p:xfrm>
          <a:off x="914400" y="685800"/>
          <a:ext cx="6864350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Document" r:id="rId3" imgW="6864119" imgH="2820372" progId="Word.Document.12">
                  <p:embed/>
                </p:oleObj>
              </mc:Choice>
              <mc:Fallback>
                <p:oleObj name="Document" r:id="rId3" imgW="6864119" imgH="28203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81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35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048085"/>
              </p:ext>
            </p:extLst>
          </p:nvPr>
        </p:nvGraphicFramePr>
        <p:xfrm>
          <a:off x="914400" y="609600"/>
          <a:ext cx="718820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Document" r:id="rId3" imgW="7194621" imgH="2673028" progId="Word.Document.12">
                  <p:embed/>
                </p:oleObj>
              </mc:Choice>
              <mc:Fallback>
                <p:oleObj name="Document" r:id="rId3" imgW="7194621" imgH="26730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09600"/>
                        <a:ext cx="7188200" cy="267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35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01669"/>
              </p:ext>
            </p:extLst>
          </p:nvPr>
        </p:nvGraphicFramePr>
        <p:xfrm>
          <a:off x="914400" y="685800"/>
          <a:ext cx="6965729" cy="133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Document" r:id="rId3" imgW="6965729" imgH="1335871" progId="Word.Document.12">
                  <p:embed/>
                </p:oleObj>
              </mc:Choice>
              <mc:Fallback>
                <p:oleObj name="Document" r:id="rId3" imgW="6965729" imgH="13358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1335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39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413122"/>
              </p:ext>
            </p:extLst>
          </p:nvPr>
        </p:nvGraphicFramePr>
        <p:xfrm>
          <a:off x="914400" y="685800"/>
          <a:ext cx="6864350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Document" r:id="rId4" imgW="6864119" imgH="5322920" progId="Word.Document.12">
                  <p:embed/>
                </p:oleObj>
              </mc:Choice>
              <mc:Fallback>
                <p:oleObj name="Document" r:id="rId4" imgW="6864119" imgH="5322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31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64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786223"/>
              </p:ext>
            </p:extLst>
          </p:nvPr>
        </p:nvGraphicFramePr>
        <p:xfrm>
          <a:off x="914400" y="685800"/>
          <a:ext cx="6965729" cy="57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Document" r:id="rId4" imgW="6965729" imgH="5700990" progId="Word.Document.12">
                  <p:embed/>
                </p:oleObj>
              </mc:Choice>
              <mc:Fallback>
                <p:oleObj name="Document" r:id="rId4" imgW="6965729" imgH="57009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570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43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802155"/>
              </p:ext>
            </p:extLst>
          </p:nvPr>
        </p:nvGraphicFramePr>
        <p:xfrm>
          <a:off x="914400" y="688975"/>
          <a:ext cx="6794500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Document" r:id="rId4" imgW="6864202" imgH="5043890" progId="Word.Document.12">
                  <p:embed/>
                </p:oleObj>
              </mc:Choice>
              <mc:Fallback>
                <p:oleObj name="Document" r:id="rId4" imgW="6864202" imgH="5043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99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09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190335"/>
              </p:ext>
            </p:extLst>
          </p:nvPr>
        </p:nvGraphicFramePr>
        <p:xfrm>
          <a:off x="914400" y="688975"/>
          <a:ext cx="6794500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Document" r:id="rId4" imgW="6864202" imgH="4245079" progId="Word.Document.12">
                  <p:embed/>
                </p:oleObj>
              </mc:Choice>
              <mc:Fallback>
                <p:oleObj name="Document" r:id="rId4" imgW="6864202" imgH="42450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19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93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939</Words>
  <Application>Microsoft Macintosh PowerPoint</Application>
  <PresentationFormat>On-screen Show (4:3)</PresentationFormat>
  <Paragraphs>216</Paragraphs>
  <Slides>39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Slide with title</vt:lpstr>
      <vt:lpstr>Document</vt:lpstr>
      <vt:lpstr>Events and Event Handlers 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Office</cp:lastModifiedBy>
  <cp:revision>51</cp:revision>
  <dcterms:created xsi:type="dcterms:W3CDTF">2010-11-30T18:46:51Z</dcterms:created>
  <dcterms:modified xsi:type="dcterms:W3CDTF">2016-06-28T17:51:03Z</dcterms:modified>
</cp:coreProperties>
</file>