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76" r:id="rId4"/>
    <p:sldId id="277" r:id="rId5"/>
    <p:sldId id="269" r:id="rId6"/>
    <p:sldId id="270" r:id="rId7"/>
    <p:sldId id="274" r:id="rId8"/>
    <p:sldId id="272" r:id="rId9"/>
    <p:sldId id="273" r:id="rId10"/>
    <p:sldId id="271" r:id="rId11"/>
    <p:sldId id="258" r:id="rId12"/>
    <p:sldId id="275" r:id="rId13"/>
    <p:sldId id="260" r:id="rId14"/>
    <p:sldId id="261" r:id="rId15"/>
    <p:sldId id="262" r:id="rId16"/>
    <p:sldId id="284" r:id="rId17"/>
    <p:sldId id="264" r:id="rId18"/>
    <p:sldId id="265" r:id="rId19"/>
    <p:sldId id="280" r:id="rId20"/>
    <p:sldId id="281" r:id="rId21"/>
    <p:sldId id="282" r:id="rId22"/>
    <p:sldId id="285" r:id="rId23"/>
    <p:sldId id="287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1241"/>
  </p:normalViewPr>
  <p:slideViewPr>
    <p:cSldViewPr snapToGrid="0" snapToObjects="1">
      <p:cViewPr varScale="1">
        <p:scale>
          <a:sx n="91" d="100"/>
          <a:sy n="91" d="100"/>
        </p:scale>
        <p:origin x="13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managing-avds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roll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8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same graphic h</a:t>
            </a:r>
            <a:r>
              <a:rPr lang="en-US" dirty="0"/>
              <a:t>as a misleading title in the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7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https://developer.android.com/studio/run/managing-avds.html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0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for</a:t>
            </a:r>
            <a:r>
              <a:rPr lang="en-US" baseline="0" dirty="0"/>
              <a:t> today’s session</a:t>
            </a:r>
          </a:p>
          <a:p>
            <a:r>
              <a:rPr lang="en-US" baseline="0" dirty="0"/>
              <a:t>(Answers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</a:t>
            </a:r>
            <a:r>
              <a:rPr lang="en-US" baseline="0" dirty="0"/>
              <a:t> up the Collaborate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2010, Steve</a:t>
            </a:r>
            <a:r>
              <a:rPr lang="en-US" baseline="0" dirty="0"/>
              <a:t> Jobs famously announced the beginning of the “post-PC era”.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to date data: http://</a:t>
            </a:r>
            <a:r>
              <a:rPr lang="en-US" dirty="0" err="1"/>
              <a:t>www.netmarketshare.com</a:t>
            </a:r>
            <a:r>
              <a:rPr lang="en-US" dirty="0"/>
              <a:t>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for</a:t>
            </a:r>
            <a:r>
              <a:rPr lang="en-US" baseline="0" dirty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Dalvik</a:t>
            </a:r>
            <a:r>
              <a:rPr lang="en-US" dirty="0"/>
              <a:t> VM</a:t>
            </a:r>
            <a:r>
              <a:rPr lang="en-US" baseline="0" dirty="0"/>
              <a:t> was replaced by ART (Android Runtime) in Android 4.4, </a:t>
            </a:r>
            <a:r>
              <a:rPr lang="en-US" baseline="0" dirty="0" err="1"/>
              <a:t>KitKat</a:t>
            </a:r>
            <a:r>
              <a:rPr lang="en-US" baseline="0" dirty="0"/>
              <a:t>.</a:t>
            </a:r>
          </a:p>
          <a:p>
            <a:r>
              <a:rPr lang="en-US" baseline="0" dirty="0"/>
              <a:t>Some framework libraries, like Location Manager are deprecated in favor of packages in Google Play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nymotion.com/pricing-and-licens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tro/update.html#sdk-manag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managing-avd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rach.com/shop/murach-s-android-programming-2nd-edition-detai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rdsbits.wordpress.com/2014/10/02/how-to-enable-developer-mode-on-an-android-de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18984" y="729993"/>
            <a:ext cx="5944335" cy="591850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6600" dirty="0"/>
              <a:t>Android</a:t>
            </a:r>
            <a:br>
              <a:rPr lang="en-US" sz="66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4000" dirty="0"/>
              <a:t> </a:t>
            </a:r>
            <a:r>
              <a:rPr lang="en-US" sz="6600" dirty="0"/>
              <a:t>Mobile </a:t>
            </a:r>
            <a:br>
              <a:rPr lang="en-US" sz="6600" dirty="0"/>
            </a:br>
            <a:r>
              <a:rPr lang="en-US" sz="6600" dirty="0"/>
              <a:t>App</a:t>
            </a:r>
            <a:br>
              <a:rPr lang="en-US" sz="6600" dirty="0"/>
            </a:br>
            <a:br>
              <a:rPr lang="en-US" sz="2800" dirty="0"/>
            </a:br>
            <a:r>
              <a:rPr lang="en-US" sz="2800" dirty="0"/>
              <a:t>             </a:t>
            </a:r>
            <a:r>
              <a:rPr lang="en-US" sz="6600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7722" y="437386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399</a:t>
            </a: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Android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Android users outnumber iOS users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16418" r="4051" b="1243"/>
          <a:stretch/>
        </p:blipFill>
        <p:spPr>
          <a:xfrm>
            <a:off x="457200" y="2173610"/>
            <a:ext cx="8166846" cy="3952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647" y="634021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 shipped, source: IDC</a:t>
            </a:r>
          </a:p>
        </p:txBody>
      </p:sp>
    </p:spTree>
    <p:extLst>
      <p:ext uri="{BB962C8B-B14F-4D97-AF65-F5344CB8AC3E}">
        <p14:creationId xmlns:p14="http://schemas.microsoft.com/office/powerpoint/2010/main" val="48596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 Share of US Smartphone Operating Systems in Q3, 2015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1" t="21060" r="6037" b="16740"/>
          <a:stretch/>
        </p:blipFill>
        <p:spPr>
          <a:xfrm>
            <a:off x="1390038" y="1509296"/>
            <a:ext cx="6256422" cy="4396113"/>
          </a:xfrm>
        </p:spPr>
      </p:pic>
      <p:sp>
        <p:nvSpPr>
          <p:cNvPr id="6" name="TextBox 5"/>
          <p:cNvSpPr txBox="1"/>
          <p:nvPr/>
        </p:nvSpPr>
        <p:spPr>
          <a:xfrm>
            <a:off x="2160387" y="6206572"/>
            <a:ext cx="42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The Nielson Company, 12/17/2015 </a:t>
            </a:r>
          </a:p>
        </p:txBody>
      </p:sp>
    </p:spTree>
    <p:extLst>
      <p:ext uri="{BB962C8B-B14F-4D97-AF65-F5344CB8AC3E}">
        <p14:creationId xmlns:p14="http://schemas.microsoft.com/office/powerpoint/2010/main" val="93342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mobile app development different from other types of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differences can you think of?</a:t>
            </a:r>
            <a:br>
              <a:rPr lang="en-US" dirty="0"/>
            </a:br>
            <a:r>
              <a:rPr lang="en-US" dirty="0"/>
              <a:t>(From a developer’s perspective)</a:t>
            </a:r>
          </a:p>
        </p:txBody>
      </p:sp>
    </p:spTree>
    <p:extLst>
      <p:ext uri="{BB962C8B-B14F-4D97-AF65-F5344CB8AC3E}">
        <p14:creationId xmlns:p14="http://schemas.microsoft.com/office/powerpoint/2010/main" val="15398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desktop and mobile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>
                <a:effectLst/>
              </a:rPr>
              <a:t>Low power devices require apps that use less memory and processor power.</a:t>
            </a:r>
          </a:p>
          <a:p>
            <a:pPr lvl="2"/>
            <a:r>
              <a:rPr lang="en-US" dirty="0">
                <a:effectLst/>
              </a:rPr>
              <a:t>Small screens and a wide variety of form factors and screen rotation require flexible UI designs</a:t>
            </a:r>
          </a:p>
          <a:p>
            <a:pPr lvl="2"/>
            <a:r>
              <a:rPr lang="en-US" dirty="0">
                <a:effectLst/>
              </a:rPr>
              <a:t>Lack of true multi-tasking requires different app lifecycle management (this is changing)</a:t>
            </a:r>
          </a:p>
          <a:p>
            <a:pPr lvl="2"/>
            <a:r>
              <a:rPr lang="en-US" dirty="0">
                <a:effectLst/>
              </a:rPr>
              <a:t>A wide variety of sensors can be used by the app.</a:t>
            </a:r>
          </a:p>
          <a:p>
            <a:pPr lvl="2"/>
            <a:r>
              <a:rPr lang="en-US" dirty="0">
                <a:effectLst/>
              </a:rPr>
              <a:t>Connectivity to the internet is not always assured- apps need to handle intermittent connectivity.</a:t>
            </a:r>
          </a:p>
          <a:p>
            <a:pPr lvl="2"/>
            <a:r>
              <a:rPr lang="en-US" dirty="0">
                <a:effectLst/>
              </a:rPr>
              <a:t>Users have higher expectations for responsiveness of the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>
                <a:effectLst/>
              </a:rPr>
              <a:t>Development environments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294"/>
            <a:ext cx="8229600" cy="5008100"/>
          </a:xfrm>
        </p:spPr>
        <p:txBody>
          <a:bodyPr>
            <a:normAutofit/>
          </a:bodyPr>
          <a:lstStyle/>
          <a:p>
            <a:pPr lvl="2"/>
            <a:r>
              <a:rPr lang="en-US" dirty="0">
                <a:effectLst/>
              </a:rPr>
              <a:t>iOS: Objective C or Swift using X-Code</a:t>
            </a:r>
          </a:p>
          <a:p>
            <a:pPr lvl="2"/>
            <a:r>
              <a:rPr lang="en-US" dirty="0">
                <a:effectLst/>
              </a:rPr>
              <a:t>Android: Java or Kotlin using Android Studio (intelliJ)</a:t>
            </a:r>
          </a:p>
          <a:p>
            <a:pPr lvl="2"/>
            <a:r>
              <a:rPr lang="en-US" dirty="0">
                <a:effectLst/>
              </a:rPr>
              <a:t>Cross-platform</a:t>
            </a:r>
          </a:p>
          <a:p>
            <a:pPr lvl="3"/>
            <a:r>
              <a:rPr lang="en-US" dirty="0">
                <a:effectLst/>
              </a:rPr>
              <a:t>HTML5 &amp; JavaScript: Apache Cordova (Phone-gap, etc.), Ionic, React Native, etc.</a:t>
            </a:r>
          </a:p>
          <a:p>
            <a:pPr lvl="4"/>
            <a:r>
              <a:rPr lang="en-US" dirty="0"/>
              <a:t>Full app runs on iOS and Android</a:t>
            </a:r>
            <a:endParaRPr lang="en-US" dirty="0">
              <a:effectLst/>
            </a:endParaRPr>
          </a:p>
          <a:p>
            <a:pPr lvl="3"/>
            <a:r>
              <a:rPr lang="en-US" dirty="0">
                <a:effectLst/>
              </a:rPr>
              <a:t>C#, .and NET with Xamarin: </a:t>
            </a:r>
          </a:p>
          <a:p>
            <a:pPr lvl="4"/>
            <a:r>
              <a:rPr lang="en-US" dirty="0"/>
              <a:t>Windows, Linux (limited), Mac OS, iOS, and Android</a:t>
            </a:r>
          </a:p>
          <a:p>
            <a:pPr lvl="4"/>
            <a:r>
              <a:rPr lang="en-US" dirty="0"/>
              <a:t>Native UIs:</a:t>
            </a:r>
            <a:r>
              <a:rPr lang="en-US" dirty="0">
                <a:effectLst/>
              </a:rPr>
              <a:t> All code except the UI is portable</a:t>
            </a:r>
          </a:p>
          <a:p>
            <a:pPr lvl="4"/>
            <a:r>
              <a:rPr lang="en-US" dirty="0"/>
              <a:t>Xamarin Forms (XAML): The whole app is portable</a:t>
            </a:r>
            <a:endParaRPr lang="en-US" dirty="0">
              <a:effectLst/>
            </a:endParaRPr>
          </a:p>
          <a:p>
            <a:pPr lvl="3"/>
            <a:r>
              <a:rPr lang="en-US" dirty="0"/>
              <a:t>Dart with Flutter</a:t>
            </a:r>
          </a:p>
          <a:p>
            <a:pPr lvl="4"/>
            <a:r>
              <a:rPr lang="en-US" dirty="0">
                <a:effectLst/>
              </a:rPr>
              <a:t>Requires </a:t>
            </a:r>
            <a:r>
              <a:rPr lang="en-US" dirty="0"/>
              <a:t>Flutter app engine</a:t>
            </a:r>
          </a:p>
          <a:p>
            <a:pPr lvl="4"/>
            <a:r>
              <a:rPr lang="en-US" dirty="0">
                <a:effectLst/>
              </a:rPr>
              <a:t>Full app runs on Android and iOS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6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the syllabus together. </a:t>
            </a:r>
          </a:p>
          <a:p>
            <a:pPr marL="0" indent="0">
              <a:buNone/>
            </a:pPr>
            <a:r>
              <a:rPr lang="en-US" dirty="0"/>
              <a:t>It’s available on Canvas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3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this week’s assignments on Canvas.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8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effectLst/>
              </a:rPr>
              <a:t>Environment for Android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The Android Studio installer will install everything needed: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Java SDK (if it isn’t already installed)</a:t>
            </a:r>
          </a:p>
          <a:p>
            <a:pPr lvl="2"/>
            <a:r>
              <a:rPr lang="en-US" dirty="0">
                <a:effectLst/>
              </a:rPr>
              <a:t>Android SDK</a:t>
            </a:r>
          </a:p>
          <a:p>
            <a:pPr lvl="2"/>
            <a:r>
              <a:rPr lang="en-US" dirty="0">
                <a:effectLst/>
              </a:rPr>
              <a:t>Android Studio IDE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based on IntelliJ IDEA by JetBrains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/>
              <a:t>T</a:t>
            </a:r>
            <a:r>
              <a:rPr lang="en-US" sz="3600" dirty="0">
                <a:effectLst/>
              </a:rPr>
              <a:t>esting and Emulators for Android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Android Debug Bridge (part of the Android SDK)</a:t>
            </a:r>
            <a:endParaRPr lang="en-US" dirty="0"/>
          </a:p>
          <a:p>
            <a:pPr lvl="1"/>
            <a:r>
              <a:rPr lang="en-US" dirty="0"/>
              <a:t>Connects the IDE to a device or Emulator</a:t>
            </a:r>
          </a:p>
          <a:p>
            <a:r>
              <a:rPr lang="en-US" dirty="0">
                <a:effectLst/>
              </a:rPr>
              <a:t>Google Emulator (part of the Android SDK)</a:t>
            </a:r>
          </a:p>
          <a:p>
            <a:pPr lvl="1"/>
            <a:r>
              <a:rPr lang="en-US" dirty="0"/>
              <a:t>Notoriously slow unless you use Haxm (Hardware Acceleration Manager)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Intel Haxm</a:t>
            </a:r>
            <a:endParaRPr lang="en-US" dirty="0"/>
          </a:p>
          <a:p>
            <a:pPr lvl="1"/>
            <a:r>
              <a:rPr lang="en-US" dirty="0"/>
              <a:t>Downloadable via the Android SDK Manager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GenyMotion</a:t>
            </a:r>
          </a:p>
          <a:p>
            <a:pPr lvl="1"/>
            <a:r>
              <a:rPr lang="en-US" dirty="0">
                <a:hlinkClick r:id="rId2"/>
              </a:rPr>
              <a:t>https://www.genymotion.com/pricing-and-licensing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effectLst/>
              </a:rPr>
              <a:t>The Individual, Basic plan is free</a:t>
            </a:r>
          </a:p>
          <a:p>
            <a:r>
              <a:rPr lang="en-US" dirty="0">
                <a:effectLst/>
              </a:rPr>
              <a:t>Actual Android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>
                <a:effectLst/>
              </a:rPr>
              <a:t>Android Stack</a:t>
            </a:r>
            <a:endParaRPr lang="en-US" sz="3600" dirty="0"/>
          </a:p>
        </p:txBody>
      </p:sp>
      <p:pic>
        <p:nvPicPr>
          <p:cNvPr id="4" name="Content Placeholder 3" descr="C:\Users\Ray\Documents\1-05.png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8"/>
          <a:stretch/>
        </p:blipFill>
        <p:spPr bwMode="auto">
          <a:xfrm>
            <a:off x="457200" y="954049"/>
            <a:ext cx="82296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7200" y="6494502"/>
            <a:ext cx="443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Murach's Android Programming (2nd Ed.), C1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4865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</p:spTree>
    <p:extLst>
      <p:ext uri="{BB962C8B-B14F-4D97-AF65-F5344CB8AC3E}">
        <p14:creationId xmlns:p14="http://schemas.microsoft.com/office/powerpoint/2010/main" val="16341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6328793"/>
              </p:ext>
            </p:extLst>
          </p:nvPr>
        </p:nvGraphicFramePr>
        <p:xfrm>
          <a:off x="457200" y="1600200"/>
          <a:ext cx="3811200" cy="387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and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388338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162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>
                <a:effectLst/>
              </a:rPr>
              <a:t>Application Development Work-Flow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57200" y="6494502"/>
            <a:ext cx="443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Murach's Android Programming (2nd Ed.), C1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4865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70" b="-9270"/>
          <a:stretch>
            <a:fillRect/>
          </a:stretch>
        </p:blipFill>
        <p:spPr>
          <a:xfrm>
            <a:off x="457200" y="12954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3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Install Android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Android Studio from:</a:t>
            </a:r>
            <a:br>
              <a:rPr lang="en-US" dirty="0"/>
            </a:br>
            <a:r>
              <a:rPr lang="en-US" dirty="0">
                <a:hlinkClick r:id="rId2"/>
              </a:rPr>
              <a:t>https://developer.android.com/studio/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Available for:</a:t>
            </a:r>
          </a:p>
          <a:p>
            <a:pPr lvl="1"/>
            <a:r>
              <a:rPr lang="en-US" dirty="0"/>
              <a:t>OS X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7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Tour: The Android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Android Studio menu, click on:</a:t>
            </a:r>
          </a:p>
          <a:p>
            <a:pPr lvl="1"/>
            <a:r>
              <a:rPr lang="en-US" dirty="0"/>
              <a:t>Tools</a:t>
            </a:r>
          </a:p>
          <a:p>
            <a:pPr lvl="2"/>
            <a:r>
              <a:rPr lang="en-US" dirty="0"/>
              <a:t>Android</a:t>
            </a:r>
          </a:p>
          <a:p>
            <a:pPr lvl="3"/>
            <a:r>
              <a:rPr lang="en-US" dirty="0"/>
              <a:t>SDK Manager</a:t>
            </a:r>
          </a:p>
          <a:p>
            <a:r>
              <a:rPr lang="en-US" dirty="0"/>
              <a:t>Read about the Android SDK here: </a:t>
            </a:r>
            <a:r>
              <a:rPr lang="en-US" dirty="0">
                <a:hlinkClick r:id="rId2"/>
              </a:rPr>
              <a:t>https://developer.android.com/studio/intro/update.html#sdk-manager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9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Configure an Emulator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Android Studio menu, click on:</a:t>
            </a:r>
          </a:p>
          <a:p>
            <a:pPr lvl="1"/>
            <a:r>
              <a:rPr lang="en-US" dirty="0"/>
              <a:t>Tools</a:t>
            </a:r>
          </a:p>
          <a:p>
            <a:pPr lvl="2"/>
            <a:r>
              <a:rPr lang="en-US" dirty="0"/>
              <a:t>Android</a:t>
            </a:r>
          </a:p>
          <a:p>
            <a:pPr lvl="3"/>
            <a:r>
              <a:rPr lang="en-US" dirty="0" err="1"/>
              <a:t>AVDManager</a:t>
            </a:r>
            <a:endParaRPr lang="en-US" dirty="0"/>
          </a:p>
          <a:p>
            <a:r>
              <a:rPr lang="en-US" dirty="0"/>
              <a:t>Read the AVD Configuration guide here: </a:t>
            </a:r>
            <a:r>
              <a:rPr lang="en-US" dirty="0">
                <a:hlinkClick r:id="rId3"/>
              </a:rPr>
              <a:t>https://developer.android.com/studio/run/managing-avds.html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Build and Run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the textbook apps and exercises from</a:t>
            </a:r>
            <a:br>
              <a:rPr lang="en-US" dirty="0"/>
            </a:br>
            <a:r>
              <a:rPr lang="en-US" sz="2800" dirty="0">
                <a:hlinkClick r:id="rId3"/>
              </a:rPr>
              <a:t>www.murach.com/shop/murach-s-android-programming-2nd-edition-detail</a:t>
            </a:r>
            <a:r>
              <a:rPr lang="en-US" sz="2800" dirty="0"/>
              <a:t> </a:t>
            </a:r>
          </a:p>
          <a:p>
            <a:r>
              <a:rPr lang="en-US" dirty="0"/>
              <a:t>Open the Ch. 3 </a:t>
            </a:r>
            <a:r>
              <a:rPr lang="en-US"/>
              <a:t>Tip Calculator project </a:t>
            </a:r>
            <a:r>
              <a:rPr lang="en-US" dirty="0"/>
              <a:t>in Android </a:t>
            </a:r>
            <a:r>
              <a:rPr lang="en-US"/>
              <a:t>Studio (</a:t>
            </a:r>
            <a:r>
              <a:rPr lang="en-US" dirty="0"/>
              <a:t>builds automatically)</a:t>
            </a:r>
          </a:p>
          <a:p>
            <a:r>
              <a:rPr lang="en-US" dirty="0"/>
              <a:t>Run the app on an emulator</a:t>
            </a:r>
          </a:p>
          <a:p>
            <a:r>
              <a:rPr lang="en-US" dirty="0"/>
              <a:t>Run the app on a physical device</a:t>
            </a:r>
          </a:p>
          <a:p>
            <a:pPr lvl="1"/>
            <a:r>
              <a:rPr lang="en-US" dirty="0"/>
              <a:t>How to enable developer mode:</a:t>
            </a:r>
            <a:br>
              <a:rPr lang="en-US" dirty="0"/>
            </a:br>
            <a:r>
              <a:rPr lang="en-US" dirty="0">
                <a:hlinkClick r:id="rId4"/>
              </a:rPr>
              <a:t>birdsbits.wordpress.com/2014/10/02/how-to-enable-developer-mode-on-an-android-device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F4AEB-6625-6A49-B4EF-CB775B50A1DE}"/>
              </a:ext>
            </a:extLst>
          </p:cNvPr>
          <p:cNvSpPr txBox="1"/>
          <p:nvPr/>
        </p:nvSpPr>
        <p:spPr>
          <a:xfrm>
            <a:off x="-1448972" y="2644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BSEE from PSU, MA in Linguistics from U of O</a:t>
            </a:r>
          </a:p>
          <a:p>
            <a:r>
              <a:rPr lang="en-US" dirty="0"/>
              <a:t>Worked as an EE at TriQuint Semiconductor, then morphed into a software engineer.</a:t>
            </a:r>
          </a:p>
          <a:p>
            <a:r>
              <a:rPr lang="en-US" dirty="0"/>
              <a:t>Senior software engineer at Axian Inc.</a:t>
            </a:r>
          </a:p>
          <a:p>
            <a:r>
              <a:rPr lang="en-US" dirty="0"/>
              <a:t>Started Creative CyberSolutions, a software development business</a:t>
            </a:r>
          </a:p>
          <a:p>
            <a:r>
              <a:rPr lang="en-US" dirty="0"/>
              <a:t>Lane Community College, Computer Information Technology (CIT) faculty since 2009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degree are you pursuing?</a:t>
            </a:r>
          </a:p>
          <a:p>
            <a:r>
              <a:rPr lang="en-US" dirty="0"/>
              <a:t>What mobile devices do you own?</a:t>
            </a:r>
          </a:p>
          <a:p>
            <a:r>
              <a:rPr lang="en-US" dirty="0"/>
              <a:t>Programming experience?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next few slides we will discuss:</a:t>
            </a:r>
          </a:p>
          <a:p>
            <a:r>
              <a:rPr lang="en-US" dirty="0"/>
              <a:t>Why learn to do mobile app development?</a:t>
            </a:r>
          </a:p>
          <a:p>
            <a:pPr lvl="1"/>
            <a:r>
              <a:rPr lang="en-US" dirty="0"/>
              <a:t>Why Android?</a:t>
            </a:r>
          </a:p>
          <a:p>
            <a:r>
              <a:rPr lang="en-US" dirty="0"/>
              <a:t>How is mobile app development different from other types of development?</a:t>
            </a:r>
          </a:p>
          <a:p>
            <a:r>
              <a:rPr lang="en-US" dirty="0"/>
              <a:t>What tools and frameworks can be used for mobile app development?</a:t>
            </a:r>
          </a:p>
        </p:txBody>
      </p:sp>
    </p:spTree>
    <p:extLst>
      <p:ext uri="{BB962C8B-B14F-4D97-AF65-F5344CB8AC3E}">
        <p14:creationId xmlns:p14="http://schemas.microsoft.com/office/powerpoint/2010/main" val="97122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reasons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7618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  <a:br>
              <a:rPr lang="en-US" dirty="0"/>
            </a:br>
            <a:r>
              <a:rPr lang="en-US" dirty="0"/>
              <a:t>1. Business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Mobile users outnumber desktop users</a:t>
            </a:r>
          </a:p>
          <a:p>
            <a:endParaRPr lang="en-US" dirty="0"/>
          </a:p>
        </p:txBody>
      </p:sp>
      <p:pic>
        <p:nvPicPr>
          <p:cNvPr id="4" name="Picture 3" descr="Mobile-stats-vs-desktop-users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2" y="2224800"/>
            <a:ext cx="6289671" cy="46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It’s fun and interesting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fun and interesting about it to you?</a:t>
            </a:r>
          </a:p>
        </p:txBody>
      </p:sp>
    </p:spTree>
    <p:extLst>
      <p:ext uri="{BB962C8B-B14F-4D97-AF65-F5344CB8AC3E}">
        <p14:creationId xmlns:p14="http://schemas.microsoft.com/office/powerpoint/2010/main" val="322202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  <a:br>
              <a:rPr lang="en-US" dirty="0"/>
            </a:br>
            <a:r>
              <a:rPr lang="en-US" dirty="0"/>
              <a:t>2. It’s fun and interesting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apps are more “personal”. They go with you everywhere</a:t>
            </a:r>
          </a:p>
          <a:p>
            <a:r>
              <a:rPr lang="en-US" dirty="0"/>
              <a:t>Mobile devices have useful sensors: geolocation, temperature, accelerometers, touch, etc.</a:t>
            </a:r>
          </a:p>
          <a:p>
            <a:r>
              <a:rPr lang="en-US" dirty="0"/>
              <a:t>Mobile phone apps can incorporate communication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33897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888</Words>
  <Application>Microsoft Macintosh PowerPoint</Application>
  <PresentationFormat>On-screen Show (4:3)</PresentationFormat>
  <Paragraphs>160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Android    Mobile  App               Development</vt:lpstr>
      <vt:lpstr>Course Overview</vt:lpstr>
      <vt:lpstr>About me</vt:lpstr>
      <vt:lpstr>About you</vt:lpstr>
      <vt:lpstr>Introduction</vt:lpstr>
      <vt:lpstr>Why learn mobile app development?</vt:lpstr>
      <vt:lpstr>Why learn mobile app development? 1. Business opportunity</vt:lpstr>
      <vt:lpstr>Why learn mobile app development?</vt:lpstr>
      <vt:lpstr>Why learn mobile app development? 2. It’s fun and interesting</vt:lpstr>
      <vt:lpstr>Why learn Android app development?</vt:lpstr>
      <vt:lpstr>Market Share of US Smartphone Operating Systems in Q3, 2015</vt:lpstr>
      <vt:lpstr>How is mobile app development different from other types of development?</vt:lpstr>
      <vt:lpstr>Differences between desktop and mobile development</vt:lpstr>
      <vt:lpstr>Development environments</vt:lpstr>
      <vt:lpstr>Syllabus</vt:lpstr>
      <vt:lpstr>Reading and Labs</vt:lpstr>
      <vt:lpstr>Environment for Android App Development</vt:lpstr>
      <vt:lpstr>Testing and Emulators for Android</vt:lpstr>
      <vt:lpstr>Android Stack</vt:lpstr>
      <vt:lpstr>Application Development Work-Flow</vt:lpstr>
      <vt:lpstr>Exercise: Install Android Studio</vt:lpstr>
      <vt:lpstr>Tour: The Android SDK</vt:lpstr>
      <vt:lpstr>Exercise: Configure an Emulator</vt:lpstr>
      <vt:lpstr>Exercise: Build and Run an App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67</cp:revision>
  <dcterms:created xsi:type="dcterms:W3CDTF">2016-03-27T03:55:45Z</dcterms:created>
  <dcterms:modified xsi:type="dcterms:W3CDTF">2018-06-26T15:10:20Z</dcterms:modified>
</cp:coreProperties>
</file>