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343" r:id="rId6"/>
    <p:sldId id="311" r:id="rId7"/>
    <p:sldId id="312" r:id="rId8"/>
    <p:sldId id="319" r:id="rId9"/>
    <p:sldId id="320" r:id="rId10"/>
    <p:sldId id="313" r:id="rId11"/>
    <p:sldId id="314" r:id="rId12"/>
    <p:sldId id="315" r:id="rId13"/>
    <p:sldId id="317" r:id="rId14"/>
    <p:sldId id="318" r:id="rId15"/>
    <p:sldId id="344" r:id="rId16"/>
    <p:sldId id="316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3" r:id="rId29"/>
    <p:sldId id="334" r:id="rId30"/>
    <p:sldId id="345" r:id="rId31"/>
    <p:sldId id="335" r:id="rId32"/>
    <p:sldId id="337" r:id="rId33"/>
    <p:sldId id="338" r:id="rId34"/>
    <p:sldId id="339" r:id="rId35"/>
    <p:sldId id="340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 autoAdjust="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Activity 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Fragment object: inflates fragment 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Fragment 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Activity: loads an 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E509C-670F-D240-A5EC-5BF36C294850}" type="presOf" srcId="{2F497F24-7D62-D243-9D7C-D71FBF849C60}" destId="{0F899AD6-01EA-5F41-84E4-2559C5EFFF02}" srcOrd="0" destOrd="0" presId="urn:microsoft.com/office/officeart/2005/8/layout/process2"/>
    <dgm:cxn modelId="{E4AE0BCF-E28F-DB4B-BA1E-DC2121675FAF}" type="presOf" srcId="{65E8FAC2-393D-4E47-B85F-03905BCED5B8}" destId="{BD387960-99B1-F845-A794-2E8D53C13DB7}" srcOrd="1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9B7625CB-3783-DF46-BF63-2F77541BA970}" type="presOf" srcId="{1D202CD0-3C23-B145-B8D0-B5A6B9949A75}" destId="{1671C96E-D90D-8148-919F-21F58109AFF3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D31748F7-8A23-244F-AC6A-A48DFB35DD0B}" type="presOf" srcId="{31D9515E-CD53-DC47-B5F6-7ACA25DC1715}" destId="{6BEFCE15-DF21-C74F-978D-85F916CB86E5}" srcOrd="1" destOrd="0" presId="urn:microsoft.com/office/officeart/2005/8/layout/process2"/>
    <dgm:cxn modelId="{FAB12F44-ABE4-B74B-8B63-AADE08CA309C}" type="presOf" srcId="{AA1181C7-1C97-1843-B8B0-526235D0A15D}" destId="{6DAC00C0-E92C-9241-8E91-E23BC30A6B6D}" srcOrd="0" destOrd="0" presId="urn:microsoft.com/office/officeart/2005/8/layout/process2"/>
    <dgm:cxn modelId="{E3E2A7BC-0A1E-514A-84FC-C72310000B7A}" type="presOf" srcId="{2171B556-8616-4B42-A3E2-D633C856F111}" destId="{B46F7BD8-C3B8-8045-A05F-4396BDC0253F}" srcOrd="0" destOrd="0" presId="urn:microsoft.com/office/officeart/2005/8/layout/process2"/>
    <dgm:cxn modelId="{B160AE9A-254D-1F4A-B77F-CE42304FDEB1}" type="presOf" srcId="{65E8FAC2-393D-4E47-B85F-03905BCED5B8}" destId="{0B3BC8A6-F383-8147-A607-EB2356A6E6D2}" srcOrd="0" destOrd="0" presId="urn:microsoft.com/office/officeart/2005/8/layout/process2"/>
    <dgm:cxn modelId="{034B0CA4-3FE3-974C-B704-A29FB95ACE01}" type="presOf" srcId="{31D9515E-CD53-DC47-B5F6-7ACA25DC1715}" destId="{0F1A5BE7-A71F-8640-BF06-45FF71F56605}" srcOrd="0" destOrd="0" presId="urn:microsoft.com/office/officeart/2005/8/layout/process2"/>
    <dgm:cxn modelId="{0EB5CB2B-095A-614F-886F-99451A2E1408}" type="presOf" srcId="{1D202CD0-3C23-B145-B8D0-B5A6B9949A75}" destId="{E09F8A1B-7DCE-DE4C-984F-F7DD98E5CE1B}" srcOrd="1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214B172E-00E0-D943-B66E-587C7942E5DA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6BD8085B-A093-134F-85B9-A483C6F7E831}" type="presOf" srcId="{03ECD48F-D3FA-754C-894F-BBE707DCEFCC}" destId="{B9AA4314-4148-6D4E-A5FD-4963495833CB}" srcOrd="0" destOrd="0" presId="urn:microsoft.com/office/officeart/2005/8/layout/process2"/>
    <dgm:cxn modelId="{22CDB6F7-25A3-F941-9127-654BD33C8D10}" type="presParOf" srcId="{B9AA4314-4148-6D4E-A5FD-4963495833CB}" destId="{6DAC00C0-E92C-9241-8E91-E23BC30A6B6D}" srcOrd="0" destOrd="0" presId="urn:microsoft.com/office/officeart/2005/8/layout/process2"/>
    <dgm:cxn modelId="{A8DD4093-FD6F-5D4E-BEEA-86F047086B2F}" type="presParOf" srcId="{B9AA4314-4148-6D4E-A5FD-4963495833CB}" destId="{0F1A5BE7-A71F-8640-BF06-45FF71F56605}" srcOrd="1" destOrd="0" presId="urn:microsoft.com/office/officeart/2005/8/layout/process2"/>
    <dgm:cxn modelId="{39B0BFBA-6F6D-AB4A-8EF5-BA4D92AD60D1}" type="presParOf" srcId="{0F1A5BE7-A71F-8640-BF06-45FF71F56605}" destId="{6BEFCE15-DF21-C74F-978D-85F916CB86E5}" srcOrd="0" destOrd="0" presId="urn:microsoft.com/office/officeart/2005/8/layout/process2"/>
    <dgm:cxn modelId="{AEEB77B3-2D12-E942-9706-6973055766FC}" type="presParOf" srcId="{B9AA4314-4148-6D4E-A5FD-4963495833CB}" destId="{B1A08DAC-B0FD-414E-A1FD-8679092E8C3B}" srcOrd="2" destOrd="0" presId="urn:microsoft.com/office/officeart/2005/8/layout/process2"/>
    <dgm:cxn modelId="{04CD424A-6B95-7A4D-891B-FAE8B93F15AA}" type="presParOf" srcId="{B9AA4314-4148-6D4E-A5FD-4963495833CB}" destId="{0B3BC8A6-F383-8147-A607-EB2356A6E6D2}" srcOrd="3" destOrd="0" presId="urn:microsoft.com/office/officeart/2005/8/layout/process2"/>
    <dgm:cxn modelId="{17077DA7-1AF9-F442-A8CD-49D58C4DFC7F}" type="presParOf" srcId="{0B3BC8A6-F383-8147-A607-EB2356A6E6D2}" destId="{BD387960-99B1-F845-A794-2E8D53C13DB7}" srcOrd="0" destOrd="0" presId="urn:microsoft.com/office/officeart/2005/8/layout/process2"/>
    <dgm:cxn modelId="{ECB98C4A-E75E-3743-A4DC-3F10F81D1DF2}" type="presParOf" srcId="{B9AA4314-4148-6D4E-A5FD-4963495833CB}" destId="{B46F7BD8-C3B8-8045-A05F-4396BDC0253F}" srcOrd="4" destOrd="0" presId="urn:microsoft.com/office/officeart/2005/8/layout/process2"/>
    <dgm:cxn modelId="{F9E39268-E85C-784A-A8D4-E858FE0F6EC7}" type="presParOf" srcId="{B9AA4314-4148-6D4E-A5FD-4963495833CB}" destId="{1671C96E-D90D-8148-919F-21F58109AFF3}" srcOrd="5" destOrd="0" presId="urn:microsoft.com/office/officeart/2005/8/layout/process2"/>
    <dgm:cxn modelId="{D80E28CB-464C-6E48-90E1-6ED34352C37E}" type="presParOf" srcId="{1671C96E-D90D-8148-919F-21F58109AFF3}" destId="{E09F8A1B-7DCE-DE4C-984F-F7DD98E5CE1B}" srcOrd="0" destOrd="0" presId="urn:microsoft.com/office/officeart/2005/8/layout/process2"/>
    <dgm:cxn modelId="{9D764172-AC8D-6B48-882A-A5B7ABF4B5A7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developer.android.com/guide/practices/screens_support.html#NewQualifiers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</a:t>
            </a:r>
            <a:r>
              <a:rPr lang="en-US" dirty="0" err="1" smtClean="0"/>
              <a:t>fragments.html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</a:t>
            </a:r>
            <a:r>
              <a:rPr lang="en-US" dirty="0" err="1" smtClean="0"/>
              <a:t>fragments.html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https://developer.android.com/guide/practices/screens_support.html#NewQualifiers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ppi</a:t>
            </a:r>
            <a:r>
              <a:rPr lang="en-US" dirty="0" smtClean="0"/>
              <a:t> = Pixels</a:t>
            </a:r>
            <a:r>
              <a:rPr lang="en-US" baseline="0" dirty="0" smtClean="0"/>
              <a:t> Per Inch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create</a:t>
            </a:r>
            <a:r>
              <a:rPr lang="en-US" baseline="0" dirty="0" smtClean="0"/>
              <a:t> a new activity using the New, Activity menu in Android studio, it will automatically create a layout xml file and add an &lt;Activity&gt; element to the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2DC-6028-984C-BB86-B1BC8206CB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4" Type="http://schemas.openxmlformats.org/officeDocument/2006/relationships/hyperlink" Target="http://developer.android.com/guide/practices/screens_support.html" TargetMode="External"/><Relationship Id="rId5" Type="http://schemas.openxmlformats.org/officeDocument/2006/relationships/hyperlink" Target="http://developer.android.com/reference/android/app/Activity.html" TargetMode="External"/><Relationship Id="rId6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2105645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Android Fragments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1157" y="581582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Small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074" y="1460794"/>
            <a:ext cx="732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fragment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38608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Large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</a:t>
            </a:r>
            <a:r>
              <a:rPr lang="en-US" sz="2400" dirty="0" smtClean="0"/>
              <a:t>XML </a:t>
            </a:r>
            <a:r>
              <a:rPr lang="en-US" sz="2400" dirty="0"/>
              <a:t>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XML </a:t>
            </a:r>
            <a:r>
              <a:rPr lang="en-US" sz="2400" dirty="0"/>
              <a:t>UI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XML </a:t>
            </a:r>
            <a:r>
              <a:rPr lang="en-US" sz="2400" dirty="0"/>
              <a:t>UI 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935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Large Screen Sequence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65287"/>
              </p:ext>
            </p:extLst>
          </p:nvPr>
        </p:nvGraphicFramePr>
        <p:xfrm>
          <a:off x="914400" y="688975"/>
          <a:ext cx="7235249" cy="556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7235249" imgH="5561017" progId="Word.Document.12">
                  <p:embed/>
                </p:oleObj>
              </mc:Choice>
              <mc:Fallback>
                <p:oleObj name="Document" r:id="rId3" imgW="7235249" imgH="5561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5249" cy="556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72043"/>
              </p:ext>
            </p:extLst>
          </p:nvPr>
        </p:nvGraphicFramePr>
        <p:xfrm>
          <a:off x="914400" y="685799"/>
          <a:ext cx="7359921" cy="543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3" imgW="7359921" imgH="5434032" progId="Word.Document.12">
                  <p:embed/>
                </p:oleObj>
              </mc:Choice>
              <mc:Fallback>
                <p:oleObj name="Document" r:id="rId3" imgW="7359921" imgH="5434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59921" cy="543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Size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2"/>
            <a:ext cx="8229600" cy="50487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Size qualifiers are in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dp</a:t>
            </a:r>
            <a:r>
              <a:rPr lang="en-US" dirty="0" smtClean="0"/>
              <a:t> = Density-independent </a:t>
            </a:r>
            <a:r>
              <a:rPr lang="en-US" dirty="0" smtClean="0"/>
              <a:t>Pixels)</a:t>
            </a:r>
          </a:p>
          <a:p>
            <a:pPr lvl="1"/>
            <a:r>
              <a:rPr lang="en-US" dirty="0" err="1" smtClean="0"/>
              <a:t>dp</a:t>
            </a:r>
            <a:r>
              <a:rPr lang="en-US" dirty="0" smtClean="0"/>
              <a:t> = screen </a:t>
            </a:r>
            <a:r>
              <a:rPr lang="en-US" dirty="0" err="1" smtClean="0"/>
              <a:t>ppi</a:t>
            </a:r>
            <a:r>
              <a:rPr lang="en-US" dirty="0" smtClean="0"/>
              <a:t> / 160 </a:t>
            </a:r>
            <a:r>
              <a:rPr lang="en-US" dirty="0" err="1" smtClean="0"/>
              <a:t>ppi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Example: If the screen density is 320 pixels per inch, then pixels per </a:t>
            </a:r>
            <a:r>
              <a:rPr lang="en-US" dirty="0" err="1" smtClean="0"/>
              <a:t>dp</a:t>
            </a:r>
            <a:r>
              <a:rPr lang="en-US" dirty="0" smtClean="0"/>
              <a:t> = 320 / 160 which is 0.5</a:t>
            </a:r>
          </a:p>
          <a:p>
            <a:r>
              <a:rPr lang="en-US" dirty="0" smtClean="0"/>
              <a:t>The size qualifier is the width or height in </a:t>
            </a:r>
            <a:r>
              <a:rPr lang="en-US" dirty="0" err="1" smtClean="0"/>
              <a:t>dp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 smtClean="0"/>
          </a:p>
          <a:p>
            <a:pPr lvl="1"/>
            <a:r>
              <a:rPr lang="en-US" dirty="0" smtClean="0"/>
              <a:t>Nexus 7 (2012): 1200 x 800 pixels, 216 </a:t>
            </a:r>
            <a:r>
              <a:rPr lang="en-US" dirty="0" err="1" smtClean="0"/>
              <a:t>ppi</a:t>
            </a:r>
            <a:endParaRPr lang="en-US" dirty="0" smtClean="0"/>
          </a:p>
          <a:p>
            <a:pPr lvl="2"/>
            <a:r>
              <a:rPr lang="pl-PL" dirty="0"/>
              <a:t> </a:t>
            </a:r>
            <a:r>
              <a:rPr lang="pl-PL" dirty="0" err="1"/>
              <a:t>W</a:t>
            </a:r>
            <a:r>
              <a:rPr lang="pl-PL" dirty="0" err="1" smtClean="0"/>
              <a:t>idth</a:t>
            </a:r>
            <a:r>
              <a:rPr lang="pl-PL" dirty="0" smtClean="0"/>
              <a:t> in </a:t>
            </a:r>
            <a:r>
              <a:rPr lang="pl-PL" dirty="0" err="1" smtClean="0"/>
              <a:t>dp</a:t>
            </a:r>
            <a:r>
              <a:rPr lang="pl-PL" dirty="0"/>
              <a:t>:</a:t>
            </a:r>
            <a:r>
              <a:rPr lang="pl-PL" dirty="0" smtClean="0"/>
              <a:t> 800 * </a:t>
            </a:r>
            <a:r>
              <a:rPr lang="pl-PL" dirty="0" smtClean="0"/>
              <a:t>160/216</a:t>
            </a:r>
            <a:r>
              <a:rPr lang="pl-PL" dirty="0" smtClean="0"/>
              <a:t>= 593 </a:t>
            </a:r>
            <a:r>
              <a:rPr lang="pl-PL" dirty="0" err="1" smtClean="0"/>
              <a:t>dp</a:t>
            </a:r>
            <a:endParaRPr lang="pl-PL" dirty="0" smtClean="0"/>
          </a:p>
          <a:p>
            <a:pPr lvl="1"/>
            <a:r>
              <a:rPr lang="pl-PL" dirty="0" err="1" smtClean="0"/>
              <a:t>Nexus</a:t>
            </a:r>
            <a:r>
              <a:rPr lang="pl-PL" dirty="0" smtClean="0"/>
              <a:t> 7 (2013): 1920 x 1200 </a:t>
            </a:r>
            <a:r>
              <a:rPr lang="pl-PL" dirty="0" err="1" smtClean="0"/>
              <a:t>pixels</a:t>
            </a:r>
            <a:r>
              <a:rPr lang="pl-PL" dirty="0" smtClean="0"/>
              <a:t>, 323 </a:t>
            </a:r>
            <a:r>
              <a:rPr lang="pl-PL" dirty="0" err="1" smtClean="0"/>
              <a:t>ppi</a:t>
            </a:r>
            <a:endParaRPr lang="pl-PL" dirty="0" smtClean="0"/>
          </a:p>
          <a:p>
            <a:pPr lvl="2"/>
            <a:r>
              <a:rPr lang="pl-PL" dirty="0" err="1" smtClean="0"/>
              <a:t>Width</a:t>
            </a:r>
            <a:r>
              <a:rPr lang="pl-PL" dirty="0" smtClean="0"/>
              <a:t> in </a:t>
            </a:r>
            <a:r>
              <a:rPr lang="pl-PL" dirty="0" err="1" smtClean="0"/>
              <a:t>dp</a:t>
            </a:r>
            <a:r>
              <a:rPr lang="pl-PL" dirty="0" smtClean="0"/>
              <a:t>: 1200 * </a:t>
            </a:r>
            <a:r>
              <a:rPr lang="pl-PL" dirty="0" smtClean="0"/>
              <a:t>160/323</a:t>
            </a:r>
            <a:r>
              <a:rPr lang="pl-PL" dirty="0" smtClean="0"/>
              <a:t>= 594 </a:t>
            </a:r>
            <a:r>
              <a:rPr lang="pl-PL" dirty="0" err="1" smtClean="0"/>
              <a:t>dp</a:t>
            </a:r>
            <a:endParaRPr lang="pl-PL" dirty="0" smtClean="0"/>
          </a:p>
          <a:p>
            <a:pPr lvl="1"/>
            <a:r>
              <a:rPr lang="pl-PL" dirty="0" err="1" smtClean="0"/>
              <a:t>Nexus</a:t>
            </a:r>
            <a:r>
              <a:rPr lang="pl-PL" dirty="0" smtClean="0"/>
              <a:t> 5X: 1920 x 1080, 423 </a:t>
            </a:r>
            <a:r>
              <a:rPr lang="pl-PL" dirty="0" err="1" smtClean="0"/>
              <a:t>ppi</a:t>
            </a:r>
            <a:endParaRPr lang="pl-PL" dirty="0" smtClean="0"/>
          </a:p>
          <a:p>
            <a:pPr lvl="2"/>
            <a:r>
              <a:rPr lang="pl-PL" dirty="0" err="1" smtClean="0"/>
              <a:t>Width</a:t>
            </a:r>
            <a:r>
              <a:rPr lang="pl-PL" dirty="0" smtClean="0"/>
              <a:t> i </a:t>
            </a:r>
            <a:r>
              <a:rPr lang="pl-PL" dirty="0" err="1" smtClean="0"/>
              <a:t>dp</a:t>
            </a:r>
            <a:r>
              <a:rPr lang="pl-PL" dirty="0" smtClean="0"/>
              <a:t>: 1080 * 160/423 = 409 </a:t>
            </a:r>
            <a:r>
              <a:rPr lang="pl-PL" dirty="0" err="1" smtClean="0"/>
              <a:t>dp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3592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Fragment</a:t>
            </a:r>
            <a:r>
              <a:rPr lang="en-US" sz="6600" dirty="0">
                <a:solidFill>
                  <a:srgbClr val="2D2DB9"/>
                </a:solidFill>
              </a:rPr>
              <a:t> </a:t>
            </a:r>
            <a:r>
              <a:rPr lang="en-US" sz="6600" dirty="0" smtClean="0">
                <a:solidFill>
                  <a:srgbClr val="2D2DB9"/>
                </a:solidFill>
              </a:rPr>
              <a:t>Example</a:t>
            </a:r>
          </a:p>
          <a:p>
            <a:pPr algn="ctr"/>
            <a:r>
              <a:rPr lang="en-US" sz="4400" dirty="0" smtClean="0">
                <a:solidFill>
                  <a:srgbClr val="2D2DB9"/>
                </a:solidFill>
              </a:rPr>
              <a:t>Refactoring</a:t>
            </a:r>
            <a:r>
              <a:rPr lang="en-US" sz="4400" dirty="0" smtClean="0">
                <a:solidFill>
                  <a:srgbClr val="2D2DB9"/>
                </a:solidFill>
              </a:rPr>
              <a:t> </a:t>
            </a:r>
            <a:r>
              <a:rPr lang="en-US" sz="4400" dirty="0" smtClean="0">
                <a:solidFill>
                  <a:srgbClr val="2D2DB9"/>
                </a:solidFill>
              </a:rPr>
              <a:t>the Rock, Paper, Scissors Game</a:t>
            </a:r>
            <a:endParaRPr lang="en-US" sz="4400" dirty="0">
              <a:solidFill>
                <a:srgbClr val="2D2DB9"/>
              </a:solidFill>
            </a:endParaRPr>
          </a:p>
        </p:txBody>
      </p:sp>
      <p:pic>
        <p:nvPicPr>
          <p:cNvPr id="3" name="Picture 2" descr="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6" y="4493421"/>
            <a:ext cx="2381250" cy="1428750"/>
          </a:xfrm>
          <a:prstGeom prst="rect">
            <a:avLst/>
          </a:prstGeom>
        </p:spPr>
      </p:pic>
      <p:pic>
        <p:nvPicPr>
          <p:cNvPr id="8" name="Picture 7" descr="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0" y="2905805"/>
            <a:ext cx="2381250" cy="1428750"/>
          </a:xfrm>
          <a:prstGeom prst="rect">
            <a:avLst/>
          </a:prstGeom>
        </p:spPr>
      </p:pic>
      <p:pic>
        <p:nvPicPr>
          <p:cNvPr id="9" name="Picture 8" descr="scisso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66" y="2905805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Non-Fragment RPS Game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9" y="1690688"/>
            <a:ext cx="1954181" cy="4632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2006" y="2134139"/>
            <a:ext cx="2808923" cy="37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Files in the Non-Fragment RPS Game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3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files we are interested in are the ones that will be modified when we refactor our app to use fragments:</a:t>
            </a:r>
          </a:p>
          <a:p>
            <a:r>
              <a:rPr lang="en-US" dirty="0" smtClean="0"/>
              <a:t>MainActivity.java</a:t>
            </a:r>
          </a:p>
          <a:p>
            <a:r>
              <a:rPr lang="en-US" dirty="0" smtClean="0"/>
              <a:t>activity_main.xml</a:t>
            </a:r>
          </a:p>
          <a:p>
            <a:r>
              <a:rPr lang="en-US" dirty="0" smtClean="0"/>
              <a:t>activity_main.xml (land)</a:t>
            </a:r>
          </a:p>
        </p:txBody>
      </p:sp>
    </p:spTree>
    <p:extLst>
      <p:ext uri="{BB962C8B-B14F-4D97-AF65-F5344CB8AC3E}">
        <p14:creationId xmlns:p14="http://schemas.microsoft.com/office/powerpoint/2010/main" val="12868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980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Planned Layout: Small Screen with Fragments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1" y="2086457"/>
            <a:ext cx="2072525" cy="266807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78345"/>
            <a:ext cx="1900000" cy="2676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8811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Screen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55553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5267008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</a:t>
                      </a:r>
                      <a:endParaRPr lang="en-US" sz="28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77287"/>
              </p:ext>
            </p:extLst>
          </p:nvPr>
        </p:nvGraphicFramePr>
        <p:xfrm>
          <a:off x="4412426" y="1600200"/>
          <a:ext cx="4274374" cy="46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49095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945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Fragments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1519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64126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101540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98602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Layout: Large Screen with fragments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9" y="2667255"/>
            <a:ext cx="3973531" cy="2668078"/>
          </a:xfrm>
        </p:spPr>
      </p:pic>
      <p:sp>
        <p:nvSpPr>
          <p:cNvPr id="6" name="TextBox 5"/>
          <p:cNvSpPr txBox="1"/>
          <p:nvPr/>
        </p:nvSpPr>
        <p:spPr>
          <a:xfrm>
            <a:off x="5246371" y="568008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Landscape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88342" y="602189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Portrait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06" y="1810545"/>
            <a:ext cx="1632743" cy="42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7837"/>
          </a:xfrm>
        </p:spPr>
        <p:txBody>
          <a:bodyPr>
            <a:normAutofit/>
          </a:bodyPr>
          <a:lstStyle/>
          <a:p>
            <a:r>
              <a:rPr lang="en-US" dirty="0" smtClean="0"/>
              <a:t>Files for the Fragment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These are the files for the game UI that will be used in the fragment version of the project.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26920"/>
              </p:ext>
            </p:extLst>
          </p:nvPr>
        </p:nvGraphicFramePr>
        <p:xfrm>
          <a:off x="457200" y="2509554"/>
          <a:ext cx="8229600" cy="34179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3431"/>
                <a:gridCol w="4626169"/>
              </a:tblGrid>
              <a:tr h="341791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 classes: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FirstActivity</a:t>
                      </a:r>
                      <a:endParaRPr lang="en-US" sz="2800" dirty="0" smtClean="0"/>
                    </a:p>
                    <a:p>
                      <a:pPr marL="8001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 smtClean="0"/>
                        <a:t>FirstFragment</a:t>
                      </a:r>
                      <a:endParaRPr lang="en-US" sz="28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SecondActivity</a:t>
                      </a:r>
                      <a:endParaRPr lang="en-US" sz="28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SecondFragment</a:t>
                      </a:r>
                      <a:endParaRPr lang="en-US" sz="2800" dirty="0" smtClean="0"/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XML Layout Files: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first_activity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first_activity</a:t>
                      </a:r>
                      <a:r>
                        <a:rPr lang="en-US" sz="2800" dirty="0" smtClean="0"/>
                        <a:t> (sw600dp-port)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first_activity</a:t>
                      </a:r>
                      <a:r>
                        <a:rPr lang="en-US" sz="2800" dirty="0" smtClean="0"/>
                        <a:t> (sw600dp-land)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first_fragment</a:t>
                      </a:r>
                      <a:endParaRPr lang="en-US" sz="2800" dirty="0" smtClean="0"/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 err="1" smtClean="0"/>
                        <a:t>second_activity</a:t>
                      </a:r>
                      <a:endParaRPr lang="en-US" sz="28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second_fragment</a:t>
                      </a:r>
                      <a:endParaRPr lang="en-US" sz="28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Implement Activities &amp; Fragments for Small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Our goals for this step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FirstFragment</a:t>
            </a:r>
            <a:r>
              <a:rPr lang="en-US" dirty="0" smtClean="0"/>
              <a:t> is displayed in the </a:t>
            </a:r>
            <a:r>
              <a:rPr lang="en-US" dirty="0" err="1" smtClean="0"/>
              <a:t>FirstActivity</a:t>
            </a:r>
            <a:r>
              <a:rPr lang="en-US" dirty="0" smtClean="0"/>
              <a:t> when the app loads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SecondFragment</a:t>
            </a:r>
            <a:r>
              <a:rPr lang="en-US" dirty="0" smtClean="0"/>
              <a:t> is displayed in the </a:t>
            </a:r>
            <a:r>
              <a:rPr lang="en-US" dirty="0" err="1" smtClean="0"/>
              <a:t>SecondActivity</a:t>
            </a:r>
            <a:r>
              <a:rPr lang="en-US" dirty="0" smtClean="0"/>
              <a:t> when a user clicks the “Play” button.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FirstFragment</a:t>
            </a:r>
            <a:r>
              <a:rPr lang="en-US" dirty="0" smtClean="0"/>
              <a:t> is displayed again when a user clicks the “New Game”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the Manifest for the New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name of the main activity (the one that is launched when the app starts):</a:t>
            </a:r>
            <a:br>
              <a:rPr lang="en-US" dirty="0" smtClean="0"/>
            </a:br>
            <a:r>
              <a:rPr lang="en-US" sz="2400" i="1" dirty="0" smtClean="0"/>
              <a:t>&lt;activity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=".</a:t>
            </a:r>
            <a:r>
              <a:rPr lang="en-US" sz="2400" i="1" dirty="0" err="1" smtClean="0"/>
              <a:t>FirstActivity</a:t>
            </a:r>
            <a:r>
              <a:rPr lang="en-US" sz="2400" i="1" dirty="0" smtClean="0"/>
              <a:t>“ </a:t>
            </a:r>
            <a:br>
              <a:rPr lang="en-US" sz="2400" i="1" dirty="0" smtClean="0"/>
            </a:br>
            <a:r>
              <a:rPr lang="en-US" dirty="0" smtClean="0"/>
              <a:t>Add the second activity:</a:t>
            </a:r>
            <a:br>
              <a:rPr lang="en-US" dirty="0" smtClean="0"/>
            </a:br>
            <a:r>
              <a:rPr lang="en-US" sz="2400" i="1" dirty="0" smtClean="0"/>
              <a:t> &lt;activity 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=".</a:t>
            </a:r>
            <a:r>
              <a:rPr lang="en-US" sz="2400" i="1" dirty="0" err="1" smtClean="0"/>
              <a:t>SecondActivity</a:t>
            </a:r>
            <a:r>
              <a:rPr lang="en-US" sz="2400" i="1" dirty="0" smtClean="0"/>
              <a:t>“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android:label</a:t>
            </a:r>
            <a:r>
              <a:rPr lang="en-US" sz="2400" i="1" dirty="0" smtClean="0"/>
              <a:t>=“Computer Move“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android:parentActivityName</a:t>
            </a:r>
            <a:r>
              <a:rPr lang="en-US" sz="2400" i="1" dirty="0" smtClean="0"/>
              <a:t>=".</a:t>
            </a:r>
            <a:r>
              <a:rPr lang="en-US" sz="2400" i="1" dirty="0" err="1" smtClean="0"/>
              <a:t>FirstActivity</a:t>
            </a:r>
            <a:r>
              <a:rPr lang="en-US" sz="2400" i="1" dirty="0" smtClean="0"/>
              <a:t>" &gt;</a:t>
            </a:r>
            <a:br>
              <a:rPr lang="en-US" sz="2400" i="1" dirty="0" smtClean="0"/>
            </a:br>
            <a:r>
              <a:rPr lang="en-US" sz="2400" i="1" dirty="0" smtClean="0"/>
              <a:t>&lt;/activity&gt;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211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oading sequence- 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FirstActivity</a:t>
            </a:r>
            <a:r>
              <a:rPr lang="en-US" dirty="0" smtClean="0"/>
              <a:t>, </a:t>
            </a:r>
            <a:r>
              <a:rPr lang="en-US" dirty="0" err="1" smtClean="0"/>
              <a:t>onCreate</a:t>
            </a:r>
            <a:r>
              <a:rPr lang="en-US" dirty="0" smtClean="0"/>
              <a:t>, loads first_activity.xml (single pane layout)</a:t>
            </a:r>
            <a:br>
              <a:rPr lang="en-US" dirty="0" smtClean="0"/>
            </a:br>
            <a:r>
              <a:rPr lang="en-US" sz="2400" i="1" dirty="0" err="1" smtClean="0"/>
              <a:t>setContentView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R.layout.first_activity</a:t>
            </a:r>
            <a:r>
              <a:rPr lang="en-US" sz="2400" i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first_activity, triggers automatic calls to </a:t>
            </a:r>
            <a:r>
              <a:rPr lang="en-US" dirty="0" err="1" smtClean="0"/>
              <a:t>FirstFragment</a:t>
            </a:r>
            <a:r>
              <a:rPr lang="en-US" dirty="0" smtClean="0"/>
              <a:t> methods</a:t>
            </a:r>
            <a:br>
              <a:rPr lang="en-US" dirty="0" smtClean="0"/>
            </a:br>
            <a:r>
              <a:rPr lang="en-US" sz="2400" i="1" dirty="0" smtClean="0"/>
              <a:t>&lt;fragment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=".</a:t>
            </a:r>
            <a:r>
              <a:rPr lang="en-US" sz="2400" i="1" dirty="0" err="1" smtClean="0"/>
              <a:t>FirstFragment</a:t>
            </a:r>
            <a:r>
              <a:rPr lang="en-US" sz="2400" i="1" dirty="0" smtClean="0"/>
              <a:t>"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FirstFragment</a:t>
            </a:r>
            <a:r>
              <a:rPr lang="en-US" dirty="0" smtClean="0"/>
              <a:t>, </a:t>
            </a:r>
            <a:r>
              <a:rPr lang="en-US" dirty="0" err="1" smtClean="0"/>
              <a:t>onCreateView</a:t>
            </a:r>
            <a:r>
              <a:rPr lang="en-US" dirty="0" smtClean="0"/>
              <a:t>, loads first_fragment.xml</a:t>
            </a:r>
            <a:br>
              <a:rPr lang="en-US" dirty="0" smtClean="0"/>
            </a:br>
            <a:r>
              <a:rPr lang="en-US" sz="2400" i="1" dirty="0" smtClean="0"/>
              <a:t>View view = </a:t>
            </a:r>
            <a:r>
              <a:rPr lang="en-US" sz="2400" i="1" dirty="0" err="1" smtClean="0"/>
              <a:t>inflater.inflate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R.layout.first_fragment</a:t>
            </a:r>
            <a:r>
              <a:rPr lang="en-US" sz="2400" i="1" dirty="0" smtClean="0"/>
              <a:t>, container, false);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app. You should see the first fragment displayed on the opening screen: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1" y="2924039"/>
            <a:ext cx="33504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 the Second Activity- 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the Play button starts the </a:t>
            </a:r>
            <a:r>
              <a:rPr lang="en-US" dirty="0" err="1" smtClean="0"/>
              <a:t>SecondActivity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i="1" dirty="0" err="1" smtClean="0"/>
              <a:t>startActivity</a:t>
            </a:r>
            <a:r>
              <a:rPr lang="en-US" sz="2400" i="1" dirty="0" smtClean="0"/>
              <a:t>(new Intent(</a:t>
            </a:r>
            <a:r>
              <a:rPr lang="en-US" sz="2400" i="1" dirty="0" err="1" smtClean="0"/>
              <a:t>getActivity</a:t>
            </a:r>
            <a:r>
              <a:rPr lang="en-US" sz="2400" i="1" dirty="0" smtClean="0"/>
              <a:t>(), </a:t>
            </a:r>
            <a:r>
              <a:rPr lang="en-US" sz="2400" i="1" dirty="0" err="1" smtClean="0"/>
              <a:t>SecondActivity.class</a:t>
            </a:r>
            <a:r>
              <a:rPr lang="en-US" sz="2400" i="1" dirty="0" smtClean="0"/>
              <a:t>));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SecondActivity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onCreate</a:t>
            </a:r>
            <a:r>
              <a:rPr lang="en-US" dirty="0">
                <a:solidFill>
                  <a:prstClr val="black"/>
                </a:solidFill>
              </a:rPr>
              <a:t>, loads </a:t>
            </a:r>
            <a:r>
              <a:rPr lang="en-US" dirty="0" smtClean="0">
                <a:solidFill>
                  <a:prstClr val="black"/>
                </a:solidFill>
              </a:rPr>
              <a:t>second_activity.xml (</a:t>
            </a:r>
            <a:r>
              <a:rPr lang="en-US" dirty="0">
                <a:solidFill>
                  <a:prstClr val="black"/>
                </a:solidFill>
              </a:rPr>
              <a:t>single pane layout)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i="1" dirty="0" err="1" smtClean="0">
                <a:solidFill>
                  <a:prstClr val="black"/>
                </a:solidFill>
              </a:rPr>
              <a:t>setContentView</a:t>
            </a:r>
            <a:r>
              <a:rPr lang="en-US" sz="2400" i="1" dirty="0" smtClean="0">
                <a:solidFill>
                  <a:prstClr val="black"/>
                </a:solidFill>
              </a:rPr>
              <a:t>(</a:t>
            </a:r>
            <a:r>
              <a:rPr lang="en-US" sz="2400" i="1" dirty="0" err="1" smtClean="0">
                <a:solidFill>
                  <a:prstClr val="black"/>
                </a:solidFill>
              </a:rPr>
              <a:t>R.layout.second_activity</a:t>
            </a:r>
            <a:r>
              <a:rPr lang="en-US" sz="2400" i="1" dirty="0" smtClean="0">
                <a:solidFill>
                  <a:prstClr val="black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second_activity</a:t>
            </a:r>
            <a:r>
              <a:rPr lang="en-US" dirty="0" smtClean="0"/>
              <a:t>, triggers automatic calls to </a:t>
            </a:r>
            <a:r>
              <a:rPr lang="en-US" dirty="0" err="1" smtClean="0"/>
              <a:t>SecondFragment</a:t>
            </a:r>
            <a:r>
              <a:rPr lang="en-US" dirty="0" smtClean="0"/>
              <a:t> methods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&lt;fragment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=".</a:t>
            </a:r>
            <a:r>
              <a:rPr lang="en-US" sz="2400" i="1" dirty="0" err="1" smtClean="0"/>
              <a:t>SecondFragment</a:t>
            </a:r>
            <a:r>
              <a:rPr lang="en-US" sz="2400" i="1" dirty="0" smtClean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SecondFragment</a:t>
            </a:r>
            <a:r>
              <a:rPr lang="en-US" dirty="0" smtClean="0"/>
              <a:t>, </a:t>
            </a:r>
            <a:r>
              <a:rPr lang="en-US" dirty="0" err="1" smtClean="0"/>
              <a:t>onCreateView</a:t>
            </a:r>
            <a:r>
              <a:rPr lang="en-US" dirty="0" smtClean="0"/>
              <a:t>, loads second_fragment.xml</a:t>
            </a:r>
            <a:br>
              <a:rPr lang="en-US" dirty="0" smtClean="0"/>
            </a:br>
            <a:r>
              <a:rPr lang="en-US" sz="2400" i="1" dirty="0" smtClean="0"/>
              <a:t>View </a:t>
            </a:r>
            <a:r>
              <a:rPr lang="en-US" sz="2400" i="1" dirty="0" err="1" smtClean="0"/>
              <a:t>view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inflater.inflate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R.layout.second_fragment</a:t>
            </a:r>
            <a:r>
              <a:rPr lang="en-US" sz="2400" i="1" dirty="0" smtClean="0"/>
              <a:t>, container, false);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Handler for the Play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614"/>
            <a:ext cx="8229600" cy="5368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In the </a:t>
            </a:r>
            <a:r>
              <a:rPr lang="en-US" sz="1800" b="1" dirty="0" err="1" smtClean="0"/>
              <a:t>FirstFragment</a:t>
            </a:r>
            <a:r>
              <a:rPr lang="en-US" sz="1800" b="1" dirty="0" smtClean="0"/>
              <a:t> class: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 smtClean="0"/>
              <a:t>@Override</a:t>
            </a:r>
            <a:br>
              <a:rPr lang="en-US" sz="1600" i="1" dirty="0" smtClean="0"/>
            </a:br>
            <a:r>
              <a:rPr lang="en-US" sz="1600" i="1" dirty="0" smtClean="0"/>
              <a:t>public View </a:t>
            </a:r>
            <a:r>
              <a:rPr lang="en-US" sz="1600" i="1" dirty="0" err="1" smtClean="0"/>
              <a:t>onCreateView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LayoutInflater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inflater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ViewGroup</a:t>
            </a:r>
            <a:r>
              <a:rPr lang="en-US" sz="1600" i="1" dirty="0" smtClean="0"/>
              <a:t> container, Bundle </a:t>
            </a:r>
            <a:r>
              <a:rPr lang="en-US" sz="1600" i="1" dirty="0" err="1" smtClean="0"/>
              <a:t>savedInstanceState</a:t>
            </a:r>
            <a:r>
              <a:rPr lang="en-US" sz="1600" i="1" dirty="0" smtClean="0"/>
              <a:t>)  {</a:t>
            </a:r>
            <a:br>
              <a:rPr lang="en-US" sz="1600" i="1" dirty="0" smtClean="0"/>
            </a:br>
            <a:r>
              <a:rPr lang="en-US" sz="1600" i="1" dirty="0" smtClean="0"/>
              <a:t>     View view = </a:t>
            </a:r>
            <a:r>
              <a:rPr lang="en-US" sz="1600" i="1" dirty="0" err="1" smtClean="0"/>
              <a:t>inflater.inflate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R.layout.first_fragment</a:t>
            </a:r>
            <a:r>
              <a:rPr lang="en-US" sz="1600" i="1" dirty="0" smtClean="0"/>
              <a:t>, container, false);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     // Set this fragment to listen for the Play button's click event</a:t>
            </a:r>
            <a:br>
              <a:rPr lang="en-US" sz="1600" i="1" dirty="0" smtClean="0"/>
            </a:br>
            <a:r>
              <a:rPr lang="en-US" sz="1600" i="1" dirty="0" smtClean="0"/>
              <a:t>     Button b = (Button) </a:t>
            </a:r>
            <a:r>
              <a:rPr lang="en-US" sz="1600" i="1" dirty="0" err="1" smtClean="0"/>
              <a:t>view.findViewById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R.id.playButton</a:t>
            </a:r>
            <a:r>
              <a:rPr lang="en-US" sz="1600" i="1" dirty="0" smtClean="0"/>
              <a:t>);</a:t>
            </a:r>
            <a:br>
              <a:rPr lang="en-US" sz="1600" i="1" dirty="0" smtClean="0"/>
            </a:br>
            <a:r>
              <a:rPr lang="en-US" sz="1600" i="1" dirty="0" smtClean="0"/>
              <a:t>      </a:t>
            </a:r>
            <a:r>
              <a:rPr lang="en-US" sz="1600" i="1" dirty="0" err="1" smtClean="0"/>
              <a:t>b.setOnClickListener</a:t>
            </a:r>
            <a:r>
              <a:rPr lang="en-US" sz="1600" i="1" dirty="0" smtClean="0"/>
              <a:t>(this);</a:t>
            </a:r>
            <a:br>
              <a:rPr lang="en-US" sz="1600" i="1" dirty="0" smtClean="0"/>
            </a:br>
            <a:r>
              <a:rPr lang="en-US" sz="1600" i="1" dirty="0" smtClean="0"/>
              <a:t>      return view;</a:t>
            </a:r>
            <a:br>
              <a:rPr lang="en-US" sz="1600" i="1" dirty="0" smtClean="0"/>
            </a:br>
            <a:r>
              <a:rPr lang="en-US" sz="1600" i="1" dirty="0" smtClean="0"/>
              <a:t>}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2000" i="1" dirty="0" smtClean="0"/>
              <a:t>@Override</a:t>
            </a:r>
            <a:br>
              <a:rPr lang="en-US" sz="2000" i="1" dirty="0" smtClean="0"/>
            </a:br>
            <a:r>
              <a:rPr lang="en-US" sz="2000" i="1" dirty="0" smtClean="0"/>
              <a:t>public void </a:t>
            </a:r>
            <a:r>
              <a:rPr lang="en-US" sz="2000" i="1" dirty="0" err="1" smtClean="0"/>
              <a:t>onClick</a:t>
            </a:r>
            <a:r>
              <a:rPr lang="en-US" sz="2000" i="1" dirty="0" smtClean="0"/>
              <a:t>(View v) {</a:t>
            </a:r>
            <a:br>
              <a:rPr lang="en-US" sz="2000" i="1" dirty="0" smtClean="0"/>
            </a:br>
            <a:r>
              <a:rPr lang="en-US" sz="2000" i="1" dirty="0" smtClean="0"/>
              <a:t>     </a:t>
            </a:r>
            <a:r>
              <a:rPr lang="en-US" sz="2000" i="1" dirty="0" err="1" smtClean="0">
                <a:effectLst>
                  <a:glow rad="127000">
                    <a:srgbClr val="FFFF00"/>
                  </a:glow>
                </a:effectLst>
              </a:rPr>
              <a:t>startActivity</a:t>
            </a:r>
            <a:r>
              <a:rPr lang="en-US" sz="2000" i="1" dirty="0" smtClean="0">
                <a:effectLst>
                  <a:glow rad="127000">
                    <a:srgbClr val="FFFF00"/>
                  </a:glow>
                </a:effectLst>
              </a:rPr>
              <a:t>(new Intent(</a:t>
            </a:r>
            <a:r>
              <a:rPr lang="en-US" sz="2000" i="1" dirty="0" err="1" smtClean="0">
                <a:effectLst>
                  <a:glow rad="127000">
                    <a:srgbClr val="FFFF00"/>
                  </a:glow>
                </a:effectLst>
              </a:rPr>
              <a:t>getActivity</a:t>
            </a:r>
            <a:r>
              <a:rPr lang="en-US" sz="2000" i="1" dirty="0" smtClean="0">
                <a:effectLst>
                  <a:glow rad="127000">
                    <a:srgbClr val="FFFF00"/>
                  </a:glow>
                </a:effectLst>
              </a:rPr>
              <a:t>(), </a:t>
            </a:r>
            <a:r>
              <a:rPr lang="en-US" sz="2000" i="1" dirty="0" err="1" smtClean="0">
                <a:effectLst>
                  <a:glow rad="127000">
                    <a:srgbClr val="FFFF00"/>
                  </a:glow>
                </a:effectLst>
              </a:rPr>
              <a:t>SecondActivity.class</a:t>
            </a:r>
            <a:r>
              <a:rPr lang="en-US" sz="2000" i="1" dirty="0" smtClean="0">
                <a:effectLst>
                  <a:glow rad="127000">
                    <a:srgbClr val="FFFF00"/>
                  </a:glow>
                </a:effectLst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51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18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Run the app. Click the “Play” button. You should see the second fragment displayed.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“New Game” button. You should see the first fragment again.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73" y="1415513"/>
            <a:ext cx="1660893" cy="271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3" y="4531057"/>
            <a:ext cx="1660893" cy="14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Instantiate a Game object and connect it for use with a Small 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Our goal for this step is to implement the game-play logic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The user can enter their choice (rock, paper, or scissors) on the first screen.</a:t>
            </a:r>
          </a:p>
          <a:p>
            <a:r>
              <a:rPr lang="en-US" dirty="0" smtClean="0"/>
              <a:t>When the user clicks the “Play” button the second screen is shown where the computer’s choice and the winner are displayed.</a:t>
            </a:r>
          </a:p>
          <a:p>
            <a:r>
              <a:rPr lang="en-US" dirty="0" smtClean="0"/>
              <a:t>When the user clicks the “New Game” button the first screen is displayed again.</a:t>
            </a:r>
          </a:p>
          <a:p>
            <a:pPr marL="0" indent="0">
              <a:buNone/>
            </a:pPr>
            <a:r>
              <a:rPr lang="en-US" dirty="0" smtClean="0"/>
              <a:t>Note: on a device with a small screen, the Game class will be instantiated in the 2</a:t>
            </a:r>
            <a:r>
              <a:rPr lang="en-US" baseline="30000" dirty="0" smtClean="0"/>
              <a:t>nd</a:t>
            </a:r>
            <a:r>
              <a:rPr lang="en-US" dirty="0" smtClean="0"/>
              <a:t> Activity.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Fragment Concepts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8" y="2098382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Accessing the Game Object with a Small Screen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57200" y="4402789"/>
            <a:ext cx="3454952" cy="1699708"/>
          </a:xfrm>
          <a:custGeom>
            <a:avLst/>
            <a:gdLst>
              <a:gd name="connsiteX0" fmla="*/ 0 w 3117561"/>
              <a:gd name="connsiteY0" fmla="*/ 138309 h 1383089"/>
              <a:gd name="connsiteX1" fmla="*/ 138309 w 3117561"/>
              <a:gd name="connsiteY1" fmla="*/ 0 h 1383089"/>
              <a:gd name="connsiteX2" fmla="*/ 2979252 w 3117561"/>
              <a:gd name="connsiteY2" fmla="*/ 0 h 1383089"/>
              <a:gd name="connsiteX3" fmla="*/ 3117561 w 3117561"/>
              <a:gd name="connsiteY3" fmla="*/ 138309 h 1383089"/>
              <a:gd name="connsiteX4" fmla="*/ 3117561 w 3117561"/>
              <a:gd name="connsiteY4" fmla="*/ 1244780 h 1383089"/>
              <a:gd name="connsiteX5" fmla="*/ 2979252 w 3117561"/>
              <a:gd name="connsiteY5" fmla="*/ 1383089 h 1383089"/>
              <a:gd name="connsiteX6" fmla="*/ 138309 w 3117561"/>
              <a:gd name="connsiteY6" fmla="*/ 1383089 h 1383089"/>
              <a:gd name="connsiteX7" fmla="*/ 0 w 3117561"/>
              <a:gd name="connsiteY7" fmla="*/ 1244780 h 1383089"/>
              <a:gd name="connsiteX8" fmla="*/ 0 w 3117561"/>
              <a:gd name="connsiteY8" fmla="*/ 138309 h 13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7561" h="1383089">
                <a:moveTo>
                  <a:pt x="0" y="138309"/>
                </a:moveTo>
                <a:cubicBezTo>
                  <a:pt x="0" y="61923"/>
                  <a:pt x="61923" y="0"/>
                  <a:pt x="138309" y="0"/>
                </a:cubicBezTo>
                <a:lnTo>
                  <a:pt x="2979252" y="0"/>
                </a:lnTo>
                <a:cubicBezTo>
                  <a:pt x="3055638" y="0"/>
                  <a:pt x="3117561" y="61923"/>
                  <a:pt x="3117561" y="138309"/>
                </a:cubicBezTo>
                <a:lnTo>
                  <a:pt x="3117561" y="1244780"/>
                </a:lnTo>
                <a:cubicBezTo>
                  <a:pt x="3117561" y="1321166"/>
                  <a:pt x="3055638" y="1383089"/>
                  <a:pt x="2979252" y="1383089"/>
                </a:cubicBezTo>
                <a:lnTo>
                  <a:pt x="138309" y="1383089"/>
                </a:lnTo>
                <a:cubicBezTo>
                  <a:pt x="61923" y="1383089"/>
                  <a:pt x="0" y="1321166"/>
                  <a:pt x="0" y="1244780"/>
                </a:cubicBezTo>
                <a:lnTo>
                  <a:pt x="0" y="13830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7189" tIns="147189" rIns="147189" bIns="147189" numCol="1" spcCol="1270" anchor="t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 smtClean="0"/>
              <a:t>FirstFragment</a:t>
            </a:r>
            <a:endParaRPr lang="en-US" sz="2800" kern="1200" dirty="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Creates the game object</a:t>
            </a:r>
            <a:endParaRPr lang="en-US" sz="2000" kern="1200" dirty="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000" kern="1200" dirty="0" smtClean="0"/>
              <a:t>Passes it to the host Activity</a:t>
            </a:r>
            <a:endParaRPr lang="en-US" sz="2000" kern="1200" dirty="0"/>
          </a:p>
        </p:txBody>
      </p:sp>
      <p:sp>
        <p:nvSpPr>
          <p:cNvPr id="8" name="Freeform 7"/>
          <p:cNvSpPr/>
          <p:nvPr/>
        </p:nvSpPr>
        <p:spPr>
          <a:xfrm>
            <a:off x="457200" y="1796527"/>
            <a:ext cx="3454952" cy="1594462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 smtClean="0"/>
              <a:t>FirstActivity</a:t>
            </a:r>
            <a:endParaRPr lang="en-US" sz="2000" kern="1200" dirty="0" smtClean="0"/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Holds the game object</a:t>
            </a:r>
          </a:p>
          <a:p>
            <a:pPr marL="171450" lvl="0" indent="-1714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kern="1200" dirty="0" smtClean="0"/>
              <a:t>Sends it to the </a:t>
            </a:r>
            <a:r>
              <a:rPr lang="en-US" sz="2000" kern="1200" dirty="0" err="1" smtClean="0"/>
              <a:t>SecondActivity</a:t>
            </a:r>
            <a:r>
              <a:rPr lang="en-US" sz="700" dirty="0" smtClean="0"/>
              <a:t> in an intent</a:t>
            </a:r>
            <a:endParaRPr lang="en-US" sz="2000" kern="1200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072878" y="2455172"/>
            <a:ext cx="703517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1861947" y="3703251"/>
            <a:ext cx="645459" cy="3872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972639" y="2030823"/>
            <a:ext cx="3714161" cy="1222014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 smtClean="0"/>
              <a:t>Second</a:t>
            </a:r>
            <a:r>
              <a:rPr lang="en-US" sz="2800" kern="1200" dirty="0" err="1" smtClean="0"/>
              <a:t>Activity</a:t>
            </a:r>
            <a:endParaRPr lang="en-US" sz="2000" kern="1200" dirty="0" smtClean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Holds the game object</a:t>
            </a:r>
            <a:endParaRPr lang="en-US" sz="7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4972639" y="4244307"/>
            <a:ext cx="3714161" cy="1699708"/>
          </a:xfrm>
          <a:custGeom>
            <a:avLst/>
            <a:gdLst>
              <a:gd name="connsiteX0" fmla="*/ 0 w 2622921"/>
              <a:gd name="connsiteY0" fmla="*/ 22747 h 227466"/>
              <a:gd name="connsiteX1" fmla="*/ 22747 w 2622921"/>
              <a:gd name="connsiteY1" fmla="*/ 0 h 227466"/>
              <a:gd name="connsiteX2" fmla="*/ 2600174 w 2622921"/>
              <a:gd name="connsiteY2" fmla="*/ 0 h 227466"/>
              <a:gd name="connsiteX3" fmla="*/ 2622921 w 2622921"/>
              <a:gd name="connsiteY3" fmla="*/ 22747 h 227466"/>
              <a:gd name="connsiteX4" fmla="*/ 2622921 w 2622921"/>
              <a:gd name="connsiteY4" fmla="*/ 204719 h 227466"/>
              <a:gd name="connsiteX5" fmla="*/ 2600174 w 2622921"/>
              <a:gd name="connsiteY5" fmla="*/ 227466 h 227466"/>
              <a:gd name="connsiteX6" fmla="*/ 22747 w 2622921"/>
              <a:gd name="connsiteY6" fmla="*/ 227466 h 227466"/>
              <a:gd name="connsiteX7" fmla="*/ 0 w 2622921"/>
              <a:gd name="connsiteY7" fmla="*/ 204719 h 227466"/>
              <a:gd name="connsiteX8" fmla="*/ 0 w 2622921"/>
              <a:gd name="connsiteY8" fmla="*/ 22747 h 22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2921" h="227466">
                <a:moveTo>
                  <a:pt x="0" y="22747"/>
                </a:moveTo>
                <a:cubicBezTo>
                  <a:pt x="0" y="10184"/>
                  <a:pt x="10184" y="0"/>
                  <a:pt x="22747" y="0"/>
                </a:cubicBezTo>
                <a:lnTo>
                  <a:pt x="2600174" y="0"/>
                </a:lnTo>
                <a:cubicBezTo>
                  <a:pt x="2612737" y="0"/>
                  <a:pt x="2622921" y="10184"/>
                  <a:pt x="2622921" y="22747"/>
                </a:cubicBezTo>
                <a:lnTo>
                  <a:pt x="2622921" y="204719"/>
                </a:lnTo>
                <a:cubicBezTo>
                  <a:pt x="2622921" y="217282"/>
                  <a:pt x="2612737" y="227466"/>
                  <a:pt x="2600174" y="227466"/>
                </a:cubicBezTo>
                <a:lnTo>
                  <a:pt x="22747" y="227466"/>
                </a:lnTo>
                <a:cubicBezTo>
                  <a:pt x="10184" y="227466"/>
                  <a:pt x="0" y="217282"/>
                  <a:pt x="0" y="204719"/>
                </a:cubicBezTo>
                <a:lnTo>
                  <a:pt x="0" y="2274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332" tIns="33332" rIns="33332" bIns="33332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err="1" smtClean="0"/>
              <a:t>SecondFragment</a:t>
            </a:r>
            <a:endParaRPr lang="en-US" sz="2000" kern="1200" dirty="0" smtClean="0"/>
          </a:p>
          <a:p>
            <a:pPr marL="171450" lvl="0" indent="-1714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Holds the game object</a:t>
            </a:r>
            <a:endParaRPr lang="en-US" sz="700" kern="1200" dirty="0"/>
          </a:p>
        </p:txBody>
      </p:sp>
    </p:spTree>
    <p:extLst>
      <p:ext uri="{BB962C8B-B14F-4D97-AF65-F5344CB8AC3E}">
        <p14:creationId xmlns:p14="http://schemas.microsoft.com/office/powerpoint/2010/main" val="7053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New Code Required</a:t>
            </a:r>
            <a:br>
              <a:rPr lang="en-US" dirty="0" smtClean="0"/>
            </a:br>
            <a:r>
              <a:rPr lang="en-US" sz="3100" dirty="0" smtClean="0"/>
              <a:t>(Much of it isn’t “new”, we can copy it from the non-fragment version)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986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FirstActivity</a:t>
            </a:r>
            <a:r>
              <a:rPr lang="en-US" dirty="0" smtClean="0"/>
              <a:t>: nothing new</a:t>
            </a:r>
          </a:p>
          <a:p>
            <a:r>
              <a:rPr lang="en-US" dirty="0" err="1" smtClean="0"/>
              <a:t>FirstFragment</a:t>
            </a:r>
            <a:r>
              <a:rPr lang="en-US" dirty="0" smtClean="0"/>
              <a:t>, in </a:t>
            </a:r>
            <a:r>
              <a:rPr lang="en-US" dirty="0" err="1" smtClean="0"/>
              <a:t>onClick</a:t>
            </a:r>
            <a:r>
              <a:rPr lang="en-US" dirty="0" smtClean="0"/>
              <a:t> for the “Play” button: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the player’s choice (rock, paper, or scissors) from </a:t>
            </a:r>
            <a:r>
              <a:rPr lang="en-US" dirty="0" err="1" smtClean="0"/>
              <a:t>rpsEditText</a:t>
            </a:r>
            <a:r>
              <a:rPr lang="en-US" dirty="0" smtClean="0"/>
              <a:t>, add it to the intent that will be sent to the </a:t>
            </a:r>
            <a:r>
              <a:rPr lang="en-US" dirty="0" err="1" smtClean="0"/>
              <a:t>SecondActivity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SecondActivity</a:t>
            </a:r>
            <a:endParaRPr lang="en-US" dirty="0" smtClean="0"/>
          </a:p>
          <a:p>
            <a:pPr lvl="1"/>
            <a:r>
              <a:rPr lang="en-US" dirty="0" err="1" smtClean="0"/>
              <a:t>onCreate</a:t>
            </a:r>
            <a:r>
              <a:rPr lang="en-US" dirty="0" smtClean="0"/>
              <a:t>: get the player’s choice out of the intent, put it in a </a:t>
            </a:r>
            <a:r>
              <a:rPr lang="en-US" dirty="0" err="1" smtClean="0"/>
              <a:t>RpsGame</a:t>
            </a:r>
            <a:r>
              <a:rPr lang="en-US" dirty="0" smtClean="0"/>
              <a:t> object, and pass it to the </a:t>
            </a:r>
            <a:r>
              <a:rPr lang="en-US" dirty="0" err="1" smtClean="0"/>
              <a:t>SecondFragment</a:t>
            </a:r>
            <a:r>
              <a:rPr lang="en-US" dirty="0" smtClean="0"/>
              <a:t> by calling </a:t>
            </a:r>
            <a:r>
              <a:rPr lang="en-US" i="1" dirty="0" err="1"/>
              <a:t>c</a:t>
            </a:r>
            <a:r>
              <a:rPr lang="en-US" i="1" dirty="0" err="1" smtClean="0"/>
              <a:t>omputerMove</a:t>
            </a:r>
            <a:r>
              <a:rPr lang="en-US" i="1" dirty="0" smtClean="0"/>
              <a:t>(game).</a:t>
            </a:r>
          </a:p>
          <a:p>
            <a:r>
              <a:rPr lang="en-US" dirty="0" err="1" smtClean="0"/>
              <a:t>SecondFragment</a:t>
            </a:r>
            <a:endParaRPr lang="en-US" dirty="0" smtClean="0"/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omputerMove</a:t>
            </a:r>
            <a:r>
              <a:rPr lang="en-US" dirty="0" smtClean="0"/>
              <a:t>: This new method contains essentially the same code that was in the </a:t>
            </a:r>
            <a:r>
              <a:rPr lang="en-US" i="1" dirty="0" smtClean="0"/>
              <a:t>play</a:t>
            </a:r>
            <a:r>
              <a:rPr lang="en-US" dirty="0" smtClean="0"/>
              <a:t> method of the single activity version of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Implement Activities &amp; Fragments for Large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Our goals for this step are:</a:t>
            </a:r>
            <a:endParaRPr lang="en-US" dirty="0"/>
          </a:p>
          <a:p>
            <a:r>
              <a:rPr lang="en-US" dirty="0" smtClean="0"/>
              <a:t>In portrait orientation, both the first and second fragments will be displayed one above the other.</a:t>
            </a:r>
          </a:p>
          <a:p>
            <a:r>
              <a:rPr lang="en-US" dirty="0"/>
              <a:t>In </a:t>
            </a:r>
            <a:r>
              <a:rPr lang="en-US" dirty="0" smtClean="0"/>
              <a:t>landscape orientation</a:t>
            </a:r>
            <a:r>
              <a:rPr lang="en-US" dirty="0"/>
              <a:t>, both the first and second fragments </a:t>
            </a:r>
            <a:r>
              <a:rPr lang="en-US" dirty="0" smtClean="0"/>
              <a:t>will be displayed side-by-side.</a:t>
            </a:r>
            <a:endParaRPr lang="en-US" dirty="0"/>
          </a:p>
          <a:p>
            <a:r>
              <a:rPr lang="en-US" dirty="0" smtClean="0"/>
              <a:t>An instance of the Game class will be instantiated in the </a:t>
            </a:r>
            <a:r>
              <a:rPr lang="en-US" dirty="0" err="1" smtClean="0"/>
              <a:t>FirstActivity</a:t>
            </a:r>
            <a:r>
              <a:rPr lang="en-US" dirty="0" smtClean="0"/>
              <a:t> and </a:t>
            </a:r>
            <a:r>
              <a:rPr lang="en-US" dirty="0"/>
              <a:t>g</a:t>
            </a:r>
            <a:r>
              <a:rPr lang="en-US" dirty="0" smtClean="0"/>
              <a:t>ameplay logic is “hooked up” so the game can be 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first_activity.xml</a:t>
            </a:r>
            <a:r>
              <a:rPr lang="en-US" dirty="0" smtClean="0"/>
              <a:t> (sw600dp-port):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vertical linear layout that contains two fragment elements with the names:</a:t>
            </a:r>
          </a:p>
          <a:p>
            <a:pPr lvl="2"/>
            <a:r>
              <a:rPr lang="en-US" dirty="0" err="1" smtClean="0"/>
              <a:t>FirstFragment</a:t>
            </a:r>
            <a:endParaRPr lang="en-US" dirty="0"/>
          </a:p>
          <a:p>
            <a:pPr lvl="2"/>
            <a:r>
              <a:rPr lang="en-US" dirty="0" err="1" smtClean="0"/>
              <a:t>SecondFragment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Give each fragment a weight=“1”, width=“0dp”, and height=“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second_activity.xml</a:t>
            </a:r>
            <a:r>
              <a:rPr lang="en-US" dirty="0" smtClean="0"/>
              <a:t> (sw600dp-land):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 horizontal linear layout that contains two fragment elements with the same names as the one’s above.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</a:t>
            </a:r>
            <a:r>
              <a:rPr lang="en-US" dirty="0" smtClean="0"/>
              <a:t>=“</a:t>
            </a:r>
            <a:r>
              <a:rPr lang="en-US" dirty="0" err="1"/>
              <a:t>match_parent</a:t>
            </a:r>
            <a:r>
              <a:rPr lang="en-US" dirty="0" smtClean="0"/>
              <a:t>”, </a:t>
            </a:r>
            <a:r>
              <a:rPr lang="en-US" dirty="0"/>
              <a:t>and height</a:t>
            </a:r>
            <a:r>
              <a:rPr lang="en-US" dirty="0" smtClean="0"/>
              <a:t>=“0dp”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Instantiate a Game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 smtClean="0"/>
              <a:t>In </a:t>
            </a:r>
            <a:r>
              <a:rPr lang="en-US" sz="3100" dirty="0" err="1" smtClean="0"/>
              <a:t>FirstActivity</a:t>
            </a:r>
            <a:r>
              <a:rPr lang="en-US" sz="3100" dirty="0" smtClean="0"/>
              <a:t>:</a:t>
            </a:r>
          </a:p>
          <a:p>
            <a:pPr lvl="1"/>
            <a:r>
              <a:rPr lang="en-US" sz="3100" dirty="0" smtClean="0"/>
              <a:t>Add an instance variable to hold a reference to a game object.</a:t>
            </a:r>
          </a:p>
          <a:p>
            <a:pPr lvl="1"/>
            <a:r>
              <a:rPr lang="en-US" sz="3100" dirty="0"/>
              <a:t>W</a:t>
            </a:r>
            <a:r>
              <a:rPr lang="en-US" sz="3100" dirty="0" smtClean="0"/>
              <a:t>rite a setter for it. The setter will pass the game object to the </a:t>
            </a:r>
            <a:r>
              <a:rPr lang="en-US" sz="3100" dirty="0" err="1" smtClean="0"/>
              <a:t>SecondFragment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In </a:t>
            </a:r>
            <a:r>
              <a:rPr lang="en-US" sz="3100" dirty="0" err="1" smtClean="0"/>
              <a:t>FirstFragment</a:t>
            </a:r>
            <a:r>
              <a:rPr lang="en-US" sz="3100" dirty="0" smtClean="0"/>
              <a:t>:</a:t>
            </a:r>
          </a:p>
          <a:p>
            <a:pPr lvl="1"/>
            <a:r>
              <a:rPr lang="en-US" sz="3100" dirty="0"/>
              <a:t>In </a:t>
            </a:r>
            <a:r>
              <a:rPr lang="en-US" sz="3100" dirty="0" err="1"/>
              <a:t>OnActivityCreated</a:t>
            </a:r>
            <a:r>
              <a:rPr lang="en-US" sz="31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 Create a new instance of the game object.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 smtClean="0"/>
              <a:t>Call the setter on </a:t>
            </a:r>
            <a:r>
              <a:rPr lang="en-US" sz="3100" dirty="0" err="1" smtClean="0"/>
              <a:t>FirstActivity</a:t>
            </a:r>
            <a:r>
              <a:rPr lang="en-US" sz="3100" dirty="0" smtClean="0"/>
              <a:t> to pass it a reference to the game object.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1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the Game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FirstActivity</a:t>
            </a:r>
            <a:r>
              <a:rPr lang="en-US" dirty="0" smtClean="0"/>
              <a:t>, add a method named </a:t>
            </a:r>
            <a:r>
              <a:rPr lang="en-US" dirty="0" err="1" smtClean="0"/>
              <a:t>makeComputerMove</a:t>
            </a:r>
            <a:r>
              <a:rPr lang="en-US" dirty="0" smtClean="0"/>
              <a:t> that calls </a:t>
            </a:r>
            <a:r>
              <a:rPr lang="en-US" dirty="0" err="1" smtClean="0"/>
              <a:t>game.computerMove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FirstFragment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an instance variable for keeping track of whether the single-pane or two-pane layout is loaded.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OnActivityCreated</a:t>
            </a:r>
            <a:r>
              <a:rPr lang="en-US" dirty="0" smtClean="0"/>
              <a:t>: Add a line of code to detect which layout </a:t>
            </a:r>
            <a:r>
              <a:rPr lang="en-US" dirty="0"/>
              <a:t>was loaded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 err="1"/>
              <a:t>twoPaneLayout</a:t>
            </a:r>
            <a:r>
              <a:rPr lang="en-US" i="1" dirty="0"/>
              <a:t> = </a:t>
            </a:r>
            <a:r>
              <a:rPr lang="en-US" i="1" dirty="0" err="1"/>
              <a:t>activity.findViewById</a:t>
            </a:r>
            <a:r>
              <a:rPr lang="en-US" i="1" dirty="0"/>
              <a:t>(</a:t>
            </a:r>
            <a:r>
              <a:rPr lang="en-US" i="1" dirty="0" err="1"/>
              <a:t>R.id.second_fragment</a:t>
            </a:r>
            <a:r>
              <a:rPr lang="en-US" i="1" dirty="0"/>
              <a:t>) != null;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FirstFragment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Get input from </a:t>
            </a:r>
            <a:r>
              <a:rPr lang="en-US" dirty="0" err="1" smtClean="0"/>
              <a:t>rpsEditText</a:t>
            </a:r>
            <a:r>
              <a:rPr lang="en-US" dirty="0" smtClean="0"/>
              <a:t> and use it to set </a:t>
            </a:r>
            <a:r>
              <a:rPr lang="en-US" dirty="0" err="1" smtClean="0"/>
              <a:t>humanHand</a:t>
            </a:r>
            <a:r>
              <a:rPr lang="en-US" dirty="0" smtClean="0"/>
              <a:t> on the game object.</a:t>
            </a:r>
          </a:p>
          <a:p>
            <a:pPr lvl="2"/>
            <a:r>
              <a:rPr lang="en-US" dirty="0" smtClean="0"/>
              <a:t>Call </a:t>
            </a:r>
            <a:r>
              <a:rPr lang="en-US" i="1" dirty="0" err="1" smtClean="0"/>
              <a:t>makeComputerMove</a:t>
            </a:r>
            <a:r>
              <a:rPr lang="en-US" dirty="0" smtClean="0"/>
              <a:t> in the </a:t>
            </a:r>
            <a:r>
              <a:rPr lang="en-US" dirty="0" err="1" smtClean="0"/>
              <a:t>FirstActivity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980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u="sng" dirty="0" smtClean="0"/>
              <a:t>Documentation from </a:t>
            </a:r>
            <a:r>
              <a:rPr lang="en-US" sz="3200" u="sng" dirty="0" smtClean="0">
                <a:hlinkClick r:id="rId2"/>
              </a:rPr>
              <a:t>Android Developers</a:t>
            </a:r>
            <a:endParaRPr lang="en-US" sz="3200" u="sng" dirty="0" smtClean="0"/>
          </a:p>
          <a:p>
            <a:r>
              <a:rPr lang="en-US" dirty="0" smtClean="0"/>
              <a:t>API Guide</a:t>
            </a:r>
            <a:r>
              <a:rPr lang="en-US" dirty="0"/>
              <a:t>: </a:t>
            </a:r>
            <a:r>
              <a:rPr lang="en-US" b="1" dirty="0" smtClean="0"/>
              <a:t>Fragments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developer.android.com/guide/components/fragments.html</a:t>
            </a:r>
            <a:endParaRPr lang="en-US" dirty="0" smtClean="0"/>
          </a:p>
          <a:p>
            <a:r>
              <a:rPr lang="en-US" dirty="0" smtClean="0"/>
              <a:t>API Guide: </a:t>
            </a:r>
            <a:r>
              <a:rPr lang="en-US" b="1" dirty="0" smtClean="0"/>
              <a:t>Supporting Multiple Screens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developer.android.com/guide/practices/screens_support.html</a:t>
            </a:r>
            <a:endParaRPr lang="en-US" dirty="0"/>
          </a:p>
          <a:p>
            <a:r>
              <a:rPr lang="en-US" dirty="0" smtClean="0"/>
              <a:t>Reference</a:t>
            </a:r>
            <a:r>
              <a:rPr lang="en-US" dirty="0"/>
              <a:t>: </a:t>
            </a:r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developer.android.com/reference/android/app/Activity.html</a:t>
            </a:r>
            <a:endParaRPr lang="en-US" dirty="0" smtClean="0"/>
          </a:p>
          <a:p>
            <a:r>
              <a:rPr lang="en-US" dirty="0" smtClean="0"/>
              <a:t>Reference: </a:t>
            </a:r>
            <a:r>
              <a:rPr lang="en-US" b="1" dirty="0"/>
              <a:t>Intent</a:t>
            </a:r>
            <a:br>
              <a:rPr lang="en-US" b="1" dirty="0"/>
            </a:br>
            <a:r>
              <a:rPr lang="en-US" dirty="0">
                <a:hlinkClick r:id="rId6"/>
              </a:rPr>
              <a:t>http://developer.android.com/reference/android/content/Intent.html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7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Fragments for Adaptive UIs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325" b="2325"/>
          <a:stretch>
            <a:fillRect/>
          </a:stretch>
        </p:blipFill>
        <p:spPr>
          <a:xfrm>
            <a:off x="1350904" y="1025407"/>
            <a:ext cx="6523096" cy="3587452"/>
          </a:xfrm>
        </p:spPr>
      </p:pic>
      <p:sp>
        <p:nvSpPr>
          <p:cNvPr id="6" name="TextBox 5"/>
          <p:cNvSpPr txBox="1"/>
          <p:nvPr/>
        </p:nvSpPr>
        <p:spPr>
          <a:xfrm>
            <a:off x="931333" y="5249333"/>
            <a:ext cx="740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Large screen: Fragments can be loaded side-by-side in one activity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Small screen: Fragments can be loaded one at a time in separate activities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fragment: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its own </a:t>
            </a:r>
            <a:r>
              <a:rPr lang="en-US" dirty="0" smtClean="0"/>
              <a:t>lifecycle</a:t>
            </a:r>
            <a:endParaRPr lang="en-US" dirty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its own input </a:t>
            </a:r>
            <a:r>
              <a:rPr lang="en-US" dirty="0" smtClean="0"/>
              <a:t>events</a:t>
            </a:r>
            <a:endParaRPr lang="en-US" dirty="0"/>
          </a:p>
          <a:p>
            <a:pPr lvl="1"/>
            <a:r>
              <a:rPr lang="en-US" dirty="0" smtClean="0"/>
              <a:t>can be added </a:t>
            </a:r>
            <a:r>
              <a:rPr lang="en-US" dirty="0"/>
              <a:t>or </a:t>
            </a:r>
            <a:r>
              <a:rPr lang="en-US" dirty="0" smtClean="0"/>
              <a:t>removed </a:t>
            </a:r>
            <a:r>
              <a:rPr lang="en-US" dirty="0"/>
              <a:t>while the activity is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Multi-pane </a:t>
            </a:r>
            <a:r>
              <a:rPr lang="en-US" dirty="0"/>
              <a:t>UI: You can combine multiple fragments in a single </a:t>
            </a:r>
            <a:r>
              <a:rPr lang="en-US" dirty="0" smtClean="0"/>
              <a:t>activity</a:t>
            </a:r>
            <a:endParaRPr lang="en-US" dirty="0"/>
          </a:p>
          <a:p>
            <a:pPr lvl="1"/>
            <a:r>
              <a:rPr lang="en-US" dirty="0"/>
              <a:t>Reuse: You can reuse one or more fragments in multiple activities.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 Embedded in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fragment must always be embedded in an </a:t>
            </a:r>
            <a:r>
              <a:rPr lang="en-US" dirty="0" smtClean="0"/>
              <a:t>activity.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activity is paused, so are all fragments in </a:t>
            </a:r>
            <a:r>
              <a:rPr lang="en-US" dirty="0" smtClean="0"/>
              <a:t>it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activity is destroyed, so are </a:t>
            </a:r>
            <a:r>
              <a:rPr lang="en-US" dirty="0" smtClean="0"/>
              <a:t>the fragments</a:t>
            </a:r>
            <a:endParaRPr lang="en-US" dirty="0"/>
          </a:p>
          <a:p>
            <a:r>
              <a:rPr lang="en-US" dirty="0" smtClean="0"/>
              <a:t>The fragment lives </a:t>
            </a:r>
            <a:r>
              <a:rPr lang="en-US" dirty="0"/>
              <a:t>in a </a:t>
            </a:r>
            <a:r>
              <a:rPr lang="en-US" dirty="0" err="1" smtClean="0"/>
              <a:t>ViewGroup</a:t>
            </a:r>
            <a:r>
              <a:rPr lang="en-US" dirty="0" smtClean="0"/>
              <a:t> (layout) </a:t>
            </a:r>
            <a:r>
              <a:rPr lang="en-US" dirty="0"/>
              <a:t>inside the activity's view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fragment </a:t>
            </a:r>
            <a:r>
              <a:rPr lang="en-US" dirty="0" smtClean="0"/>
              <a:t>class defines </a:t>
            </a:r>
            <a:r>
              <a:rPr lang="en-US" dirty="0"/>
              <a:t>its own </a:t>
            </a:r>
            <a:r>
              <a:rPr lang="en-US" dirty="0" smtClean="0"/>
              <a:t>UI layout in either Java or XML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insert a fragment into your activity layout </a:t>
            </a:r>
            <a:r>
              <a:rPr lang="en-US" dirty="0" smtClean="0"/>
              <a:t>by:</a:t>
            </a:r>
          </a:p>
          <a:p>
            <a:pPr lvl="2"/>
            <a:r>
              <a:rPr lang="en-US" dirty="0" smtClean="0"/>
              <a:t>Declaring </a:t>
            </a:r>
            <a:r>
              <a:rPr lang="en-US" dirty="0"/>
              <a:t>the fragment in the activity's </a:t>
            </a:r>
            <a:r>
              <a:rPr lang="en-US" dirty="0" smtClean="0"/>
              <a:t>XML layout </a:t>
            </a:r>
            <a:r>
              <a:rPr lang="en-US" dirty="0"/>
              <a:t>file, as a &lt;fragment&gt; element,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from your </a:t>
            </a:r>
            <a:r>
              <a:rPr lang="en-US" dirty="0" smtClean="0"/>
              <a:t>Java application </a:t>
            </a:r>
            <a:r>
              <a:rPr lang="en-US" dirty="0"/>
              <a:t>code by adding it to an existing </a:t>
            </a:r>
            <a:r>
              <a:rPr lang="en-US" dirty="0" err="1" smtClean="0"/>
              <a:t>ViewGroup</a:t>
            </a:r>
            <a:r>
              <a:rPr lang="en-US" dirty="0"/>
              <a:t> </a:t>
            </a:r>
            <a:r>
              <a:rPr lang="en-US" dirty="0" smtClean="0"/>
              <a:t>(layout). </a:t>
            </a:r>
          </a:p>
        </p:txBody>
      </p:sp>
    </p:spTree>
    <p:extLst>
      <p:ext uri="{BB962C8B-B14F-4D97-AF65-F5344CB8AC3E}">
        <p14:creationId xmlns:p14="http://schemas.microsoft.com/office/powerpoint/2010/main" val="6170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77901"/>
              </p:ext>
            </p:extLst>
          </p:nvPr>
        </p:nvGraphicFramePr>
        <p:xfrm>
          <a:off x="1295400" y="463395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6965729" imgH="444809" progId="Word.Document.12">
                  <p:embed/>
                </p:oleObj>
              </mc:Choice>
              <mc:Fallback>
                <p:oleObj name="Document" r:id="rId3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63395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9"/>
          <a:stretch/>
        </p:blipFill>
        <p:spPr bwMode="auto">
          <a:xfrm>
            <a:off x="1295400" y="1175309"/>
            <a:ext cx="6489734" cy="5073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34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Declaring a Fragment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Declare fragments as subclasses of Fragment</a:t>
            </a:r>
          </a:p>
          <a:p>
            <a:r>
              <a:rPr lang="en-US" dirty="0" smtClean="0"/>
              <a:t>The Fragment’s UI can be declared in XML or programmatically in Java</a:t>
            </a:r>
          </a:p>
          <a:p>
            <a:r>
              <a:rPr lang="en-US" dirty="0" smtClean="0"/>
              <a:t>Fragment UIs are declared in exactly the same was as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Loading a Fragment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Fragments are loaded into an Activity at runtime</a:t>
            </a:r>
          </a:p>
          <a:p>
            <a:r>
              <a:rPr lang="en-US" dirty="0" smtClean="0"/>
              <a:t>The Fragment to be loaded can be determined programmatically by the Activity’s Java code</a:t>
            </a:r>
          </a:p>
          <a:p>
            <a:r>
              <a:rPr lang="en-US" dirty="0" smtClean="0"/>
              <a:t>Or the Fragment’s name can be hard-coded into the XML layout that is loaded by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1427</Words>
  <Application>Microsoft Macintosh PowerPoint</Application>
  <PresentationFormat>On-screen Show (4:3)</PresentationFormat>
  <Paragraphs>228</Paragraphs>
  <Slides>36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Narrow</vt:lpstr>
      <vt:lpstr>Calibri</vt:lpstr>
      <vt:lpstr>Arial</vt:lpstr>
      <vt:lpstr>Office Theme</vt:lpstr>
      <vt:lpstr>Document</vt:lpstr>
      <vt:lpstr>Android Fragments</vt:lpstr>
      <vt:lpstr>Course Overview</vt:lpstr>
      <vt:lpstr>PowerPoint Presentation</vt:lpstr>
      <vt:lpstr>Fragments for Adaptive UIs</vt:lpstr>
      <vt:lpstr>Fragment Usage</vt:lpstr>
      <vt:lpstr>Fragments Embedded in Activities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Size Qualifiers</vt:lpstr>
      <vt:lpstr>PowerPoint Presentation</vt:lpstr>
      <vt:lpstr>Non-Fragment RPS Game UI</vt:lpstr>
      <vt:lpstr>Files in the Non-Fragment RPS Game Example</vt:lpstr>
      <vt:lpstr>Planned Layout: Small Screen with Fragments</vt:lpstr>
      <vt:lpstr>Planned Layout: Large Screen with fragments</vt:lpstr>
      <vt:lpstr>Files for the Fragment Version</vt:lpstr>
      <vt:lpstr>Step 1: Implement Activities &amp; Fragments for Small Screens</vt:lpstr>
      <vt:lpstr>Modify the Manifest for the New Activities</vt:lpstr>
      <vt:lpstr>Loading sequence- small screen</vt:lpstr>
      <vt:lpstr>Test it!</vt:lpstr>
      <vt:lpstr>Launching the Second Activity- Small Screen</vt:lpstr>
      <vt:lpstr>Event Handler for the Play Button</vt:lpstr>
      <vt:lpstr>Test it!</vt:lpstr>
      <vt:lpstr>Step 2: Instantiate a Game object and connect it for use with a Small Screen.</vt:lpstr>
      <vt:lpstr>Creating and Accessing the Game Object with a Small Screen</vt:lpstr>
      <vt:lpstr>Overview of New Code Required (Much of it isn’t “new”, we can copy it from the non-fragment version)</vt:lpstr>
      <vt:lpstr>Step 3: Implement Activities &amp; Fragments for Large Screens</vt:lpstr>
      <vt:lpstr>Loading the fragments</vt:lpstr>
      <vt:lpstr>Instantiate a Game Object</vt:lpstr>
      <vt:lpstr>Hook up the Game Object</vt:lpstr>
      <vt:lpstr>References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122</cp:revision>
  <dcterms:created xsi:type="dcterms:W3CDTF">2016-03-27T03:55:45Z</dcterms:created>
  <dcterms:modified xsi:type="dcterms:W3CDTF">2017-07-11T16:52:27Z</dcterms:modified>
</cp:coreProperties>
</file>