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268" r:id="rId3"/>
    <p:sldId id="283" r:id="rId4"/>
    <p:sldId id="365" r:id="rId5"/>
    <p:sldId id="367" r:id="rId6"/>
    <p:sldId id="390" r:id="rId7"/>
    <p:sldId id="393" r:id="rId8"/>
    <p:sldId id="391" r:id="rId9"/>
    <p:sldId id="371" r:id="rId10"/>
    <p:sldId id="369" r:id="rId11"/>
    <p:sldId id="363" r:id="rId12"/>
    <p:sldId id="380" r:id="rId13"/>
    <p:sldId id="388" r:id="rId14"/>
    <p:sldId id="389" r:id="rId15"/>
    <p:sldId id="376" r:id="rId16"/>
    <p:sldId id="375" r:id="rId17"/>
    <p:sldId id="373" r:id="rId18"/>
    <p:sldId id="394" r:id="rId19"/>
    <p:sldId id="377" r:id="rId20"/>
    <p:sldId id="378" r:id="rId21"/>
    <p:sldId id="395" r:id="rId22"/>
    <p:sldId id="396" r:id="rId23"/>
    <p:sldId id="397" r:id="rId24"/>
    <p:sldId id="399" r:id="rId25"/>
    <p:sldId id="398" r:id="rId26"/>
    <p:sldId id="382" r:id="rId27"/>
    <p:sldId id="383" r:id="rId28"/>
    <p:sldId id="385" r:id="rId29"/>
    <p:sldId id="387" r:id="rId30"/>
    <p:sldId id="3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8" autoAdjust="0"/>
    <p:restoredTop sz="91077"/>
  </p:normalViewPr>
  <p:slideViewPr>
    <p:cSldViewPr snapToGrid="0" snapToObjects="1">
      <p:cViewPr varScale="1">
        <p:scale>
          <a:sx n="102" d="100"/>
          <a:sy n="102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#SimpleAdapter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fluffjuststuff.com/magazine/2016/09/time_to_really_learn_generics_a_java_8_perspectiv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impleAdapter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listview.html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</a:t>
            </a:r>
            <a:r>
              <a:rPr lang="en-US" sz="1200" dirty="0">
                <a:hlinkClick r:id="rId3"/>
              </a:rPr>
              <a:t>https://developer.android.com/reference/android/widget/SimpleAdapter.html#SimpleAdapter</a:t>
            </a:r>
            <a:r>
              <a:rPr lang="en-US" sz="1200" dirty="0"/>
              <a:t> 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the </a:t>
            </a:r>
            <a:r>
              <a:rPr lang="en-US" i="1" dirty="0"/>
              <a:t>List&lt;? extends blah&gt; </a:t>
            </a:r>
            <a:r>
              <a:rPr lang="en-US" dirty="0"/>
              <a:t>declaration: </a:t>
            </a:r>
            <a:r>
              <a:rPr lang="en-US" dirty="0">
                <a:hlinkClick r:id="rId4"/>
              </a:rPr>
              <a:t>https://nofluffjuststuff.com/magazine/2016/09/time_to_really_learn_generics_a_java_8_perspective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5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SimpleCursorAdapter.html#SimpleCursorAdapter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github.com</a:t>
            </a:r>
            <a:r>
              <a:rPr lang="en-US" dirty="0"/>
              <a:t>/UO-CIS/CIS399AndroidDemos/tree/master/</a:t>
            </a:r>
            <a:r>
              <a:rPr lang="en-US" dirty="0" err="1"/>
              <a:t>WeatherForecast-SAX+ListView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xamarin</a:t>
            </a:r>
            <a:r>
              <a:rPr lang="en-US" dirty="0"/>
              <a:t>/android/user-interface/layouts/list-view/</a:t>
            </a:r>
            <a:r>
              <a:rPr lang="en-US"/>
              <a:t>customizing-appearance#built-in-row-views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ListActivity.html</a:t>
            </a:r>
            <a:endParaRPr lang="en-US" dirty="0"/>
          </a:p>
          <a:p>
            <a:r>
              <a:rPr lang="en-US" dirty="0"/>
              <a:t>Note: the screen layout view and the row layout views could also be created programmatically instead of being defined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</a:t>
            </a: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R.attr.html#fastScrollEnabled</a:t>
            </a:r>
            <a:endParaRPr lang="en-US" dirty="0"/>
          </a:p>
          <a:p>
            <a:r>
              <a:rPr lang="en-US" dirty="0"/>
              <a:t>Tutorial:</a:t>
            </a:r>
            <a:r>
              <a:rPr lang="en-US" baseline="0" dirty="0"/>
              <a:t> http://</a:t>
            </a:r>
            <a:r>
              <a:rPr lang="en-US" baseline="0" dirty="0" err="1"/>
              <a:t>androidopentutorials.com</a:t>
            </a:r>
            <a:r>
              <a:rPr lang="en-US" baseline="0" dirty="0"/>
              <a:t>/android-</a:t>
            </a:r>
            <a:r>
              <a:rPr lang="en-US" baseline="0" dirty="0" err="1"/>
              <a:t>listview</a:t>
            </a:r>
            <a:r>
              <a:rPr lang="en-US" baseline="0" dirty="0"/>
              <a:t>-</a:t>
            </a:r>
            <a:r>
              <a:rPr lang="en-US" baseline="0" dirty="0" err="1"/>
              <a:t>fastscroll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show SimpleAdapter, but SimpleAdapter</a:t>
            </a:r>
            <a:r>
              <a:rPr lang="en-US" baseline="0" dirty="0"/>
              <a:t> extends </a:t>
            </a:r>
            <a:r>
              <a:rPr lang="en-US" baseline="0" dirty="0" err="1"/>
              <a:t>BaseAdapter</a:t>
            </a:r>
            <a:r>
              <a:rPr lang="en-US" baseline="0" dirty="0"/>
              <a:t> and should be shown here.</a:t>
            </a:r>
          </a:p>
          <a:p>
            <a:r>
              <a:rPr lang="en-US" baseline="0" dirty="0"/>
              <a:t>The Java version’s indexer is named without the I, just </a:t>
            </a:r>
            <a:r>
              <a:rPr lang="en-US" baseline="0" dirty="0" err="1"/>
              <a:t>SectionIndexer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Android Developers API</a:t>
            </a:r>
            <a:r>
              <a:rPr lang="en-US" baseline="0" dirty="0"/>
              <a:t> documentation: </a:t>
            </a:r>
            <a:r>
              <a:rPr lang="en-US" dirty="0">
                <a:hlinkClick r:id="rId3"/>
              </a:rPr>
              <a:t>https://developer.android.com/reference/android/widget/SimpleAdapter.html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reference/android/widget/SectionIndexer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CursorAdapter.html#FLAG_REGISTER_CONTENT_OBSERV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2" Type="http://schemas.openxmlformats.org/officeDocument/2006/relationships/hyperlink" Target="http://www.vogella.com/tutorials/AndroidListView/article.html#arrayAdap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ui/layout/recyclerview.html" TargetMode="External"/><Relationship Id="rId4" Type="http://schemas.openxmlformats.org/officeDocument/2006/relationships/hyperlink" Target="https://developer.android.com/guide/topics/ui/layout/list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lay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ListViews and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 ListView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Fast Scrolling</a:t>
            </a:r>
          </a:p>
          <a:p>
            <a:pPr lvl="1"/>
            <a:r>
              <a:rPr lang="en-US" sz="2400" dirty="0"/>
              <a:t>Dragging in the scroll bar traverses the list more quickly.</a:t>
            </a:r>
          </a:p>
          <a:p>
            <a:pPr lvl="1"/>
            <a:r>
              <a:rPr lang="en-US" sz="2400" dirty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https://developer.android.com/reference/android/R.attr.html#fastScrollEnabled</a:t>
            </a:r>
            <a:r>
              <a:rPr lang="en-US" sz="2400" dirty="0"/>
              <a:t> </a:t>
            </a:r>
          </a:p>
          <a:p>
            <a:r>
              <a:rPr lang="en-US" sz="2800" dirty="0"/>
              <a:t>Section Index</a:t>
            </a:r>
          </a:p>
          <a:p>
            <a:pPr lvl="1"/>
            <a:r>
              <a:rPr lang="en-US" sz="2400" dirty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https://developer.android.com/reference/android/widget/SectionIndexer.htm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activity_items layout, look at the ListView XML element.</a:t>
            </a:r>
          </a:p>
          <a:p>
            <a:r>
              <a:rPr lang="en-US" dirty="0"/>
              <a:t>Look at </a:t>
            </a:r>
            <a:r>
              <a:rPr lang="en-US" dirty="0" err="1"/>
              <a:t>listview_item</a:t>
            </a:r>
            <a:r>
              <a:rPr lang="en-US" dirty="0"/>
              <a:t> layout to see the layout used for the rows in the ListView</a:t>
            </a:r>
          </a:p>
          <a:p>
            <a:r>
              <a:rPr lang="en-US" dirty="0"/>
              <a:t>Look at the </a:t>
            </a:r>
            <a:r>
              <a:rPr lang="en-US" dirty="0" err="1"/>
              <a:t>onItemClick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Adapters bind a data source to a ListView</a:t>
            </a:r>
          </a:p>
          <a:p>
            <a:r>
              <a:rPr lang="en-US" dirty="0"/>
              <a:t>SimpleAdapter – source is an ArrayList of Java HashMap objects </a:t>
            </a:r>
          </a:p>
          <a:p>
            <a:r>
              <a:rPr lang="en-US" dirty="0"/>
              <a:t>ArrayAdapter&lt;T&gt; – source is an array of type T</a:t>
            </a:r>
          </a:p>
          <a:p>
            <a:r>
              <a:rPr lang="en-US" dirty="0"/>
              <a:t>SimpleCursorAdapter – source is a SQLite query</a:t>
            </a:r>
          </a:p>
          <a:p>
            <a:r>
              <a:rPr lang="en-US" dirty="0"/>
              <a:t>BaseAdapter – subclass this to make your own custom adapter</a:t>
            </a:r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Adapters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Simple Adapter</a:t>
            </a:r>
          </a:p>
        </p:txBody>
      </p:sp>
    </p:spTree>
    <p:extLst>
      <p:ext uri="{BB962C8B-B14F-4D97-AF65-F5344CB8AC3E}">
        <p14:creationId xmlns:p14="http://schemas.microsoft.com/office/powerpoint/2010/main" val="264042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26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576"/>
            <a:ext cx="8229600" cy="2541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Used with a List of Maps as a data source</a:t>
            </a:r>
          </a:p>
          <a:p>
            <a:r>
              <a:rPr lang="en-US" dirty="0"/>
              <a:t>Each item in the List object corresponds to one row in the </a:t>
            </a:r>
            <a:r>
              <a:rPr lang="en-US" dirty="0" err="1"/>
              <a:t>ListView</a:t>
            </a:r>
            <a:endParaRPr lang="en-US" dirty="0"/>
          </a:p>
          <a:p>
            <a:r>
              <a:rPr lang="en-US" dirty="0"/>
              <a:t>Each item is a Map object which contains all the data for the row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410F28-73A6-7B44-B19C-8F523CF4A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11621"/>
              </p:ext>
            </p:extLst>
          </p:nvPr>
        </p:nvGraphicFramePr>
        <p:xfrm>
          <a:off x="838199" y="4632064"/>
          <a:ext cx="1474695" cy="111252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474695">
                  <a:extLst>
                    <a:ext uri="{9D8B030D-6E8A-4147-A177-3AD203B41FA5}">
                      <a16:colId xmlns:a16="http://schemas.microsoft.com/office/drawing/2014/main" val="366172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Map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9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0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50765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BDFBA7C-F4F9-0B42-BA3D-EA83EDC79B7A}"/>
              </a:ext>
            </a:extLst>
          </p:cNvPr>
          <p:cNvSpPr/>
          <p:nvPr/>
        </p:nvSpPr>
        <p:spPr>
          <a:xfrm>
            <a:off x="2312894" y="4694647"/>
            <a:ext cx="1635885" cy="104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30861"/>
              </p:ext>
            </p:extLst>
          </p:nvPr>
        </p:nvGraphicFramePr>
        <p:xfrm>
          <a:off x="3948779" y="426122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DC69D-3322-1747-B2F3-8260F5F79129}"/>
              </a:ext>
            </a:extLst>
          </p:cNvPr>
          <p:cNvSpPr txBox="1"/>
          <p:nvPr/>
        </p:nvSpPr>
        <p:spPr>
          <a:xfrm>
            <a:off x="838199" y="4325315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SimpleAdapter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	List&lt;? extends Map&lt;String, ?&gt;&gt; data,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data</a:t>
            </a:r>
            <a:r>
              <a:rPr lang="en-US" sz="2800" dirty="0"/>
              <a:t>: A List of any objects that extend Map</a:t>
            </a:r>
            <a:br>
              <a:rPr lang="en-US" sz="2800" dirty="0"/>
            </a:br>
            <a:r>
              <a:rPr lang="en-US" sz="2800" dirty="0"/>
              <a:t>           The Map objects must have string keys, but any type values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Map keys for data source</a:t>
            </a:r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a List that will hold Map objects</a:t>
            </a:r>
          </a:p>
          <a:p>
            <a:pPr marL="0" indent="0">
              <a:buNone/>
            </a:pPr>
            <a:r>
              <a:rPr lang="en-US" sz="3800" dirty="0">
                <a:latin typeface="Courier" pitchFamily="2" charset="0"/>
              </a:rPr>
              <a:t>ArrayList&lt;HashMap&lt;String, String&gt;&gt; data = </a:t>
            </a:r>
            <a:r>
              <a:rPr lang="en-US" sz="3800" b="1" dirty="0">
                <a:latin typeface="Courier" pitchFamily="2" charset="0"/>
              </a:rPr>
              <a:t>new</a:t>
            </a:r>
            <a:br>
              <a:rPr lang="en-US" sz="3800" b="1" dirty="0">
                <a:latin typeface="Courier" pitchFamily="2" charset="0"/>
              </a:rPr>
            </a:br>
            <a:r>
              <a:rPr lang="en-US" sz="3800" b="1" dirty="0">
                <a:latin typeface="Courier" pitchFamily="2" charset="0"/>
              </a:rPr>
              <a:t>          </a:t>
            </a:r>
            <a:r>
              <a:rPr lang="en-US" sz="3800" dirty="0">
                <a:latin typeface="Courier" pitchFamily="2" charset="0"/>
              </a:rPr>
              <a:t>ArrayList&lt;HashMap&lt;String, String&gt;&gt;();</a:t>
            </a:r>
          </a:p>
          <a:p>
            <a:pPr marL="0" indent="0">
              <a:buNone/>
            </a:pP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In a loop (not shown) create Map objects, add data and put them in the List</a:t>
            </a:r>
          </a:p>
          <a:p>
            <a:pPr marL="0" indent="0">
              <a:buNone/>
            </a:pPr>
            <a:r>
              <a:rPr lang="en-US" sz="3800" dirty="0"/>
              <a:t>HashMap&lt;String, String&gt; map = </a:t>
            </a:r>
            <a:r>
              <a:rPr lang="en-US" sz="3800" b="1" dirty="0"/>
              <a:t>new </a:t>
            </a:r>
            <a:r>
              <a:rPr lang="en-US" sz="3800" dirty="0"/>
              <a:t>HashMap&lt;String, String&gt;();</a:t>
            </a:r>
            <a:br>
              <a:rPr lang="en-US" sz="3800" dirty="0"/>
            </a:br>
            <a:r>
              <a:rPr lang="en-US" sz="3800" dirty="0" err="1"/>
              <a:t>map.put</a:t>
            </a:r>
            <a:r>
              <a:rPr lang="en-US" sz="3800" dirty="0"/>
              <a:t>(“Date”, “7/10/18”);</a:t>
            </a:r>
            <a:br>
              <a:rPr lang="en-US" sz="3800" i="1" dirty="0"/>
            </a:br>
            <a:r>
              <a:rPr lang="en-US" sz="3800" dirty="0" err="1"/>
              <a:t>map.put</a:t>
            </a:r>
            <a:r>
              <a:rPr lang="en-US" sz="3800" dirty="0"/>
              <a:t>(”</a:t>
            </a:r>
            <a:r>
              <a:rPr lang="en-US" sz="3800" dirty="0" err="1"/>
              <a:t>Image_Name</a:t>
            </a:r>
            <a:r>
              <a:rPr lang="en-US" sz="3800" dirty="0"/>
              <a:t>”, “</a:t>
            </a:r>
            <a:r>
              <a:rPr lang="en-US" sz="3800" dirty="0" err="1"/>
              <a:t>sun.png</a:t>
            </a:r>
            <a:r>
              <a:rPr lang="en-US" sz="3800" dirty="0"/>
              <a:t>”);</a:t>
            </a:r>
            <a:br>
              <a:rPr lang="en-US" sz="3800" dirty="0"/>
            </a:br>
            <a:r>
              <a:rPr lang="en-US" sz="3800" dirty="0" err="1"/>
              <a:t>data.add</a:t>
            </a:r>
            <a:r>
              <a:rPr lang="en-US" sz="3800" dirty="0"/>
              <a:t>(map);</a:t>
            </a:r>
          </a:p>
          <a:p>
            <a:pPr marL="0" indent="0">
              <a:buNone/>
            </a:pPr>
            <a:endParaRPr lang="en-US" sz="3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</a:rPr>
              <a:t>// Create the adapter object</a:t>
            </a:r>
          </a:p>
          <a:p>
            <a:pPr marL="0" indent="0">
              <a:buNone/>
            </a:pP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 adapter =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 err="1">
                <a:latin typeface="Courier" pitchFamily="2" charset="0"/>
              </a:rPr>
              <a:t>SimpleAdapter</a:t>
            </a:r>
            <a:r>
              <a:rPr lang="en-US" sz="3800" dirty="0">
                <a:latin typeface="Courier" pitchFamily="2" charset="0"/>
              </a:rPr>
              <a:t>(</a:t>
            </a:r>
            <a:r>
              <a:rPr lang="en-US" sz="3800" b="1" dirty="0">
                <a:latin typeface="Courier" pitchFamily="2" charset="0"/>
              </a:rPr>
              <a:t>this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data,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dirty="0" err="1">
                <a:latin typeface="Courier" pitchFamily="2" charset="0"/>
              </a:rPr>
              <a:t>R.layout.</a:t>
            </a:r>
            <a:r>
              <a:rPr lang="en-US" sz="3800" b="1" i="1" dirty="0" err="1">
                <a:latin typeface="Courier" pitchFamily="2" charset="0"/>
              </a:rPr>
              <a:t>listview_items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dirty="0">
                <a:latin typeface="Courier" pitchFamily="2" charset="0"/>
              </a:rPr>
              <a:t>String[]{“</a:t>
            </a:r>
            <a:r>
              <a:rPr lang="en-US" sz="3800" dirty="0" err="1">
                <a:latin typeface="Courier" pitchFamily="2" charset="0"/>
              </a:rPr>
              <a:t>Image_Name</a:t>
            </a:r>
            <a:r>
              <a:rPr lang="en-US" sz="3800" dirty="0">
                <a:latin typeface="Courier" pitchFamily="2" charset="0"/>
              </a:rPr>
              <a:t>”,</a:t>
            </a:r>
            <a:r>
              <a:rPr lang="en-US" sz="3800" dirty="0"/>
              <a:t> “Date”</a:t>
            </a:r>
            <a:r>
              <a:rPr lang="en-US" sz="3800" dirty="0">
                <a:latin typeface="Courier" pitchFamily="2" charset="0"/>
              </a:rPr>
              <a:t>},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</a:t>
            </a:r>
            <a:r>
              <a:rPr lang="en-US" sz="3800" b="1" dirty="0">
                <a:latin typeface="Courier" pitchFamily="2" charset="0"/>
              </a:rPr>
              <a:t>new </a:t>
            </a:r>
            <a:r>
              <a:rPr lang="en-US" sz="3800" b="1" dirty="0" err="1">
                <a:latin typeface="Courier" pitchFamily="2" charset="0"/>
              </a:rPr>
              <a:t>int</a:t>
            </a:r>
            <a:r>
              <a:rPr lang="en-US" sz="3800" dirty="0">
                <a:latin typeface="Courier" pitchFamily="2" charset="0"/>
              </a:rPr>
              <a:t>[]{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iconImageView</a:t>
            </a:r>
            <a:r>
              <a:rPr lang="en-US" sz="3800" dirty="0">
                <a:latin typeface="Courier" pitchFamily="2" charset="0"/>
              </a:rPr>
              <a:t>,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         </a:t>
            </a:r>
            <a:r>
              <a:rPr lang="en-US" sz="3800" dirty="0" err="1">
                <a:latin typeface="Courier" pitchFamily="2" charset="0"/>
              </a:rPr>
              <a:t>R.id.</a:t>
            </a:r>
            <a:r>
              <a:rPr lang="en-US" sz="3800" b="1" i="1" dirty="0" err="1">
                <a:latin typeface="Courier" pitchFamily="2" charset="0"/>
              </a:rPr>
              <a:t>dateTextView</a:t>
            </a:r>
            <a:br>
              <a:rPr lang="en-US" sz="3800" b="1" i="1" dirty="0">
                <a:latin typeface="Courier" pitchFamily="2" charset="0"/>
              </a:rPr>
            </a:br>
            <a:r>
              <a:rPr lang="en-US" sz="3800" b="1" i="1" dirty="0">
                <a:latin typeface="Courier" pitchFamily="2" charset="0"/>
              </a:rPr>
              <a:t>               </a:t>
            </a:r>
            <a:r>
              <a:rPr lang="en-US" sz="3800" dirty="0">
                <a:latin typeface="Courier" pitchFamily="2" charset="0"/>
              </a:rPr>
              <a:t>}</a:t>
            </a:r>
            <a:br>
              <a:rPr lang="en-US" sz="3800" dirty="0">
                <a:latin typeface="Courier" pitchFamily="2" charset="0"/>
              </a:rPr>
            </a:br>
            <a:r>
              <a:rPr lang="en-US" sz="3800" dirty="0">
                <a:latin typeface="Courier" pitchFamily="2" charset="0"/>
              </a:rPr>
              <a:t>     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199" y="120519"/>
            <a:ext cx="830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516"/>
            <a:ext cx="1474694" cy="147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74CE1-1B9A-3445-B50D-8966F503233B}"/>
              </a:ext>
            </a:extLst>
          </p:cNvPr>
          <p:cNvSpPr txBox="1"/>
          <p:nvPr/>
        </p:nvSpPr>
        <p:spPr>
          <a:xfrm>
            <a:off x="3740611" y="2703210"/>
            <a:ext cx="3975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2D2DB9"/>
                </a:solidFill>
              </a:rPr>
              <a:t>Cursor Adapter</a:t>
            </a:r>
          </a:p>
        </p:txBody>
      </p:sp>
    </p:spTree>
    <p:extLst>
      <p:ext uri="{BB962C8B-B14F-4D97-AF65-F5344CB8AC3E}">
        <p14:creationId xmlns:p14="http://schemas.microsoft.com/office/powerpoint/2010/main" val="411483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286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500"/>
            <a:ext cx="8229600" cy="1640152"/>
          </a:xfrm>
        </p:spPr>
        <p:txBody>
          <a:bodyPr>
            <a:normAutofit/>
          </a:bodyPr>
          <a:lstStyle/>
          <a:p>
            <a:r>
              <a:rPr lang="en-US" sz="2800" dirty="0"/>
              <a:t>Used with a Cursor from a SQLite Database</a:t>
            </a:r>
          </a:p>
          <a:p>
            <a:r>
              <a:rPr lang="en-US" sz="2800" dirty="0"/>
              <a:t>Each row in the Cursor object corresponds to a row in the </a:t>
            </a:r>
            <a:r>
              <a:rPr lang="en-US" sz="2800" dirty="0" err="1"/>
              <a:t>ListView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E7B72-E9E1-9844-950D-D95C712AE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9982"/>
              </p:ext>
            </p:extLst>
          </p:nvPr>
        </p:nvGraphicFramePr>
        <p:xfrm>
          <a:off x="4208931" y="5002904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DA729D-61FD-EF48-8C85-81D3D09F3BF7}"/>
              </a:ext>
            </a:extLst>
          </p:cNvPr>
          <p:cNvSpPr txBox="1"/>
          <p:nvPr/>
        </p:nvSpPr>
        <p:spPr>
          <a:xfrm>
            <a:off x="3948779" y="3955983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182E44-B590-8946-AB19-688FBE7C5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77787"/>
              </p:ext>
            </p:extLst>
          </p:nvPr>
        </p:nvGraphicFramePr>
        <p:xfrm>
          <a:off x="1196788" y="3159443"/>
          <a:ext cx="44644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41">
                  <a:extLst>
                    <a:ext uri="{9D8B030D-6E8A-4147-A177-3AD203B41FA5}">
                      <a16:colId xmlns:a16="http://schemas.microsoft.com/office/drawing/2014/main" val="3463673177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382414278"/>
                    </a:ext>
                  </a:extLst>
                </a:gridCol>
                <a:gridCol w="1488141">
                  <a:extLst>
                    <a:ext uri="{9D8B030D-6E8A-4147-A177-3AD203B41FA5}">
                      <a16:colId xmlns:a16="http://schemas.microsoft.com/office/drawing/2014/main" val="87664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7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Drexler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456-789-1234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6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Nadella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567-891-2345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678-912-3456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2705"/>
                  </a:ext>
                </a:extLst>
              </a:tr>
            </a:tbl>
          </a:graphicData>
        </a:graphic>
      </p:graphicFrame>
      <p:sp>
        <p:nvSpPr>
          <p:cNvPr id="10" name="Bent-Up Arrow 9">
            <a:extLst>
              <a:ext uri="{FF2B5EF4-FFF2-40B4-BE49-F238E27FC236}">
                <a16:creationId xmlns:a16="http://schemas.microsoft.com/office/drawing/2014/main" id="{4CAB5FDA-E88B-714B-9A7C-1C62F13084B7}"/>
              </a:ext>
            </a:extLst>
          </p:cNvPr>
          <p:cNvSpPr/>
          <p:nvPr/>
        </p:nvSpPr>
        <p:spPr>
          <a:xfrm rot="5400000">
            <a:off x="2457245" y="4632925"/>
            <a:ext cx="1741805" cy="1761566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E75D7-2545-DC47-BC31-066000E24A39}"/>
              </a:ext>
            </a:extLst>
          </p:cNvPr>
          <p:cNvSpPr txBox="1"/>
          <p:nvPr/>
        </p:nvSpPr>
        <p:spPr>
          <a:xfrm>
            <a:off x="1169894" y="2729753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8BBCB-4EE3-3A48-8A0E-E12710C2B67E}"/>
              </a:ext>
            </a:extLst>
          </p:cNvPr>
          <p:cNvSpPr txBox="1"/>
          <p:nvPr/>
        </p:nvSpPr>
        <p:spPr>
          <a:xfrm>
            <a:off x="7628965" y="4633572"/>
            <a:ext cx="12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2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0135"/>
            <a:ext cx="8350625" cy="5196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public </a:t>
            </a:r>
            <a:r>
              <a:rPr lang="en-US" sz="3000" dirty="0" err="1">
                <a:latin typeface="Courier" pitchFamily="2" charset="0"/>
              </a:rPr>
              <a:t>SimpleAdapter</a:t>
            </a:r>
            <a:r>
              <a:rPr lang="en-US" sz="3000" dirty="0">
                <a:latin typeface="Courier" pitchFamily="2" charset="0"/>
              </a:rPr>
              <a:t> (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Context context, Cursor c,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Int32 resource, 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String[] from,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[] to,</a:t>
            </a:r>
          </a:p>
          <a:p>
            <a:pPr marL="0" indent="0">
              <a:buNone/>
            </a:pPr>
            <a:r>
              <a:rPr lang="en-US" sz="3000" dirty="0">
                <a:latin typeface="Courier" pitchFamily="2" charset="0"/>
              </a:rPr>
              <a:t>  </a:t>
            </a:r>
            <a:r>
              <a:rPr lang="en-US" sz="3000" dirty="0" err="1">
                <a:latin typeface="Courier" pitchFamily="2" charset="0"/>
              </a:rPr>
              <a:t>Int</a:t>
            </a:r>
            <a:r>
              <a:rPr lang="en-US" sz="3000" dirty="0">
                <a:latin typeface="Courier" pitchFamily="2" charset="0"/>
              </a:rPr>
              <a:t> flags)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800" i="1" dirty="0"/>
              <a:t>context</a:t>
            </a:r>
            <a:r>
              <a:rPr lang="en-US" sz="2800" dirty="0"/>
              <a:t>: The host Activity context</a:t>
            </a:r>
          </a:p>
          <a:p>
            <a:r>
              <a:rPr lang="en-US" sz="2800" i="1" dirty="0"/>
              <a:t>c</a:t>
            </a:r>
            <a:r>
              <a:rPr lang="en-US" sz="2800" dirty="0"/>
              <a:t>: a cursor which was obtained from a SQL database query</a:t>
            </a:r>
          </a:p>
          <a:p>
            <a:r>
              <a:rPr lang="en-US" sz="2800" i="1" dirty="0"/>
              <a:t>resource</a:t>
            </a:r>
            <a:r>
              <a:rPr lang="en-US" sz="2800" dirty="0"/>
              <a:t>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i="1" dirty="0"/>
              <a:t>from</a:t>
            </a:r>
            <a:r>
              <a:rPr lang="en-US" sz="2800" dirty="0"/>
              <a:t>: column (field) names from the cursor (same as </a:t>
            </a:r>
            <a:r>
              <a:rPr lang="en-US" sz="2800"/>
              <a:t>table columns)</a:t>
            </a:r>
            <a:endParaRPr lang="en-US" sz="2800" dirty="0"/>
          </a:p>
          <a:p>
            <a:r>
              <a:rPr lang="en-US" sz="2800" i="1" dirty="0"/>
              <a:t>to</a:t>
            </a:r>
            <a:r>
              <a:rPr lang="en-US" sz="2800" dirty="0"/>
              <a:t>: ListView widget IDs for displaying data</a:t>
            </a:r>
          </a:p>
          <a:p>
            <a:r>
              <a:rPr lang="en-US" sz="2800" i="1" dirty="0"/>
              <a:t>flags</a:t>
            </a:r>
            <a:r>
              <a:rPr lang="en-US" sz="2800" dirty="0"/>
              <a:t>: May be 0, or  </a:t>
            </a:r>
            <a:r>
              <a:rPr lang="en-US" sz="2800" dirty="0">
                <a:hlinkClick r:id="rId3"/>
              </a:rPr>
              <a:t>FLAG_REGISTER_CONTENT_OBSERVER</a:t>
            </a:r>
            <a:r>
              <a:rPr lang="en-US" sz="2800" dirty="0"/>
              <a:t>, which causes </a:t>
            </a:r>
            <a:r>
              <a:rPr lang="en-US" sz="2800" dirty="0" err="1"/>
              <a:t>onContentChanged</a:t>
            </a:r>
            <a:r>
              <a:rPr lang="en-US" sz="2800" dirty="0"/>
              <a:t>() to be called when a content change notification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9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Instantiating a </a:t>
            </a:r>
            <a:r>
              <a:rPr lang="en-US" dirty="0" err="1">
                <a:solidFill>
                  <a:srgbClr val="0000FF"/>
                </a:solidFill>
              </a:rPr>
              <a:t>SimpleCursorAdapter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5396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In an Activity’s </a:t>
            </a:r>
            <a:r>
              <a:rPr lang="en-US" sz="3800" b="1" i="1" dirty="0"/>
              <a:t>onCreate</a:t>
            </a:r>
            <a:r>
              <a:rPr lang="en-US" sz="3800" b="1" dirty="0"/>
              <a:t> method: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i="1" dirty="0"/>
              <a:t>// Do a database query</a:t>
            </a:r>
            <a:br>
              <a:rPr lang="en-US" i="1" dirty="0"/>
            </a:br>
            <a:r>
              <a:rPr lang="en-US" sz="3600" dirty="0"/>
              <a:t>Cursor cursor = </a:t>
            </a:r>
            <a:r>
              <a:rPr lang="en-US" sz="3600" dirty="0" err="1"/>
              <a:t>db.rawQuery</a:t>
            </a:r>
            <a:r>
              <a:rPr lang="en-US" sz="3600" dirty="0"/>
              <a:t>(query, variables);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2900" i="1" dirty="0">
                <a:latin typeface="Courier" pitchFamily="2" charset="0"/>
              </a:rPr>
              <a:t>// Create an adapter object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adapter = new </a:t>
            </a:r>
            <a:r>
              <a:rPr lang="en-US" sz="3600" dirty="0" err="1">
                <a:latin typeface="Courier" pitchFamily="2" charset="0"/>
              </a:rPr>
              <a:t>SimpleCursorAdapter</a:t>
            </a:r>
            <a:r>
              <a:rPr lang="en-US" sz="3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this,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</a:t>
            </a:r>
            <a:r>
              <a:rPr lang="en-US" sz="3600" dirty="0" err="1">
                <a:latin typeface="Courier" pitchFamily="2" charset="0"/>
              </a:rPr>
              <a:t>R.layout.listview_items</a:t>
            </a:r>
            <a:r>
              <a:rPr lang="en-US" sz="36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cursor, 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String[]{TITLE, IMAGE_ID, FCT_TEXT, POP},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new </a:t>
            </a:r>
            <a:r>
              <a:rPr lang="en-US" sz="3600" dirty="0" err="1">
                <a:latin typeface="Courier" pitchFamily="2" charset="0"/>
              </a:rPr>
              <a:t>int</a:t>
            </a:r>
            <a:r>
              <a:rPr lang="en-US" sz="3600" dirty="0">
                <a:latin typeface="Courier" pitchFamily="2" charset="0"/>
              </a:rPr>
              <a:t>[]{</a:t>
            </a:r>
            <a:r>
              <a:rPr lang="en-US" sz="3600" dirty="0" err="1">
                <a:latin typeface="Courier" pitchFamily="2" charset="0"/>
              </a:rPr>
              <a:t>R.id.dateTextView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R.id.iconImageView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R.id.descriptionTextView</a:t>
            </a:r>
            <a:r>
              <a:rPr lang="en-US" sz="3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         </a:t>
            </a:r>
            <a:r>
              <a:rPr lang="en-US" sz="3600" dirty="0" err="1">
                <a:latin typeface="Courier" pitchFamily="2" charset="0"/>
              </a:rPr>
              <a:t>R.id.popTextView</a:t>
            </a:r>
            <a:r>
              <a:rPr lang="en-US" sz="3600" dirty="0">
                <a:latin typeface="Courier" pitchFamily="2" charset="0"/>
              </a:rPr>
              <a:t>	},</a:t>
            </a: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</a:rPr>
              <a:t>   0 );	</a:t>
            </a:r>
          </a:p>
        </p:txBody>
      </p:sp>
    </p:spTree>
    <p:extLst>
      <p:ext uri="{BB962C8B-B14F-4D97-AF65-F5344CB8AC3E}">
        <p14:creationId xmlns:p14="http://schemas.microsoft.com/office/powerpoint/2010/main" val="18127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</a:t>
            </a:r>
            <a:r>
              <a:rPr lang="en-US" dirty="0" err="1"/>
              <a:t>ItemsActivity</a:t>
            </a:r>
            <a:r>
              <a:rPr lang="en-US" dirty="0"/>
              <a:t> class, look at the code that creates and sets the </a:t>
            </a:r>
            <a:r>
              <a:rPr lang="en-US" dirty="0" err="1"/>
              <a:t>SimpleAdapter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13052"/>
              </p:ext>
            </p:extLst>
          </p:nvPr>
        </p:nvGraphicFramePr>
        <p:xfrm>
          <a:off x="841375" y="914400"/>
          <a:ext cx="7416800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Document" r:id="rId3" imgW="7416800" imgH="4864100" progId="Word.Document.12">
                  <p:embed/>
                </p:oleObj>
              </mc:Choice>
              <mc:Fallback>
                <p:oleObj name="Document" r:id="rId3" imgW="74168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914400"/>
                        <a:ext cx="7416800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ListViews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Further ListView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– Tutorial</a:t>
            </a:r>
          </a:p>
          <a:p>
            <a:pPr lvl="1"/>
            <a:r>
              <a:rPr lang="en-US" dirty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http://www.vogella.com/tutorials/AndroidListView/article.html#arrayAdapter</a:t>
            </a:r>
            <a:endParaRPr lang="en-US" dirty="0"/>
          </a:p>
          <a:p>
            <a:r>
              <a:rPr lang="en-US" dirty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http://androidopentutorials.com/android-listview-fastscroll</a:t>
            </a:r>
            <a:r>
              <a:rPr lang="en-US" dirty="0"/>
              <a:t> </a:t>
            </a:r>
          </a:p>
          <a:p>
            <a:r>
              <a:rPr lang="en-US" dirty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https://developer.android.com/guide/topics/ui/layout/listview.html</a:t>
            </a:r>
            <a:endParaRPr lang="en-US" dirty="0"/>
          </a:p>
          <a:p>
            <a:r>
              <a:rPr lang="en-US" dirty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ListViews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ListView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/>
              <a:t>ListView is a subclass of ViewGroup and can be declared in an XML layout like other UI element.</a:t>
            </a:r>
          </a:p>
          <a:p>
            <a:r>
              <a:rPr lang="en-US" dirty="0"/>
              <a:t>The ListView displays a list of scrollable rows.</a:t>
            </a:r>
          </a:p>
          <a:p>
            <a:r>
              <a:rPr lang="en-US" dirty="0"/>
              <a:t>Each row is a View and it’s layout can be defined in an XML layout file.</a:t>
            </a:r>
          </a:p>
          <a:p>
            <a:r>
              <a:rPr lang="en-US" dirty="0"/>
              <a:t>An Adapter object inserts Items into the 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ListView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/>
              <a:t>Can be a pre-defined layout from </a:t>
            </a:r>
            <a:r>
              <a:rPr lang="en-US" i="1" dirty="0" err="1"/>
              <a:t>android.R.layout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i="1" dirty="0"/>
              <a:t>simple_list_item_1</a:t>
            </a:r>
          </a:p>
          <a:p>
            <a:pPr lvl="1"/>
            <a:r>
              <a:rPr lang="en-US" i="1" dirty="0" err="1"/>
              <a:t>two_line_list_item</a:t>
            </a:r>
            <a:endParaRPr lang="en-US" i="1" dirty="0"/>
          </a:p>
          <a:p>
            <a:pPr lvl="1"/>
            <a:r>
              <a:rPr lang="en-US" dirty="0"/>
              <a:t>See more here: </a:t>
            </a:r>
            <a:r>
              <a:rPr lang="en-US" dirty="0">
                <a:hlinkClick r:id="rId3"/>
              </a:rPr>
              <a:t>https://developer.android.com/reference/android/R.layout.html</a:t>
            </a:r>
            <a:r>
              <a:rPr lang="en-US" dirty="0"/>
              <a:t> </a:t>
            </a:r>
          </a:p>
          <a:p>
            <a:r>
              <a:rPr lang="en-US" dirty="0"/>
              <a:t>Can be a custom XML layout you 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Specifying a </a:t>
            </a:r>
            <a:r>
              <a:rPr lang="en-US" dirty="0" err="1">
                <a:solidFill>
                  <a:srgbClr val="0000FF"/>
                </a:solidFill>
              </a:rPr>
              <a:t>ListView</a:t>
            </a:r>
            <a:r>
              <a:rPr lang="en-US" dirty="0">
                <a:solidFill>
                  <a:srgbClr val="0000FF"/>
                </a:solidFill>
              </a:rPr>
              <a:t>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The row layout is specified in the constructor for a </a:t>
            </a:r>
            <a:r>
              <a:rPr lang="en-US" sz="4100" dirty="0" err="1"/>
              <a:t>ListView</a:t>
            </a:r>
            <a:r>
              <a:rPr lang="en-US" sz="4100" dirty="0"/>
              <a:t> adapter. </a:t>
            </a:r>
          </a:p>
          <a:p>
            <a:r>
              <a:rPr lang="en-US" sz="4100" dirty="0"/>
              <a:t>Here’s an example, from my </a:t>
            </a:r>
            <a:r>
              <a:rPr lang="en-US" sz="4100" dirty="0" err="1"/>
              <a:t>WeatherForecast</a:t>
            </a:r>
            <a:r>
              <a:rPr lang="en-US" sz="4100" dirty="0"/>
              <a:t> app, using a custom row layout: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 adapter =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data,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R.layout.</a:t>
            </a:r>
            <a:r>
              <a:rPr lang="en-US" b="1" i="1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listview_items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>
                <a:latin typeface="Courier" pitchFamily="2" charset="0"/>
              </a:rPr>
              <a:t>String[]{</a:t>
            </a:r>
            <a:r>
              <a:rPr lang="en-US" b="1" i="1" dirty="0">
                <a:latin typeface="Courier" pitchFamily="2" charset="0"/>
              </a:rPr>
              <a:t>IMAGE_NAME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i="1" dirty="0">
                <a:latin typeface="Courier" pitchFamily="2" charset="0"/>
              </a:rPr>
              <a:t>DATE</a:t>
            </a:r>
            <a:r>
              <a:rPr lang="en-US" dirty="0">
                <a:latin typeface="Courier" pitchFamily="2" charset="0"/>
              </a:rPr>
              <a:t>},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b="1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[]{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iconImageView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dateTextView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ListActivity hosts a ListView object </a:t>
            </a:r>
          </a:p>
          <a:p>
            <a:r>
              <a:rPr lang="en-US" dirty="0"/>
              <a:t>Screen Layout</a:t>
            </a:r>
          </a:p>
          <a:p>
            <a:pPr lvl="1"/>
            <a:r>
              <a:rPr lang="en-US" dirty="0"/>
              <a:t>A single, full-screen list in the center of the screen.</a:t>
            </a:r>
          </a:p>
          <a:p>
            <a:pPr lvl="1"/>
            <a:r>
              <a:rPr lang="en-US" dirty="0"/>
              <a:t>Customize the layout by setting your own XML layout with setContentView() in onCreate()</a:t>
            </a:r>
          </a:p>
          <a:p>
            <a:r>
              <a:rPr lang="en-US" dirty="0"/>
              <a:t>Row Layout</a:t>
            </a:r>
          </a:p>
          <a:p>
            <a:pPr lvl="1"/>
            <a:r>
              <a:rPr lang="en-US" dirty="0"/>
              <a:t>The constructor for the ListAdapter hosted by the activity has a parameter for a layout resource</a:t>
            </a:r>
          </a:p>
          <a:p>
            <a:r>
              <a:rPr lang="en-US" dirty="0"/>
              <a:t>Binding to Data</a:t>
            </a:r>
          </a:p>
          <a:p>
            <a:pPr lvl="1"/>
            <a:r>
              <a:rPr lang="en-US" dirty="0"/>
              <a:t>Done the same way as a </a:t>
            </a:r>
            <a:r>
              <a:rPr lang="en-US" dirty="0" err="1"/>
              <a:t>ListView</a:t>
            </a:r>
            <a:r>
              <a:rPr lang="en-US" dirty="0"/>
              <a:t>-- bind the ListActivity's ListView object to a data source using an adapter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ListActivity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4093</TotalTime>
  <Words>1307</Words>
  <Application>Microsoft Macintosh PowerPoint</Application>
  <PresentationFormat>On-screen Show (4:3)</PresentationFormat>
  <Paragraphs>260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Courier</vt:lpstr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Specifying a ListView Row Layout</vt:lpstr>
      <vt:lpstr>ListActivity</vt:lpstr>
      <vt:lpstr>ListActivity Class Diagram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PowerPoint Presentation</vt:lpstr>
      <vt:lpstr>SimpleAdapter Overview</vt:lpstr>
      <vt:lpstr>SimpleAdapter Constructor</vt:lpstr>
      <vt:lpstr>Instantiating a SimpleAdapter </vt:lpstr>
      <vt:lpstr>PowerPoint Presentation</vt:lpstr>
      <vt:lpstr>SimpleCursorAdapter Overview</vt:lpstr>
      <vt:lpstr>SimpleCursorAdapter Constructor</vt:lpstr>
      <vt:lpstr>Instantiating a SimpleCursorAdapter </vt:lpstr>
      <vt:lpstr>Code Tour</vt:lpstr>
      <vt:lpstr>PowerPoint Presentation</vt:lpstr>
      <vt:lpstr>PowerPoint Presentation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181</cp:revision>
  <dcterms:created xsi:type="dcterms:W3CDTF">2016-03-27T03:55:45Z</dcterms:created>
  <dcterms:modified xsi:type="dcterms:W3CDTF">2019-07-11T23:45:12Z</dcterms:modified>
</cp:coreProperties>
</file>