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62" r:id="rId2"/>
    <p:sldId id="363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60" r:id="rId36"/>
    <p:sldId id="358" r:id="rId37"/>
    <p:sldId id="359" r:id="rId38"/>
    <p:sldId id="36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8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9/30/19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  <a:t>Your First App: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Writing the Code</a:t>
            </a:r>
          </a:p>
        </p:txBody>
      </p:sp>
    </p:spTree>
    <p:extLst>
      <p:ext uri="{BB962C8B-B14F-4D97-AF65-F5344CB8AC3E}">
        <p14:creationId xmlns:p14="http://schemas.microsoft.com/office/powerpoint/2010/main" val="97906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75054"/>
              </p:ext>
            </p:extLst>
          </p:nvPr>
        </p:nvGraphicFramePr>
        <p:xfrm>
          <a:off x="990600" y="1219200"/>
          <a:ext cx="7301323" cy="436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7301323" imgH="4364359" progId="Word.Document.12">
                  <p:embed/>
                </p:oleObj>
              </mc:Choice>
              <mc:Fallback>
                <p:oleObj name="Document" r:id="rId3" imgW="7301323" imgH="4364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4364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5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76261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0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EditorAction</a:t>
            </a:r>
            <a:r>
              <a:rPr lang="en-US" dirty="0"/>
              <a:t>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2023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8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few constants from the </a:t>
            </a:r>
            <a:r>
              <a:rPr lang="en-US" dirty="0" err="1"/>
              <a:t>EditorInfo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12588"/>
              </p:ext>
            </p:extLst>
          </p:nvPr>
        </p:nvGraphicFramePr>
        <p:xfrm>
          <a:off x="914400" y="1202042"/>
          <a:ext cx="7301323" cy="260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3" imgW="7301323" imgH="2607958" progId="Word.Document.12">
                  <p:embed/>
                </p:oleObj>
              </mc:Choice>
              <mc:Fallback>
                <p:oleObj name="Document" r:id="rId3" imgW="7301323" imgH="2607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02042"/>
                        <a:ext cx="7301323" cy="260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77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for working with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819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74851"/>
              </p:ext>
            </p:extLst>
          </p:nvPr>
        </p:nvGraphicFramePr>
        <p:xfrm>
          <a:off x="914400" y="1219200"/>
          <a:ext cx="7300912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7301323" imgH="2626321" progId="Word.Document.12">
                  <p:embed/>
                </p:oleObj>
              </mc:Choice>
              <mc:Fallback>
                <p:oleObj name="Document" r:id="rId3" imgW="7301323" imgH="26263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7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method that calculates </a:t>
            </a:r>
            <a:br>
              <a:rPr lang="en-US" dirty="0"/>
            </a:br>
            <a:r>
              <a:rPr lang="en-US" dirty="0"/>
              <a:t>and displays amounts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91426"/>
              </p:ext>
            </p:extLst>
          </p:nvPr>
        </p:nvGraphicFramePr>
        <p:xfrm>
          <a:off x="1004888" y="1600200"/>
          <a:ext cx="7300912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3" imgW="7301323" imgH="4493623" progId="Word.Document.12">
                  <p:embed/>
                </p:oleObj>
              </mc:Choice>
              <mc:Fallback>
                <p:oleObj name="Document" r:id="rId3" imgW="7301323" imgH="4493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12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88921"/>
              </p:ext>
            </p:extLst>
          </p:nvPr>
        </p:nvGraphicFramePr>
        <p:xfrm>
          <a:off x="990600" y="1143000"/>
          <a:ext cx="7300912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3" imgW="7301323" imgH="4733067" progId="Word.Document.12">
                  <p:embed/>
                </p:oleObj>
              </mc:Choice>
              <mc:Fallback>
                <p:oleObj name="Document" r:id="rId3" imgW="7301323" imgH="4733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73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21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66015"/>
              </p:ext>
            </p:extLst>
          </p:nvPr>
        </p:nvGraphicFramePr>
        <p:xfrm>
          <a:off x="990600" y="1143000"/>
          <a:ext cx="73009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7301323" imgH="948054" progId="Word.Document.12">
                  <p:embed/>
                </p:oleObj>
              </mc:Choice>
              <mc:Fallback>
                <p:oleObj name="Document" r:id="rId3" imgW="7301323" imgH="9480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19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lifecycle of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8222"/>
            <a:ext cx="7315200" cy="29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Three common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84621"/>
              </p:ext>
            </p:extLst>
          </p:nvPr>
        </p:nvGraphicFramePr>
        <p:xfrm>
          <a:off x="990600" y="1218882"/>
          <a:ext cx="7377498" cy="30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7377498" imgH="3048318" progId="Word.Document.12">
                  <p:embed/>
                </p:oleObj>
              </mc:Choice>
              <mc:Fallback>
                <p:oleObj name="Document" r:id="rId3" imgW="7377498" imgH="3048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8882"/>
                        <a:ext cx="7377498" cy="3048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4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2617485"/>
              </p:ext>
            </p:extLst>
          </p:nvPr>
        </p:nvGraphicFramePr>
        <p:xfrm>
          <a:off x="457200" y="1600200"/>
          <a:ext cx="40386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245983"/>
              </p:ext>
            </p:extLst>
          </p:nvPr>
        </p:nvGraphicFramePr>
        <p:xfrm>
          <a:off x="4724400" y="16002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SharedPreferences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36060"/>
              </p:ext>
            </p:extLst>
          </p:nvPr>
        </p:nvGraphicFramePr>
        <p:xfrm>
          <a:off x="914400" y="1143000"/>
          <a:ext cx="7300912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3" imgW="7301323" imgH="3272279" progId="Word.Document.12">
                  <p:embed/>
                </p:oleObj>
              </mc:Choice>
              <mc:Fallback>
                <p:oleObj name="Document" r:id="rId3" imgW="7301323" imgH="3272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7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76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onPause</a:t>
            </a:r>
            <a:r>
              <a:rPr lang="en-US" dirty="0"/>
              <a:t> to save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58366"/>
              </p:ext>
            </p:extLst>
          </p:nvPr>
        </p:nvGraphicFramePr>
        <p:xfrm>
          <a:off x="990600" y="1219200"/>
          <a:ext cx="73009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7301323" imgH="2076860" progId="Word.Document.12">
                  <p:embed/>
                </p:oleObj>
              </mc:Choice>
              <mc:Fallback>
                <p:oleObj name="Document" r:id="rId3" imgW="7301323" imgH="2076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47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onResume</a:t>
            </a:r>
            <a:r>
              <a:rPr lang="en-US" dirty="0"/>
              <a:t> to restore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52437"/>
              </p:ext>
            </p:extLst>
          </p:nvPr>
        </p:nvGraphicFramePr>
        <p:xfrm>
          <a:off x="990600" y="1219200"/>
          <a:ext cx="73009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3" imgW="7301323" imgH="1875223" progId="Word.Document.12">
                  <p:embed/>
                </p:oleObj>
              </mc:Choice>
              <mc:Fallback>
                <p:oleObj name="Document" r:id="rId3" imgW="7301323" imgH="187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01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0762"/>
              </p:ext>
            </p:extLst>
          </p:nvPr>
        </p:nvGraphicFramePr>
        <p:xfrm>
          <a:off x="990600" y="1219200"/>
          <a:ext cx="7300912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3" imgW="7301323" imgH="3367697" progId="Word.Document.12">
                  <p:embed/>
                </p:oleObj>
              </mc:Choice>
              <mc:Fallback>
                <p:oleObj name="Document" r:id="rId3" imgW="7301323" imgH="3367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36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7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3490"/>
              </p:ext>
            </p:extLst>
          </p:nvPr>
        </p:nvGraphicFramePr>
        <p:xfrm>
          <a:off x="990600" y="12192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46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07156"/>
              </p:ext>
            </p:extLst>
          </p:nvPr>
        </p:nvGraphicFramePr>
        <p:xfrm>
          <a:off x="990600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65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38261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3" imgW="7301323" imgH="3166060" progId="Word.Document.12">
                  <p:embed/>
                </p:oleObj>
              </mc:Choice>
              <mc:Fallback>
                <p:oleObj name="Document" r:id="rId3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3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73839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3" imgW="7301323" imgH="3166060" progId="Word.Document.12">
                  <p:embed/>
                </p:oleObj>
              </mc:Choice>
              <mc:Fallback>
                <p:oleObj name="Document" r:id="rId3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63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87011"/>
              </p:ext>
            </p:extLst>
          </p:nvPr>
        </p:nvGraphicFramePr>
        <p:xfrm>
          <a:off x="1004888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4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30320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3" imgW="7313400" imgH="4976886" progId="Word.Document.12">
                  <p:embed/>
                </p:oleObj>
              </mc:Choice>
              <mc:Fallback>
                <p:oleObj name="Document" r:id="rId3" imgW="7313400" imgH="4976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5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default Java code for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58915"/>
              </p:ext>
            </p:extLst>
          </p:nvPr>
        </p:nvGraphicFramePr>
        <p:xfrm>
          <a:off x="990600" y="12192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7301323" imgH="2680331" progId="Word.Document.12">
                  <p:embed/>
                </p:oleObj>
              </mc:Choice>
              <mc:Fallback>
                <p:oleObj name="Document" r:id="rId3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Gradle</a:t>
            </a:r>
            <a:r>
              <a:rPr lang="en-US" dirty="0"/>
              <a:t> build 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70979"/>
              </p:ext>
            </p:extLst>
          </p:nvPr>
        </p:nvGraphicFramePr>
        <p:xfrm>
          <a:off x="990600" y="1219200"/>
          <a:ext cx="7300912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3" imgW="7301323" imgH="4576078" progId="Word.Document.12">
                  <p:embed/>
                </p:oleObj>
              </mc:Choice>
              <mc:Fallback>
                <p:oleObj name="Document" r:id="rId3" imgW="7301323" imgH="4576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57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22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dialogs for adding a dependency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6499"/>
            <a:ext cx="5791200" cy="4915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1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dependencies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17076"/>
              </p:ext>
            </p:extLst>
          </p:nvPr>
        </p:nvGraphicFramePr>
        <p:xfrm>
          <a:off x="990600" y="1219200"/>
          <a:ext cx="7300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3" imgW="7301323" imgH="867039" progId="Word.Document.12">
                  <p:embed/>
                </p:oleObj>
              </mc:Choice>
              <mc:Fallback>
                <p:oleObj name="Document" r:id="rId3" imgW="7301323" imgH="867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1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AndroidManifest.xml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31168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803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577"/>
            <a:ext cx="7315200" cy="738664"/>
          </a:xfrm>
        </p:spPr>
        <p:txBody>
          <a:bodyPr/>
          <a:lstStyle/>
          <a:p>
            <a:r>
              <a:rPr lang="en-US" sz="2400" dirty="0"/>
              <a:t>An activity element </a:t>
            </a:r>
            <a:br>
              <a:rPr lang="en-US" sz="2400" dirty="0"/>
            </a:br>
            <a:r>
              <a:rPr lang="en-US" sz="2400" dirty="0"/>
              <a:t>that only allows portrait orientation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50895"/>
              </p:ext>
            </p:extLst>
          </p:nvPr>
        </p:nvGraphicFramePr>
        <p:xfrm>
          <a:off x="914400" y="1625600"/>
          <a:ext cx="7313400" cy="2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3" imgW="7313400" imgH="2726440" progId="Word.Document.12">
                  <p:embed/>
                </p:oleObj>
              </mc:Choice>
              <mc:Fallback>
                <p:oleObj name="Document" r:id="rId3" imgW="7313400" imgH="2726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25600"/>
                        <a:ext cx="7313400" cy="27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294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the launcher icon for an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84489"/>
              </p:ext>
            </p:extLst>
          </p:nvPr>
        </p:nvGraphicFramePr>
        <p:xfrm>
          <a:off x="1004477" y="1219200"/>
          <a:ext cx="7301323" cy="281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3" imgW="7301323" imgH="2819676" progId="Word.Document.12">
                  <p:embed/>
                </p:oleObj>
              </mc:Choice>
              <mc:Fallback>
                <p:oleObj name="Document" r:id="rId3" imgW="7301323" imgH="2819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477" y="1219200"/>
                        <a:ext cx="7301323" cy="281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031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Android Asset Studio web page </a:t>
            </a:r>
            <a:br>
              <a:rPr lang="en-US" dirty="0"/>
            </a:br>
            <a:r>
              <a:rPr lang="en-US" dirty="0"/>
              <a:t>for generating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" y="1600200"/>
            <a:ext cx="7282815" cy="4513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32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directory structure for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26692"/>
              </p:ext>
            </p:extLst>
          </p:nvPr>
        </p:nvGraphicFramePr>
        <p:xfrm>
          <a:off x="914400" y="1143000"/>
          <a:ext cx="73009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3" imgW="7301323" imgH="2492736" progId="Word.Document.12">
                  <p:embed/>
                </p:oleObj>
              </mc:Choice>
              <mc:Fallback>
                <p:oleObj name="Document" r:id="rId3" imgW="7301323" imgH="24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334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documentation for the Activity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03960"/>
            <a:ext cx="5384800" cy="489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9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25479"/>
              </p:ext>
            </p:extLst>
          </p:nvPr>
        </p:nvGraphicFramePr>
        <p:xfrm>
          <a:off x="990600" y="1205317"/>
          <a:ext cx="7301323" cy="50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7301323" imgH="5043083" progId="Word.Document.12">
                  <p:embed/>
                </p:oleObj>
              </mc:Choice>
              <mc:Fallback>
                <p:oleObj name="Document" r:id="rId3" imgW="7301323" imgH="5043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5317"/>
                        <a:ext cx="7301323" cy="504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31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v7 </a:t>
            </a:r>
            <a:r>
              <a:rPr lang="en-US" dirty="0" err="1"/>
              <a:t>appcompat</a:t>
            </a:r>
            <a:r>
              <a:rPr lang="en-US" dirty="0"/>
              <a:t> support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92856"/>
              </p:ext>
            </p:extLst>
          </p:nvPr>
        </p:nvGraphicFramePr>
        <p:xfrm>
          <a:off x="990600" y="1143000"/>
          <a:ext cx="7300912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3" imgW="7301323" imgH="3302525" progId="Word.Document.12">
                  <p:embed/>
                </p:oleObj>
              </mc:Choice>
              <mc:Fallback>
                <p:oleObj name="Document" r:id="rId3" imgW="7301323" imgH="3302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8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get references to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41101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3" imgW="7301323" imgH="2036173" progId="Word.Document.12">
                  <p:embed/>
                </p:oleObj>
              </mc:Choice>
              <mc:Fallback>
                <p:oleObj name="Document" r:id="rId3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11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activity that gets references to the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60129"/>
              </p:ext>
            </p:extLst>
          </p:nvPr>
        </p:nvGraphicFramePr>
        <p:xfrm>
          <a:off x="990600" y="12954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3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gets references </a:t>
            </a:r>
            <a:br>
              <a:rPr lang="en-US" dirty="0"/>
            </a:br>
            <a:r>
              <a:rPr lang="en-US" dirty="0"/>
              <a:t>to the widgets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60613"/>
              </p:ext>
            </p:extLst>
          </p:nvPr>
        </p:nvGraphicFramePr>
        <p:xfrm>
          <a:off x="990600" y="1725642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3" imgW="7301323" imgH="1446385" progId="Word.Document.12">
                  <p:embed/>
                </p:oleObj>
              </mc:Choice>
              <mc:Fallback>
                <p:oleObj name="Document" r:id="rId3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725642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events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53850"/>
              </p:ext>
            </p:extLst>
          </p:nvPr>
        </p:nvGraphicFramePr>
        <p:xfrm>
          <a:off x="990600" y="1219200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3" imgW="7301323" imgH="2714897" progId="Word.Document.12">
                  <p:embed/>
                </p:oleObj>
              </mc:Choice>
              <mc:Fallback>
                <p:oleObj name="Document" r:id="rId3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03599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9238</TotalTime>
  <Words>972</Words>
  <Application>Microsoft Macintosh PowerPoint</Application>
  <PresentationFormat>On-screen Show (4:3)</PresentationFormat>
  <Paragraphs>206</Paragraphs>
  <Slides>38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Narrow</vt:lpstr>
      <vt:lpstr>Times New Roman</vt:lpstr>
      <vt:lpstr>Slide with title</vt:lpstr>
      <vt:lpstr>Document</vt:lpstr>
      <vt:lpstr>Your First App: Writing the Code</vt:lpstr>
      <vt:lpstr>Course Overview</vt:lpstr>
      <vt:lpstr>The default Java code for an activity</vt:lpstr>
      <vt:lpstr>How to work with an activity</vt:lpstr>
      <vt:lpstr>The v7 appcompat support library</vt:lpstr>
      <vt:lpstr>How to get references to widgets</vt:lpstr>
      <vt:lpstr>An activity that gets references to the widgets</vt:lpstr>
      <vt:lpstr>An activity that gets references  to the widgets (continued)</vt:lpstr>
      <vt:lpstr>How events work</vt:lpstr>
      <vt:lpstr>How to handle the EditorAction event</vt:lpstr>
      <vt:lpstr>An activity that handles  the EditorAction event</vt:lpstr>
      <vt:lpstr>An activity that handles  the EditorAction event (continued)</vt:lpstr>
      <vt:lpstr>A few constants from the EditorInfo class</vt:lpstr>
      <vt:lpstr>Two methods for working with widgets</vt:lpstr>
      <vt:lpstr>A method that calculates  and displays amounts</vt:lpstr>
      <vt:lpstr>How to handle the Click event</vt:lpstr>
      <vt:lpstr>How to handle the Click event (continued)</vt:lpstr>
      <vt:lpstr>The lifecycle of an activity</vt:lpstr>
      <vt:lpstr>Three common states</vt:lpstr>
      <vt:lpstr>How to import the SharedPreferences classes</vt:lpstr>
      <vt:lpstr>How to use onPause to save values</vt:lpstr>
      <vt:lpstr>How to use onResume to restore values</vt:lpstr>
      <vt:lpstr>The Java code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Gradle build script</vt:lpstr>
      <vt:lpstr>The dialogs for adding a dependency</vt:lpstr>
      <vt:lpstr>A dependencies block</vt:lpstr>
      <vt:lpstr>The AndroidManifest.xml file</vt:lpstr>
      <vt:lpstr>An activity element  that only allows portrait orientation</vt:lpstr>
      <vt:lpstr>How to set the launcher icon for an app</vt:lpstr>
      <vt:lpstr>The Android Asset Studio web page  for generating launcher icons</vt:lpstr>
      <vt:lpstr>The directory structure for launcher icons</vt:lpstr>
      <vt:lpstr>The documentation for the Activity class</vt:lpstr>
    </vt:vector>
  </TitlesOfParts>
  <Company>Mike Murach &amp; Associates,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Brian Bird</cp:lastModifiedBy>
  <cp:revision>64</cp:revision>
  <dcterms:created xsi:type="dcterms:W3CDTF">2010-11-30T18:46:51Z</dcterms:created>
  <dcterms:modified xsi:type="dcterms:W3CDTF">2019-09-30T20:06:26Z</dcterms:modified>
</cp:coreProperties>
</file>