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69" r:id="rId2"/>
    <p:sldId id="268" r:id="rId3"/>
    <p:sldId id="283" r:id="rId4"/>
    <p:sldId id="270" r:id="rId5"/>
    <p:sldId id="272" r:id="rId6"/>
    <p:sldId id="271" r:id="rId7"/>
    <p:sldId id="273" r:id="rId8"/>
    <p:sldId id="287" r:id="rId9"/>
    <p:sldId id="314" r:id="rId10"/>
    <p:sldId id="274" r:id="rId11"/>
    <p:sldId id="277" r:id="rId12"/>
    <p:sldId id="276" r:id="rId13"/>
    <p:sldId id="278" r:id="rId14"/>
    <p:sldId id="286" r:id="rId15"/>
    <p:sldId id="279" r:id="rId16"/>
    <p:sldId id="280" r:id="rId17"/>
    <p:sldId id="313" r:id="rId18"/>
    <p:sldId id="311" r:id="rId19"/>
    <p:sldId id="281" r:id="rId20"/>
    <p:sldId id="282" r:id="rId21"/>
    <p:sldId id="315" r:id="rId22"/>
    <p:sldId id="312" r:id="rId23"/>
    <p:sldId id="289" r:id="rId24"/>
    <p:sldId id="309" r:id="rId25"/>
    <p:sldId id="284" r:id="rId26"/>
    <p:sldId id="288" r:id="rId27"/>
    <p:sldId id="290" r:id="rId28"/>
    <p:sldId id="291" r:id="rId29"/>
    <p:sldId id="292" r:id="rId30"/>
    <p:sldId id="306" r:id="rId31"/>
    <p:sldId id="316" r:id="rId32"/>
    <p:sldId id="317" r:id="rId33"/>
    <p:sldId id="293" r:id="rId34"/>
    <p:sldId id="294" r:id="rId35"/>
    <p:sldId id="307" r:id="rId36"/>
    <p:sldId id="295" r:id="rId37"/>
    <p:sldId id="296" r:id="rId38"/>
    <p:sldId id="297" r:id="rId39"/>
    <p:sldId id="299" r:id="rId40"/>
    <p:sldId id="300" r:id="rId41"/>
    <p:sldId id="310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DFF"/>
    <a:srgbClr val="004EEC"/>
    <a:srgbClr val="004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 autoAdjust="0"/>
    <p:restoredTop sz="94811"/>
  </p:normalViewPr>
  <p:slideViewPr>
    <p:cSldViewPr snapToGrid="0" snapToObjects="1">
      <p:cViewPr varScale="1">
        <p:scale>
          <a:sx n="155" d="100"/>
          <a:sy n="155" d="100"/>
        </p:scale>
        <p:origin x="32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menus.html</a:t>
            </a:r>
            <a:endParaRPr lang="en-US" dirty="0"/>
          </a:p>
          <a:p>
            <a:r>
              <a:rPr lang="en-US" dirty="0"/>
              <a:t>In</a:t>
            </a:r>
            <a:r>
              <a:rPr lang="en-US" baseline="0" dirty="0"/>
              <a:t> this presentation, we will only look at the first type, the options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5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menus.html#xml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6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settings.html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9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baseline="0" dirty="0"/>
              <a:t> that Preference items are used, not View items</a:t>
            </a:r>
          </a:p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settings.html#DefiningPrefs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82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settings.html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3.doc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hyperlink" Target="https://developer.android.com/reference/android/content/Context.html" TargetMode="Externa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6.docx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package" Target="../embeddings/Microsoft_Word_Document.docx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1.docx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7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296" y="1173574"/>
            <a:ext cx="8157238" cy="294286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8800" b="1" dirty="0"/>
              <a:t>Menus and Settings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0728" y="5746898"/>
            <a:ext cx="3338780" cy="893122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CIS 399</a:t>
            </a: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58606" y="6248400"/>
            <a:ext cx="485764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 – modified by Brian Bird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75979"/>
              </p:ext>
            </p:extLst>
          </p:nvPr>
        </p:nvGraphicFramePr>
        <p:xfrm>
          <a:off x="914400" y="697213"/>
          <a:ext cx="6794500" cy="360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Document" r:id="rId4" imgW="6864202" imgH="3644710" progId="Word.Document.12">
                  <p:embed/>
                </p:oleObj>
              </mc:Choice>
              <mc:Fallback>
                <p:oleObj name="Document" r:id="rId4" imgW="6864202" imgH="36447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97213"/>
                        <a:ext cx="6794500" cy="360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4644621"/>
            <a:ext cx="615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2DB9"/>
                </a:solidFill>
              </a:rPr>
              <a:t>Note: This XML file format is used for all menu types</a:t>
            </a:r>
          </a:p>
        </p:txBody>
      </p:sp>
    </p:spTree>
    <p:extLst>
      <p:ext uri="{BB962C8B-B14F-4D97-AF65-F5344CB8AC3E}">
        <p14:creationId xmlns:p14="http://schemas.microsoft.com/office/powerpoint/2010/main" val="839718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in a Menu XML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&lt;menu&gt;</a:t>
            </a:r>
          </a:p>
          <a:p>
            <a:pPr lvl="1"/>
            <a:r>
              <a:rPr lang="en-US" dirty="0"/>
              <a:t>Defines a Menu, which is a container for menu items. </a:t>
            </a:r>
          </a:p>
          <a:p>
            <a:pPr lvl="1"/>
            <a:r>
              <a:rPr lang="en-US" dirty="0"/>
              <a:t>Must be the root node for the file</a:t>
            </a:r>
          </a:p>
          <a:p>
            <a:pPr lvl="1"/>
            <a:r>
              <a:rPr lang="en-US" dirty="0"/>
              <a:t> Can hold one or more &lt;item&gt; and &lt;group&gt; elements.</a:t>
            </a:r>
          </a:p>
          <a:p>
            <a:pPr marL="0" indent="0">
              <a:buNone/>
            </a:pPr>
            <a:r>
              <a:rPr lang="en-US" dirty="0"/>
              <a:t>&lt;item&gt;</a:t>
            </a:r>
          </a:p>
          <a:p>
            <a:pPr lvl="1"/>
            <a:r>
              <a:rPr lang="en-US" dirty="0"/>
              <a:t>Creates a </a:t>
            </a:r>
            <a:r>
              <a:rPr lang="en-US" dirty="0" err="1"/>
              <a:t>MenuItem</a:t>
            </a:r>
            <a:r>
              <a:rPr lang="en-US" dirty="0"/>
              <a:t>, which represents a single menu item</a:t>
            </a:r>
          </a:p>
          <a:p>
            <a:pPr lvl="1"/>
            <a:r>
              <a:rPr lang="en-US" dirty="0"/>
              <a:t>May contain a nested &lt;menu&gt; element for a submenu</a:t>
            </a:r>
          </a:p>
          <a:p>
            <a:pPr marL="0" indent="0">
              <a:buNone/>
            </a:pPr>
            <a:r>
              <a:rPr lang="en-US" dirty="0"/>
              <a:t>&lt;group&gt;</a:t>
            </a:r>
          </a:p>
          <a:p>
            <a:pPr lvl="1"/>
            <a:r>
              <a:rPr lang="en-US" dirty="0"/>
              <a:t>An optional, invisible container for &lt;item&gt; elements. </a:t>
            </a:r>
          </a:p>
          <a:p>
            <a:pPr lvl="1"/>
            <a:r>
              <a:rPr lang="en-US" dirty="0"/>
              <a:t>Allows you to categorize menu items so they share properties such as active state and visibility. </a:t>
            </a:r>
          </a:p>
        </p:txBody>
      </p:sp>
    </p:spTree>
    <p:extLst>
      <p:ext uri="{BB962C8B-B14F-4D97-AF65-F5344CB8AC3E}">
        <p14:creationId xmlns:p14="http://schemas.microsoft.com/office/powerpoint/2010/main" val="60735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513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2D2DB9"/>
                </a:solidFill>
              </a:rPr>
              <a:t>Attributes of the Menu Item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93943"/>
            <a:ext cx="8229600" cy="54140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Commonly used attributes of the &lt;item&gt; element:</a:t>
            </a:r>
          </a:p>
          <a:p>
            <a:r>
              <a:rPr lang="en-US" dirty="0" err="1"/>
              <a:t>android:id</a:t>
            </a:r>
            <a:endParaRPr lang="en-US" dirty="0"/>
          </a:p>
          <a:p>
            <a:pPr lvl="1"/>
            <a:r>
              <a:rPr lang="en-US" dirty="0"/>
              <a:t>A resource ID that's unique to the item, which allows the application to recognize the item when the user selects it</a:t>
            </a:r>
          </a:p>
          <a:p>
            <a:r>
              <a:rPr lang="en-US" dirty="0" err="1"/>
              <a:t>android:icon</a:t>
            </a:r>
            <a:endParaRPr lang="en-US" dirty="0"/>
          </a:p>
          <a:p>
            <a:pPr lvl="1"/>
            <a:r>
              <a:rPr lang="en-US" dirty="0"/>
              <a:t>A reference to a drawable to use as the item's icon</a:t>
            </a:r>
          </a:p>
          <a:p>
            <a:r>
              <a:rPr lang="en-US" dirty="0" err="1"/>
              <a:t>android:title</a:t>
            </a:r>
            <a:endParaRPr lang="en-US" dirty="0"/>
          </a:p>
          <a:p>
            <a:pPr lvl="1"/>
            <a:r>
              <a:rPr lang="en-US" dirty="0"/>
              <a:t>A reference to a string to use as the item's title</a:t>
            </a:r>
          </a:p>
          <a:p>
            <a:r>
              <a:rPr lang="en-US" dirty="0" err="1"/>
              <a:t>android:showAsAction</a:t>
            </a:r>
            <a:endParaRPr lang="en-US" dirty="0"/>
          </a:p>
          <a:p>
            <a:pPr lvl="1"/>
            <a:r>
              <a:rPr lang="en-US" dirty="0"/>
              <a:t>Specifies when and how this item should appear as an action item in the app bar; values: </a:t>
            </a:r>
            <a:r>
              <a:rPr lang="en-US" i="1" dirty="0"/>
              <a:t>always, never, </a:t>
            </a:r>
            <a:r>
              <a:rPr lang="en-US" i="1" dirty="0" err="1"/>
              <a:t>ifRoom</a:t>
            </a:r>
            <a:endParaRPr lang="en-US" i="1" dirty="0"/>
          </a:p>
          <a:p>
            <a:r>
              <a:rPr lang="en-US" dirty="0" err="1"/>
              <a:t>android:orderInCategory</a:t>
            </a:r>
            <a:endParaRPr lang="en-US" dirty="0"/>
          </a:p>
          <a:p>
            <a:pPr lvl="1"/>
            <a:r>
              <a:rPr lang="en-US" dirty="0"/>
              <a:t>Specifies an int value for the sequence of the item in ascending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00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653848"/>
              </p:ext>
            </p:extLst>
          </p:nvPr>
        </p:nvGraphicFramePr>
        <p:xfrm>
          <a:off x="914400" y="688975"/>
          <a:ext cx="6794500" cy="261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Document" r:id="rId3" imgW="6864202" imgH="2647457" progId="Word.Document.12">
                  <p:embed/>
                </p:oleObj>
              </mc:Choice>
              <mc:Fallback>
                <p:oleObj name="Document" r:id="rId3" imgW="6864202" imgH="26474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2614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255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D2DB9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ch08_ex1_TipCalcualtor</a:t>
            </a:r>
          </a:p>
          <a:p>
            <a:r>
              <a:rPr lang="en-US" dirty="0"/>
              <a:t>Modify the XML file so that both the Settings item icon and About item icon are displayed on the action bar if there is room.</a:t>
            </a:r>
          </a:p>
          <a:p>
            <a:r>
              <a:rPr lang="en-US" dirty="0"/>
              <a:t>Run the app on an emulator big enough to show both menu item icons.</a:t>
            </a:r>
          </a:p>
        </p:txBody>
      </p:sp>
    </p:spTree>
    <p:extLst>
      <p:ext uri="{BB962C8B-B14F-4D97-AF65-F5344CB8AC3E}">
        <p14:creationId xmlns:p14="http://schemas.microsoft.com/office/powerpoint/2010/main" val="2303193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077407"/>
              </p:ext>
            </p:extLst>
          </p:nvPr>
        </p:nvGraphicFramePr>
        <p:xfrm>
          <a:off x="1052893" y="699881"/>
          <a:ext cx="6858000" cy="308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Document" r:id="rId3" imgW="6858000" imgH="3086100" progId="Word.Document.12">
                  <p:embed/>
                </p:oleObj>
              </mc:Choice>
              <mc:Fallback>
                <p:oleObj name="Document" r:id="rId3" imgW="6858000" imgH="3086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2893" y="699881"/>
                        <a:ext cx="6858000" cy="308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3987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482815"/>
              </p:ext>
            </p:extLst>
          </p:nvPr>
        </p:nvGraphicFramePr>
        <p:xfrm>
          <a:off x="1143000" y="484561"/>
          <a:ext cx="6858000" cy="518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Document" r:id="rId3" imgW="6858000" imgH="5194300" progId="Word.Document.12">
                  <p:embed/>
                </p:oleObj>
              </mc:Choice>
              <mc:Fallback>
                <p:oleObj name="Document" r:id="rId3" imgW="6858000" imgH="5194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484561"/>
                        <a:ext cx="6858000" cy="518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9105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D2DB9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using ch08_ex1_TipCalcualtor</a:t>
            </a:r>
          </a:p>
          <a:p>
            <a:r>
              <a:rPr lang="en-US" dirty="0"/>
              <a:t>Look for the code that handles the menu item events</a:t>
            </a:r>
          </a:p>
          <a:p>
            <a:r>
              <a:rPr lang="en-US" dirty="0"/>
              <a:t>Does it currently display toasts?</a:t>
            </a:r>
          </a:p>
          <a:p>
            <a:r>
              <a:rPr lang="en-US" dirty="0"/>
              <a:t>Modify the code so the toasts are displayed with new messages.</a:t>
            </a:r>
          </a:p>
        </p:txBody>
      </p:sp>
    </p:spTree>
    <p:extLst>
      <p:ext uri="{BB962C8B-B14F-4D97-AF65-F5344CB8AC3E}">
        <p14:creationId xmlns:p14="http://schemas.microsoft.com/office/powerpoint/2010/main" val="499963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Starting a New</a:t>
            </a:r>
            <a:br>
              <a:rPr lang="en-US" sz="6600" dirty="0">
                <a:solidFill>
                  <a:srgbClr val="2D2DB9"/>
                </a:solidFill>
              </a:rPr>
            </a:br>
            <a:r>
              <a:rPr lang="en-US" sz="6600" dirty="0">
                <a:solidFill>
                  <a:srgbClr val="2D2DB9"/>
                </a:solidFill>
              </a:rPr>
              <a:t>Activity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38" y="2891416"/>
            <a:ext cx="23717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86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5609" y="6248400"/>
            <a:ext cx="2389990" cy="4572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/>
                </a:solidFill>
              </a:rPr>
              <a:t>Murach's</a:t>
            </a:r>
            <a:r>
              <a:rPr lang="en-US" dirty="0">
                <a:solidFill>
                  <a:schemeClr val="tx1"/>
                </a:solidFill>
              </a:rPr>
              <a:t>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54755" y="6248400"/>
            <a:ext cx="4623995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© 2015, Mike Murach &amp; Associates, Inc. Modified by Brian bird,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2292" y="6151581"/>
            <a:ext cx="1905000" cy="457200"/>
          </a:xfrm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en-US" sz="90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solidFill>
                  <a:schemeClr val="tx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solidFill>
                <a:schemeClr val="tx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182592"/>
              </p:ext>
            </p:extLst>
          </p:nvPr>
        </p:nvGraphicFramePr>
        <p:xfrm>
          <a:off x="1089210" y="285070"/>
          <a:ext cx="6858000" cy="379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Document" r:id="rId3" imgW="6858000" imgH="3797300" progId="Word.Document.12">
                  <p:embed/>
                </p:oleObj>
              </mc:Choice>
              <mc:Fallback>
                <p:oleObj name="Document" r:id="rId3" imgW="6858000" imgH="3797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9210" y="285070"/>
                        <a:ext cx="6858000" cy="379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820268" y="4359748"/>
            <a:ext cx="73958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Roboto" charset="0"/>
              </a:rPr>
              <a:t>Context class</a:t>
            </a:r>
          </a:p>
          <a:p>
            <a:r>
              <a:rPr lang="en-US" dirty="0">
                <a:latin typeface="Roboto" charset="0"/>
              </a:rPr>
              <a:t>An interface to global information about an application environment. This is an abstract class whose implementation is provided by the Android system. </a:t>
            </a:r>
            <a:r>
              <a:rPr lang="en-US" i="1" dirty="0">
                <a:latin typeface="Roboto" charset="0"/>
              </a:rPr>
              <a:t>From: </a:t>
            </a:r>
            <a:r>
              <a:rPr lang="en-US" i="1" dirty="0">
                <a:latin typeface="Roboto" charset="0"/>
                <a:hlinkClick r:id="rId5"/>
              </a:rPr>
              <a:t>https://developer.android.com/reference/android/content/Context.html</a:t>
            </a:r>
            <a:r>
              <a:rPr lang="en-US" i="1" dirty="0">
                <a:latin typeface="Roboto" charset="0"/>
              </a:rPr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2361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D2DB9"/>
                </a:solidFill>
              </a:rPr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74460180"/>
              </p:ext>
            </p:extLst>
          </p:nvPr>
        </p:nvGraphicFramePr>
        <p:xfrm>
          <a:off x="457200" y="1600200"/>
          <a:ext cx="3811200" cy="5152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</a:t>
                      </a:r>
                      <a:r>
                        <a:rPr lang="en-US" sz="2800" baseline="0" dirty="0"/>
                        <a:t>,</a:t>
                      </a:r>
                      <a:r>
                        <a:rPr lang="en-US" sz="2800" dirty="0"/>
                        <a:t>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single-screen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Lifecycle, saving</a:t>
                      </a:r>
                      <a:r>
                        <a:rPr lang="en-US" sz="2800" baseline="0" dirty="0"/>
                        <a:t> activity 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Layouts</a:t>
                      </a:r>
                      <a:r>
                        <a:rPr lang="en-US" sz="2800" baseline="0" dirty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Event Handlers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sng" baseline="0" dirty="0"/>
                        <a:t>Menu + settings</a:t>
                      </a:r>
                      <a:endParaRPr lang="en-US" sz="2800" u="sng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</a:t>
                      </a:r>
                      <a:r>
                        <a:rPr lang="en-US" sz="2800" baseline="0" dirty="0"/>
                        <a:t> apps, Fragments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2258889"/>
              </p:ext>
            </p:extLst>
          </p:nvPr>
        </p:nvGraphicFramePr>
        <p:xfrm>
          <a:off x="4412426" y="1600200"/>
          <a:ext cx="4274374" cy="386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Asynch Tasks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SQLite</a:t>
                      </a:r>
                      <a:r>
                        <a:rPr lang="en-US" sz="2800" baseline="0" dirty="0"/>
                        <a:t> Database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a web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057241"/>
              </p:ext>
            </p:extLst>
          </p:nvPr>
        </p:nvGraphicFramePr>
        <p:xfrm>
          <a:off x="917575" y="319088"/>
          <a:ext cx="73533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Document" r:id="rId3" imgW="7353300" imgH="5181600" progId="Word.Document.12">
                  <p:embed/>
                </p:oleObj>
              </mc:Choice>
              <mc:Fallback>
                <p:oleObj name="Document" r:id="rId3" imgW="7353300" imgH="5181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7575" y="319088"/>
                        <a:ext cx="7353300" cy="518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777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F793172-D552-2243-9106-C87DA0BC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Questions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C17605-1FFE-9746-8589-E41C114CE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dirty="0" err="1">
                <a:latin typeface="Courier" pitchFamily="2" charset="0"/>
              </a:rPr>
              <a:t>onOptionItemsSelected</a:t>
            </a:r>
            <a:r>
              <a:rPr lang="en-US" dirty="0"/>
              <a:t> method shown in the previous slide:</a:t>
            </a:r>
          </a:p>
          <a:p>
            <a:r>
              <a:rPr lang="en-US" dirty="0"/>
              <a:t>Do you think </a:t>
            </a:r>
            <a:r>
              <a:rPr lang="en-US" dirty="0" err="1">
                <a:latin typeface="Courier" pitchFamily="2" charset="0"/>
              </a:rPr>
              <a:t>StartActivity</a:t>
            </a:r>
            <a:r>
              <a:rPr lang="en-US" dirty="0"/>
              <a:t> could be used in other contexts (not just in a menu item event hander)? </a:t>
            </a:r>
          </a:p>
          <a:p>
            <a:r>
              <a:rPr lang="en-US" dirty="0"/>
              <a:t>What is the purpose of the Intent objects?</a:t>
            </a:r>
          </a:p>
          <a:p>
            <a:pPr lvl="1"/>
            <a:r>
              <a:rPr lang="en-US" dirty="0"/>
              <a:t>What is passed to it’s constructor?</a:t>
            </a:r>
          </a:p>
          <a:p>
            <a:pPr lvl="1"/>
            <a:r>
              <a:rPr lang="en-US" dirty="0"/>
              <a:t>Why do you think it needs an application context argument?</a:t>
            </a:r>
          </a:p>
          <a:p>
            <a:r>
              <a:rPr lang="en-US" dirty="0"/>
              <a:t>What is different about the two activities that are started?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753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8854"/>
          </a:xfrm>
        </p:spPr>
        <p:txBody>
          <a:bodyPr/>
          <a:lstStyle/>
          <a:p>
            <a:r>
              <a:rPr lang="en-US" dirty="0">
                <a:solidFill>
                  <a:srgbClr val="100DFF"/>
                </a:solidFill>
              </a:rPr>
              <a:t>Adding an Activity to the Manifest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434"/>
            <a:ext cx="8229600" cy="51529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b="1" dirty="0">
                <a:latin typeface="+mj-lt"/>
              </a:rPr>
              <a:t>Each Activity must be listed in the manifest:</a:t>
            </a:r>
            <a:br>
              <a:rPr lang="en-US" sz="5100" b="1" dirty="0">
                <a:latin typeface="+mj-lt"/>
              </a:rPr>
            </a:br>
            <a:endParaRPr lang="en-US" sz="5100" b="1" dirty="0">
              <a:latin typeface="+mj-lt"/>
            </a:endParaRP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application&gt; </a:t>
            </a:r>
            <a:r>
              <a:rPr lang="en-US" i="1" dirty="0">
                <a:solidFill>
                  <a:srgbClr val="808080"/>
                </a:solidFill>
              </a:rPr>
              <a:t>&lt;!-- Attributes removed for clarity --&gt; 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activity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:name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com.murach.tipcalculator.TipCalculatorActivity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:label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"@string/</a:t>
            </a:r>
            <a:r>
              <a:rPr lang="en-US" b="1" dirty="0" err="1">
                <a:solidFill>
                  <a:srgbClr val="008000"/>
                </a:solidFill>
              </a:rPr>
              <a:t>title_activity_tip_calculator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>
                <a:solidFill>
                  <a:srgbClr val="000080"/>
                </a:solidFill>
              </a:rPr>
              <a:t>intent-filter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action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:name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android.intent.action.MAIN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category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:name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android.intent.category.LAUNCHER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    &lt;/</a:t>
            </a:r>
            <a:r>
              <a:rPr lang="en-US" b="1" dirty="0">
                <a:solidFill>
                  <a:srgbClr val="000080"/>
                </a:solidFill>
              </a:rPr>
              <a:t>intent-filter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b="1" dirty="0">
                <a:solidFill>
                  <a:srgbClr val="000080"/>
                </a:solidFill>
              </a:rPr>
              <a:t>activity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>
                <a:effectLst>
                  <a:glow rad="127000">
                    <a:srgbClr val="FFFF00"/>
                  </a:glow>
                </a:effectLst>
              </a:rPr>
              <a:t>    &lt;</a:t>
            </a:r>
            <a:r>
              <a:rPr lang="en-US" b="1" dirty="0">
                <a:solidFill>
                  <a:srgbClr val="000080"/>
                </a:solidFill>
                <a:effectLst>
                  <a:glow rad="127000">
                    <a:srgbClr val="FFFF00"/>
                  </a:glow>
                </a:effectLst>
              </a:rPr>
              <a:t>activity</a:t>
            </a:r>
            <a:br>
              <a:rPr lang="en-US" b="1" dirty="0">
                <a:solidFill>
                  <a:srgbClr val="000080"/>
                </a:solidFill>
                <a:effectLst>
                  <a:glow rad="127000">
                    <a:srgbClr val="FFFF00"/>
                  </a:glow>
                </a:effectLst>
              </a:rPr>
            </a:br>
            <a:r>
              <a:rPr lang="en-US" b="1" dirty="0">
                <a:solidFill>
                  <a:srgbClr val="000080"/>
                </a:solidFill>
                <a:effectLst>
                  <a:glow rad="127000">
                    <a:srgbClr val="FFFF00"/>
                  </a:glow>
                </a:effectLst>
              </a:rPr>
              <a:t>        </a:t>
            </a:r>
            <a:r>
              <a:rPr lang="en-US" b="1" dirty="0" err="1">
                <a:solidFill>
                  <a:srgbClr val="660E7A"/>
                </a:solidFill>
                <a:effectLst>
                  <a:glow rad="127000">
                    <a:srgbClr val="FFFF00"/>
                  </a:glow>
                </a:effectLst>
              </a:rPr>
              <a:t>android</a:t>
            </a:r>
            <a:r>
              <a:rPr lang="en-US" b="1" dirty="0" err="1">
                <a:solidFill>
                  <a:srgbClr val="0000FF"/>
                </a:solidFill>
                <a:effectLst>
                  <a:glow rad="127000">
                    <a:srgbClr val="FFFF00"/>
                  </a:glow>
                </a:effectLst>
              </a:rPr>
              <a:t>:name</a:t>
            </a:r>
            <a:r>
              <a:rPr lang="en-US" b="1" dirty="0">
                <a:solidFill>
                  <a:srgbClr val="0000FF"/>
                </a:solidFill>
                <a:effectLst>
                  <a:glow rad="127000">
                    <a:srgbClr val="FFFF00"/>
                  </a:glow>
                </a:effectLst>
              </a:rPr>
              <a:t>=</a:t>
            </a:r>
            <a:r>
              <a:rPr lang="en-US" b="1" dirty="0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"</a:t>
            </a:r>
            <a:r>
              <a:rPr lang="en-US" b="1" dirty="0" err="1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com.murach.tipcalculator.SettingsActivity</a:t>
            </a:r>
            <a:r>
              <a:rPr lang="en-US" b="1" dirty="0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"</a:t>
            </a:r>
            <a:br>
              <a:rPr lang="en-US" b="1" dirty="0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</a:br>
            <a:r>
              <a:rPr lang="en-US" b="1" dirty="0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        </a:t>
            </a:r>
            <a:r>
              <a:rPr lang="en-US" b="1" dirty="0" err="1">
                <a:solidFill>
                  <a:srgbClr val="660E7A"/>
                </a:solidFill>
                <a:effectLst>
                  <a:glow rad="127000">
                    <a:srgbClr val="FFFF00"/>
                  </a:glow>
                </a:effectLst>
              </a:rPr>
              <a:t>android</a:t>
            </a:r>
            <a:r>
              <a:rPr lang="en-US" b="1" dirty="0" err="1">
                <a:solidFill>
                  <a:srgbClr val="0000FF"/>
                </a:solidFill>
                <a:effectLst>
                  <a:glow rad="127000">
                    <a:srgbClr val="FFFF00"/>
                  </a:glow>
                </a:effectLst>
              </a:rPr>
              <a:t>:label</a:t>
            </a:r>
            <a:r>
              <a:rPr lang="en-US" b="1" dirty="0">
                <a:solidFill>
                  <a:srgbClr val="0000FF"/>
                </a:solidFill>
                <a:effectLst>
                  <a:glow rad="127000">
                    <a:srgbClr val="FFFF00"/>
                  </a:glow>
                </a:effectLst>
              </a:rPr>
              <a:t>=</a:t>
            </a:r>
            <a:r>
              <a:rPr lang="en-US" b="1" dirty="0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"@string/</a:t>
            </a:r>
            <a:r>
              <a:rPr lang="en-US" b="1" dirty="0" err="1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title_activity_settings</a:t>
            </a:r>
            <a:r>
              <a:rPr lang="en-US" b="1" dirty="0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" </a:t>
            </a:r>
            <a:r>
              <a:rPr lang="en-US" dirty="0">
                <a:effectLst>
                  <a:glow rad="127000">
                    <a:srgbClr val="FFFF00"/>
                  </a:glow>
                </a:effectLst>
              </a:rPr>
              <a:t>&gt;</a:t>
            </a:r>
            <a:br>
              <a:rPr lang="en-US" dirty="0">
                <a:effectLst>
                  <a:glow rad="127000">
                    <a:srgbClr val="FFFF00"/>
                  </a:glow>
                </a:effectLst>
              </a:rPr>
            </a:br>
            <a:r>
              <a:rPr lang="en-US" dirty="0">
                <a:effectLst>
                  <a:glow rad="127000">
                    <a:srgbClr val="FFFF00"/>
                  </a:glow>
                </a:effectLst>
              </a:rPr>
              <a:t>    &lt;/</a:t>
            </a:r>
            <a:r>
              <a:rPr lang="en-US" b="1" dirty="0">
                <a:solidFill>
                  <a:srgbClr val="000080"/>
                </a:solidFill>
                <a:effectLst>
                  <a:glow rad="127000">
                    <a:srgbClr val="FFFF00"/>
                  </a:glow>
                </a:effectLst>
              </a:rPr>
              <a:t>activity</a:t>
            </a:r>
            <a:r>
              <a:rPr lang="en-US" dirty="0">
                <a:effectLst>
                  <a:glow rad="127000">
                    <a:srgbClr val="FFFF00"/>
                  </a:glow>
                </a:effectLst>
              </a:rPr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activity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:name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com.murach.tipcalculator.AboutActivity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:label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"@string/</a:t>
            </a:r>
            <a:r>
              <a:rPr lang="en-US" b="1" dirty="0" err="1">
                <a:solidFill>
                  <a:srgbClr val="008000"/>
                </a:solidFill>
              </a:rPr>
              <a:t>title_activity_about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:theme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"@style/</a:t>
            </a:r>
            <a:r>
              <a:rPr lang="en-US" b="1" dirty="0" err="1">
                <a:solidFill>
                  <a:srgbClr val="008000"/>
                </a:solidFill>
              </a:rPr>
              <a:t>DialogTheme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b="1" dirty="0">
                <a:solidFill>
                  <a:srgbClr val="000080"/>
                </a:solidFill>
              </a:rPr>
              <a:t>activity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application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31363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658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D2DB9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038"/>
            <a:ext cx="8229600" cy="501812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Continue using the ch08_ex1_TipCalculator project</a:t>
            </a:r>
          </a:p>
          <a:p>
            <a:r>
              <a:rPr lang="en-US" dirty="0"/>
              <a:t>Put a breakpoint in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onCreateOptionMenu</a:t>
            </a:r>
            <a:r>
              <a:rPr lang="en-US" dirty="0"/>
              <a:t> and run the app in debug mode</a:t>
            </a:r>
          </a:p>
          <a:p>
            <a:r>
              <a:rPr lang="en-US" dirty="0"/>
              <a:t>Put breakpoints in each of the callback methods below and then run the app in debug mode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onOptionsItemSelected</a:t>
            </a:r>
            <a:endParaRPr lang="en-US" dirty="0"/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AboutActivity</a:t>
            </a:r>
            <a:r>
              <a:rPr lang="en-US" dirty="0"/>
              <a:t>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onCreate</a:t>
            </a:r>
            <a:r>
              <a:rPr lang="en-US" dirty="0"/>
              <a:t> </a:t>
            </a: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SettingsActivity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dirty="0"/>
              <a:t> </a:t>
            </a:r>
            <a:r>
              <a:rPr lang="en-US" dirty="0" err="1"/>
              <a:t>onCreate</a:t>
            </a:r>
            <a:r>
              <a:rPr lang="en-US" dirty="0"/>
              <a:t> </a:t>
            </a:r>
          </a:p>
          <a:p>
            <a:r>
              <a:rPr lang="en-US" dirty="0"/>
              <a:t>For each of the methods below, how might they be implemented differently in a different app?</a:t>
            </a: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onCreateOptionMenu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onOptionsItemSelected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36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D2DB9"/>
                </a:solidFill>
              </a:rPr>
              <a:t>Textbook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Do Exercise 8-2, Work with Menus, in the textbook</a:t>
            </a:r>
          </a:p>
          <a:p>
            <a:r>
              <a:rPr lang="en-US" dirty="0"/>
              <a:t>Use the exercise starter project, ch08_ex2_TipCalcualtor</a:t>
            </a:r>
          </a:p>
          <a:p>
            <a:r>
              <a:rPr lang="en-US" dirty="0"/>
              <a:t>Add items to the </a:t>
            </a:r>
            <a:r>
              <a:rPr lang="en-US" dirty="0" err="1"/>
              <a:t>TipCalculatorActivity</a:t>
            </a:r>
            <a:r>
              <a:rPr lang="en-US" dirty="0"/>
              <a:t> menu:</a:t>
            </a:r>
          </a:p>
          <a:p>
            <a:pPr lvl="1"/>
            <a:r>
              <a:rPr lang="en-US" dirty="0"/>
              <a:t>Help: just a place-holder for now; shows a toast</a:t>
            </a:r>
          </a:p>
          <a:p>
            <a:pPr lvl="1"/>
            <a:r>
              <a:rPr lang="en-US" dirty="0"/>
              <a:t>Refresh: updates the calculations</a:t>
            </a:r>
          </a:p>
          <a:p>
            <a:r>
              <a:rPr lang="en-US" dirty="0"/>
              <a:t>Add a menu to the </a:t>
            </a:r>
            <a:r>
              <a:rPr lang="en-US" dirty="0" err="1"/>
              <a:t>PreferencesActivity</a:t>
            </a:r>
            <a:r>
              <a:rPr lang="en-US" dirty="0"/>
              <a:t> with items:</a:t>
            </a:r>
          </a:p>
          <a:p>
            <a:pPr lvl="1"/>
            <a:r>
              <a:rPr lang="en-US" dirty="0"/>
              <a:t>Tip Calculator: invokes the </a:t>
            </a:r>
            <a:r>
              <a:rPr lang="en-US" dirty="0" err="1"/>
              <a:t>TipCalculator</a:t>
            </a:r>
            <a:r>
              <a:rPr lang="en-US" dirty="0"/>
              <a:t> activity</a:t>
            </a:r>
          </a:p>
          <a:p>
            <a:pPr lvl="1"/>
            <a:r>
              <a:rPr lang="en-US" dirty="0"/>
              <a:t>About: invokes the About activity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91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2D2DB9"/>
                </a:solidFill>
              </a:rPr>
              <a:t>Settings</a:t>
            </a:r>
            <a:br>
              <a:rPr lang="en-US" sz="6600" b="1" dirty="0">
                <a:solidFill>
                  <a:srgbClr val="2D2DB9"/>
                </a:solidFill>
              </a:rPr>
            </a:br>
            <a:r>
              <a:rPr lang="en-US" sz="6600" b="1" dirty="0">
                <a:solidFill>
                  <a:srgbClr val="2D2DB9"/>
                </a:solidFill>
              </a:rPr>
              <a:t>(aka Preferences)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871" y="2732882"/>
            <a:ext cx="3014124" cy="301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0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17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17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</a:t>
            </a:r>
            <a:r>
              <a:rPr lang="en-US" dirty="0" err="1"/>
              <a:t>Inc</a:t>
            </a:r>
            <a:r>
              <a:rPr lang="en-US" dirty="0"/>
              <a:t>, modified by Brian Bird 2018.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17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0" y="1540696"/>
            <a:ext cx="3749040" cy="3017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6421BE-5ADF-0D4E-A50B-E128B00CECDD}"/>
              </a:ext>
            </a:extLst>
          </p:cNvPr>
          <p:cNvSpPr txBox="1"/>
          <p:nvPr/>
        </p:nvSpPr>
        <p:spPr>
          <a:xfrm>
            <a:off x="1498450" y="564776"/>
            <a:ext cx="5674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100DFF"/>
                </a:solidFill>
              </a:rPr>
              <a:t>A Settings Screen </a:t>
            </a:r>
            <a:br>
              <a:rPr lang="en-US" sz="2400" b="1" dirty="0">
                <a:solidFill>
                  <a:srgbClr val="100DFF"/>
                </a:solidFill>
              </a:rPr>
            </a:br>
            <a:r>
              <a:rPr lang="en-US" sz="2400" b="1" dirty="0">
                <a:solidFill>
                  <a:srgbClr val="100DFF"/>
                </a:solidFill>
              </a:rPr>
              <a:t>(from a Settings Activity)</a:t>
            </a:r>
          </a:p>
        </p:txBody>
      </p:sp>
    </p:spTree>
    <p:extLst>
      <p:ext uri="{BB962C8B-B14F-4D97-AF65-F5344CB8AC3E}">
        <p14:creationId xmlns:p14="http://schemas.microsoft.com/office/powerpoint/2010/main" val="2163589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765165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765165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76516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98380" y="735008"/>
            <a:ext cx="6965729" cy="4581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815" y="1410879"/>
            <a:ext cx="3319145" cy="29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89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243908"/>
              </p:ext>
            </p:extLst>
          </p:nvPr>
        </p:nvGraphicFramePr>
        <p:xfrm>
          <a:off x="914400" y="688975"/>
          <a:ext cx="6794500" cy="515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Document" r:id="rId4" imgW="6864202" imgH="5210639" progId="Word.Document.12">
                  <p:embed/>
                </p:oleObj>
              </mc:Choice>
              <mc:Fallback>
                <p:oleObj name="Document" r:id="rId4" imgW="6864202" imgH="52106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151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4530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0113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0113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0113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20688"/>
            <a:ext cx="6892925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767" y="1749144"/>
            <a:ext cx="3243697" cy="42095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Menus</a:t>
            </a:r>
          </a:p>
        </p:txBody>
      </p:sp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D2DB9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ch08_ex1_TipCalcualtor</a:t>
            </a:r>
          </a:p>
          <a:p>
            <a:r>
              <a:rPr lang="en-US" dirty="0"/>
              <a:t>Alter the values in the Preference elements’ attributes to see their effect. Try changing things like: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Default value</a:t>
            </a:r>
          </a:p>
          <a:p>
            <a:pPr lvl="1"/>
            <a:r>
              <a:rPr lang="en-US" dirty="0"/>
              <a:t>Entries (in the </a:t>
            </a:r>
            <a:r>
              <a:rPr lang="en-US" dirty="0" err="1"/>
              <a:t>ListPreference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Your choice. Experiment!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39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303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2D2DB9"/>
                </a:solidFill>
              </a:rPr>
              <a:t>Settings Fragments</a:t>
            </a:r>
          </a:p>
        </p:txBody>
      </p:sp>
    </p:spTree>
    <p:extLst>
      <p:ext uri="{BB962C8B-B14F-4D97-AF65-F5344CB8AC3E}">
        <p14:creationId xmlns:p14="http://schemas.microsoft.com/office/powerpoint/2010/main" val="2587539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9F88440-6E52-BE4F-A227-B8CC3BDD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54F828-0D7D-4544-BA6E-A3910692C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UI or part of a UI</a:t>
            </a:r>
          </a:p>
          <a:p>
            <a:r>
              <a:rPr lang="en-US" dirty="0"/>
              <a:t>Can be defined in XML</a:t>
            </a:r>
          </a:p>
          <a:p>
            <a:r>
              <a:rPr lang="en-US" dirty="0"/>
              <a:t>Can be loaded into an activity by Java code in the activity</a:t>
            </a:r>
          </a:p>
        </p:txBody>
      </p:sp>
    </p:spTree>
    <p:extLst>
      <p:ext uri="{BB962C8B-B14F-4D97-AF65-F5344CB8AC3E}">
        <p14:creationId xmlns:p14="http://schemas.microsoft.com/office/powerpoint/2010/main" val="896392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0113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0113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0113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20688"/>
            <a:ext cx="7256463" cy="47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09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61722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61722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61722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228600"/>
            <a:ext cx="6892925" cy="50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80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D2DB9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ch08_ex1_TipCalcualtor</a:t>
            </a:r>
          </a:p>
          <a:p>
            <a:r>
              <a:rPr lang="en-US" dirty="0"/>
              <a:t>Put breakpoints in </a:t>
            </a:r>
            <a:r>
              <a:rPr lang="en-US" dirty="0" err="1"/>
              <a:t>onCreate</a:t>
            </a:r>
            <a:r>
              <a:rPr lang="en-US" dirty="0"/>
              <a:t> of both the </a:t>
            </a:r>
            <a:r>
              <a:rPr lang="en-US" dirty="0" err="1"/>
              <a:t>SettingsActivity</a:t>
            </a:r>
            <a:r>
              <a:rPr lang="en-US" dirty="0"/>
              <a:t> and the </a:t>
            </a:r>
            <a:r>
              <a:rPr lang="en-US" dirty="0" err="1"/>
              <a:t>SettingsFragment</a:t>
            </a:r>
            <a:endParaRPr lang="en-US" dirty="0"/>
          </a:p>
          <a:p>
            <a:r>
              <a:rPr lang="en-US" dirty="0"/>
              <a:t>Run the app and see when the breakpoints are hit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79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0113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0113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0113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20688"/>
            <a:ext cx="7773714" cy="524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02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17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17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17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19100"/>
            <a:ext cx="6965729" cy="235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17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17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17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17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19100"/>
            <a:ext cx="6864350" cy="21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01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1701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1701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1701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19100"/>
            <a:ext cx="6965729" cy="42749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9" y="952501"/>
            <a:ext cx="3810001" cy="429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1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D2DB9"/>
                </a:solidFill>
              </a:rPr>
              <a:t>Types of Menus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Options menu and app bar</a:t>
            </a:r>
          </a:p>
          <a:p>
            <a:pPr lvl="1"/>
            <a:r>
              <a:rPr lang="en-US" dirty="0"/>
              <a:t>The primary collection of menu items for an activity. It's the place for actions that affect the entire app.</a:t>
            </a:r>
          </a:p>
          <a:p>
            <a:r>
              <a:rPr lang="en-US" dirty="0"/>
              <a:t>Context menu and contextual action mode</a:t>
            </a:r>
          </a:p>
          <a:p>
            <a:pPr lvl="1"/>
            <a:r>
              <a:rPr lang="en-US" dirty="0"/>
              <a:t>A context menu is a floating menu that appears when the user performs a long-click (long press) on an element.</a:t>
            </a:r>
          </a:p>
          <a:p>
            <a:pPr lvl="1"/>
            <a:r>
              <a:rPr lang="en-US" dirty="0"/>
              <a:t>Contextual action mode displays action items that affect the selected content in a bar at the top of the screen.</a:t>
            </a:r>
          </a:p>
          <a:p>
            <a:r>
              <a:rPr lang="en-US" dirty="0"/>
              <a:t>Popup menu</a:t>
            </a:r>
          </a:p>
          <a:p>
            <a:pPr lvl="1"/>
            <a:r>
              <a:rPr lang="en-US" dirty="0"/>
              <a:t>Displays a list of items in a vertical list that's anchored to the view that invoked the menu.</a:t>
            </a:r>
          </a:p>
        </p:txBody>
      </p:sp>
    </p:spTree>
    <p:extLst>
      <p:ext uri="{BB962C8B-B14F-4D97-AF65-F5344CB8AC3E}">
        <p14:creationId xmlns:p14="http://schemas.microsoft.com/office/powerpoint/2010/main" val="3030432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6029325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6029325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60293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58825" y="371475"/>
            <a:ext cx="7038975" cy="53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05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D2DB9"/>
                </a:solidFill>
              </a:rPr>
              <a:t>Textbook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Do Exercise 8-3, Work with Preferences, in the textbook</a:t>
            </a:r>
          </a:p>
          <a:p>
            <a:r>
              <a:rPr lang="en-US" dirty="0"/>
              <a:t>Use the exercise starter project, ch08_ex3_TipCalcualtor</a:t>
            </a:r>
          </a:p>
          <a:p>
            <a:r>
              <a:rPr lang="en-US" dirty="0"/>
              <a:t>Add a </a:t>
            </a:r>
            <a:r>
              <a:rPr lang="en-US" dirty="0" err="1"/>
              <a:t>ListPreference</a:t>
            </a:r>
            <a:r>
              <a:rPr lang="en-US" dirty="0"/>
              <a:t> with three default tip amounts to the menu</a:t>
            </a:r>
          </a:p>
          <a:p>
            <a:r>
              <a:rPr lang="en-US" dirty="0"/>
              <a:t>Add categories:</a:t>
            </a:r>
          </a:p>
          <a:p>
            <a:pPr lvl="1"/>
            <a:r>
              <a:rPr lang="en-US" dirty="0"/>
              <a:t>Tip Percent</a:t>
            </a:r>
          </a:p>
          <a:p>
            <a:pPr lvl="1"/>
            <a:r>
              <a:rPr lang="en-US" dirty="0"/>
              <a:t>Rounding</a:t>
            </a:r>
          </a:p>
          <a:p>
            <a:r>
              <a:rPr lang="en-US" dirty="0"/>
              <a:t>In the </a:t>
            </a:r>
            <a:r>
              <a:rPr lang="en-US" dirty="0" err="1"/>
              <a:t>SettingsFragment</a:t>
            </a:r>
            <a:r>
              <a:rPr lang="en-US" dirty="0"/>
              <a:t>, disable Default Tip Percent when Remember Tip Percent is unchecked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7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117611"/>
              </p:ext>
            </p:extLst>
          </p:nvPr>
        </p:nvGraphicFramePr>
        <p:xfrm>
          <a:off x="762000" y="685800"/>
          <a:ext cx="712152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Document" r:id="rId3" imgW="6965814" imgH="779723" progId="Word.Document.12">
                  <p:embed/>
                </p:oleObj>
              </mc:Choice>
              <mc:Fallback>
                <p:oleObj name="Document" r:id="rId3" imgW="6965814" imgH="7797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685800"/>
                        <a:ext cx="7121525" cy="76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10" y="1219200"/>
            <a:ext cx="3675380" cy="150876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474474"/>
              </p:ext>
            </p:extLst>
          </p:nvPr>
        </p:nvGraphicFramePr>
        <p:xfrm>
          <a:off x="914400" y="3257550"/>
          <a:ext cx="6965729" cy="105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Document" r:id="rId6" imgW="6965814" imgH="1055958" progId="Word.Document.12">
                  <p:embed/>
                </p:oleObj>
              </mc:Choice>
              <mc:Fallback>
                <p:oleObj name="Document" r:id="rId6" imgW="6965814" imgH="10559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3257550"/>
                        <a:ext cx="6965729" cy="1055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3962400"/>
            <a:ext cx="3749040" cy="153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4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85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2D2DB9"/>
                </a:solidFill>
              </a:rPr>
              <a:t>Options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1544"/>
            <a:ext cx="8229600" cy="4874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Options menu displayed from an action overflow icon– contains two action items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199" y="2797429"/>
            <a:ext cx="3291840" cy="2303780"/>
          </a:xfrm>
          <a:prstGeom prst="rect">
            <a:avLst/>
          </a:prstGeom>
        </p:spPr>
      </p:pic>
      <p:sp>
        <p:nvSpPr>
          <p:cNvPr id="5" name="Date Placeholder 1"/>
          <p:cNvSpPr>
            <a:spLocks noGrp="1"/>
          </p:cNvSpPr>
          <p:nvPr/>
        </p:nvSpPr>
        <p:spPr bwMode="auto">
          <a:xfrm>
            <a:off x="130708" y="6322617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kern="1200" dirty="0"/>
              <a:t>Murach's Android Programming, C8</a:t>
            </a:r>
          </a:p>
        </p:txBody>
      </p:sp>
      <p:sp>
        <p:nvSpPr>
          <p:cNvPr id="6" name="Footer Placeholder 2"/>
          <p:cNvSpPr>
            <a:spLocks noGrp="1"/>
          </p:cNvSpPr>
          <p:nvPr/>
        </p:nvSpPr>
        <p:spPr bwMode="auto">
          <a:xfrm>
            <a:off x="2883199" y="6327117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kern="1200" dirty="0"/>
              <a:t>© 2015, Mike Murach &amp; Associates, Inc. – modified by Brian Bird 2016</a:t>
            </a:r>
          </a:p>
        </p:txBody>
      </p:sp>
      <p:sp>
        <p:nvSpPr>
          <p:cNvPr id="7" name="Slide Number Placeholder 3"/>
          <p:cNvSpPr>
            <a:spLocks noGrp="1"/>
          </p:cNvSpPr>
          <p:nvPr/>
        </p:nvSpPr>
        <p:spPr bwMode="auto">
          <a:xfrm>
            <a:off x="6916621" y="62980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kern="1200" dirty="0"/>
          </a:p>
          <a:p>
            <a:pPr algn="r">
              <a:defRPr/>
            </a:pPr>
            <a:r>
              <a:rPr lang="en-US" sz="900" kern="1200" dirty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kern="12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kern="12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3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87272"/>
              </p:ext>
            </p:extLst>
          </p:nvPr>
        </p:nvGraphicFramePr>
        <p:xfrm>
          <a:off x="914400" y="461963"/>
          <a:ext cx="7345363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Document" r:id="rId3" imgW="7349921" imgH="1146715" progId="Word.Document.12">
                  <p:embed/>
                </p:oleObj>
              </mc:Choice>
              <mc:Fallback>
                <p:oleObj name="Document" r:id="rId3" imgW="7349921" imgH="11467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461963"/>
                        <a:ext cx="7345363" cy="1141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1219200"/>
            <a:ext cx="3749040" cy="216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9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D2DB9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ch08_ex1_TipCalcualtor and run it</a:t>
            </a:r>
          </a:p>
          <a:p>
            <a:r>
              <a:rPr lang="en-US" dirty="0"/>
              <a:t>Click on the action bar overflow icon and on each of the menu items.</a:t>
            </a:r>
          </a:p>
        </p:txBody>
      </p:sp>
    </p:spTree>
    <p:extLst>
      <p:ext uri="{BB962C8B-B14F-4D97-AF65-F5344CB8AC3E}">
        <p14:creationId xmlns:p14="http://schemas.microsoft.com/office/powerpoint/2010/main" val="288712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Creating an App Bar Menu and Handling its Events</a:t>
            </a:r>
          </a:p>
        </p:txBody>
      </p:sp>
    </p:spTree>
    <p:extLst>
      <p:ext uri="{BB962C8B-B14F-4D97-AF65-F5344CB8AC3E}">
        <p14:creationId xmlns:p14="http://schemas.microsoft.com/office/powerpoint/2010/main" val="112597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3488</TotalTime>
  <Words>1441</Words>
  <Application>Microsoft Macintosh PowerPoint</Application>
  <PresentationFormat>On-screen Show (4:3)</PresentationFormat>
  <Paragraphs>241</Paragraphs>
  <Slides>41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Arial Narrow</vt:lpstr>
      <vt:lpstr>Calibri</vt:lpstr>
      <vt:lpstr>Courier</vt:lpstr>
      <vt:lpstr>Roboto</vt:lpstr>
      <vt:lpstr>Times New Roman</vt:lpstr>
      <vt:lpstr>Office Theme</vt:lpstr>
      <vt:lpstr>Document</vt:lpstr>
      <vt:lpstr>Microsoft Word Document</vt:lpstr>
      <vt:lpstr>Menus and Settings</vt:lpstr>
      <vt:lpstr>Course Overview</vt:lpstr>
      <vt:lpstr>PowerPoint Presentation</vt:lpstr>
      <vt:lpstr>Types of Menus</vt:lpstr>
      <vt:lpstr>PowerPoint Presentation</vt:lpstr>
      <vt:lpstr>Options Menu</vt:lpstr>
      <vt:lpstr>PowerPoint Presentation</vt:lpstr>
      <vt:lpstr>Exercise</vt:lpstr>
      <vt:lpstr>PowerPoint Presentation</vt:lpstr>
      <vt:lpstr>PowerPoint Presentation</vt:lpstr>
      <vt:lpstr>Elements in a Menu XML file</vt:lpstr>
      <vt:lpstr>Attributes of the Menu Item</vt:lpstr>
      <vt:lpstr>PowerPoint Presentation</vt:lpstr>
      <vt:lpstr>Exercise</vt:lpstr>
      <vt:lpstr>PowerPoint Presentation</vt:lpstr>
      <vt:lpstr>PowerPoint Presentation</vt:lpstr>
      <vt:lpstr>Exercise</vt:lpstr>
      <vt:lpstr>PowerPoint Presentation</vt:lpstr>
      <vt:lpstr>PowerPoint Presentation</vt:lpstr>
      <vt:lpstr>PowerPoint Presentation</vt:lpstr>
      <vt:lpstr>Questions</vt:lpstr>
      <vt:lpstr>Adding an Activity to the Manifest</vt:lpstr>
      <vt:lpstr>Exercise</vt:lpstr>
      <vt:lpstr>Textbook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PowerPoint Presentation</vt:lpstr>
      <vt:lpstr>Fragments</vt:lpstr>
      <vt:lpstr>PowerPoint Presentation</vt:lpstr>
      <vt:lpstr>PowerPoint Presentation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Textbook Exercise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121</cp:revision>
  <dcterms:created xsi:type="dcterms:W3CDTF">2016-03-27T03:55:45Z</dcterms:created>
  <dcterms:modified xsi:type="dcterms:W3CDTF">2019-07-03T19:02:54Z</dcterms:modified>
</cp:coreProperties>
</file>