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28"/>
  </p:notesMasterIdLst>
  <p:handoutMasterIdLst>
    <p:handoutMasterId r:id="rId29"/>
  </p:handoutMasterIdLst>
  <p:sldIdLst>
    <p:sldId id="362" r:id="rId2"/>
    <p:sldId id="363" r:id="rId3"/>
    <p:sldId id="364" r:id="rId4"/>
    <p:sldId id="365" r:id="rId5"/>
    <p:sldId id="343" r:id="rId6"/>
    <p:sldId id="344" r:id="rId7"/>
    <p:sldId id="345" r:id="rId8"/>
    <p:sldId id="366" r:id="rId9"/>
    <p:sldId id="370" r:id="rId10"/>
    <p:sldId id="373" r:id="rId11"/>
    <p:sldId id="371" r:id="rId12"/>
    <p:sldId id="353" r:id="rId13"/>
    <p:sldId id="375" r:id="rId14"/>
    <p:sldId id="374" r:id="rId15"/>
    <p:sldId id="354" r:id="rId16"/>
    <p:sldId id="355" r:id="rId17"/>
    <p:sldId id="367" r:id="rId18"/>
    <p:sldId id="356" r:id="rId19"/>
    <p:sldId id="357" r:id="rId20"/>
    <p:sldId id="368" r:id="rId21"/>
    <p:sldId id="360" r:id="rId22"/>
    <p:sldId id="358" r:id="rId23"/>
    <p:sldId id="359" r:id="rId24"/>
    <p:sldId id="369" r:id="rId25"/>
    <p:sldId id="361" r:id="rId26"/>
    <p:sldId id="372" r:id="rId2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02" autoAdjust="0"/>
    <p:restoredTop sz="93209" autoAdjust="0"/>
  </p:normalViewPr>
  <p:slideViewPr>
    <p:cSldViewPr>
      <p:cViewPr varScale="1">
        <p:scale>
          <a:sx n="122" d="100"/>
          <a:sy n="122" d="100"/>
        </p:scale>
        <p:origin x="159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fld id="{94633A84-D730-4DB1-B585-7559B92CE5D8}" type="datetimeFigureOut">
              <a:rPr lang="en-US"/>
              <a:pPr>
                <a:defRPr/>
              </a:pPr>
              <a:t>9/30/19</a:t>
            </a:fld>
            <a:endParaRPr lang="en-US"/>
          </a:p>
        </p:txBody>
      </p:sp>
      <p:sp>
        <p:nvSpPr>
          <p:cNvPr id="2765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/guide/topics/data/</a:t>
            </a:r>
            <a:r>
              <a:rPr lang="en-US" dirty="0" err="1"/>
              <a:t>data-storage.html#pref</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3</a:t>
            </a:fld>
            <a:endParaRPr lang="en-US"/>
          </a:p>
        </p:txBody>
      </p:sp>
    </p:spTree>
    <p:extLst>
      <p:ext uri="{BB962C8B-B14F-4D97-AF65-F5344CB8AC3E}">
        <p14:creationId xmlns:p14="http://schemas.microsoft.com/office/powerpoint/2010/main" val="3840666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/guide/topics/manifest/manifest-</a:t>
            </a:r>
            <a:r>
              <a:rPr lang="en-US" dirty="0" err="1"/>
              <a:t>intro.html</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20</a:t>
            </a:fld>
            <a:endParaRPr lang="en-US"/>
          </a:p>
        </p:txBody>
      </p:sp>
    </p:spTree>
    <p:extLst>
      <p:ext uri="{BB962C8B-B14F-4D97-AF65-F5344CB8AC3E}">
        <p14:creationId xmlns:p14="http://schemas.microsoft.com/office/powerpoint/2010/main" val="3269991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romannurik.github.io</a:t>
            </a:r>
            <a:r>
              <a:rPr lang="en-US" dirty="0"/>
              <a:t>/</a:t>
            </a:r>
            <a:r>
              <a:rPr lang="en-US" dirty="0" err="1"/>
              <a:t>AndroidAssetStudio</a:t>
            </a:r>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22</a:t>
            </a:fld>
            <a:endParaRPr lang="en-US"/>
          </a:p>
        </p:txBody>
      </p:sp>
    </p:spTree>
    <p:extLst>
      <p:ext uri="{BB962C8B-B14F-4D97-AF65-F5344CB8AC3E}">
        <p14:creationId xmlns:p14="http://schemas.microsoft.com/office/powerpoint/2010/main" val="1685530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/reference/</a:t>
            </a:r>
            <a:r>
              <a:rPr lang="en-US" dirty="0" err="1"/>
              <a:t>classes.html</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24</a:t>
            </a:fld>
            <a:endParaRPr lang="en-US"/>
          </a:p>
        </p:txBody>
      </p:sp>
    </p:spTree>
    <p:extLst>
      <p:ext uri="{BB962C8B-B14F-4D97-AF65-F5344CB8AC3E}">
        <p14:creationId xmlns:p14="http://schemas.microsoft.com/office/powerpoint/2010/main" val="3269991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https://developer.android.com/reference/android/app/</a:t>
            </a:r>
            <a:r>
              <a:rPr lang="en-US" dirty="0" err="1"/>
              <a:t>Activity.html</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25</a:t>
            </a:fld>
            <a:endParaRPr lang="en-US"/>
          </a:p>
        </p:txBody>
      </p:sp>
    </p:spTree>
    <p:extLst>
      <p:ext uri="{BB962C8B-B14F-4D97-AF65-F5344CB8AC3E}">
        <p14:creationId xmlns:p14="http://schemas.microsoft.com/office/powerpoint/2010/main" val="2650151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/reference/android/app/</a:t>
            </a:r>
            <a:r>
              <a:rPr lang="en-US" dirty="0" err="1"/>
              <a:t>Activity.html#onSaveInstanceState</a:t>
            </a:r>
            <a:r>
              <a:rPr lang="en-US" dirty="0"/>
              <a:t>(</a:t>
            </a:r>
            <a:r>
              <a:rPr lang="en-US" dirty="0" err="1"/>
              <a:t>android.os.Bundle</a:t>
            </a:r>
            <a:r>
              <a:rPr lang="en-US"/>
              <a:t>)</a:t>
            </a:r>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8</a:t>
            </a:fld>
            <a:endParaRPr lang="en-US"/>
          </a:p>
        </p:txBody>
      </p:sp>
    </p:spTree>
    <p:extLst>
      <p:ext uri="{BB962C8B-B14F-4D97-AF65-F5344CB8AC3E}">
        <p14:creationId xmlns:p14="http://schemas.microsoft.com/office/powerpoint/2010/main" val="3269991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/guide/components/activities/</a:t>
            </a:r>
            <a:r>
              <a:rPr lang="en-US" dirty="0" err="1"/>
              <a:t>activity-lifecycle.html#saras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9</a:t>
            </a:fld>
            <a:endParaRPr lang="en-US"/>
          </a:p>
        </p:txBody>
      </p:sp>
    </p:spTree>
    <p:extLst>
      <p:ext uri="{BB962C8B-B14F-4D97-AF65-F5344CB8AC3E}">
        <p14:creationId xmlns:p14="http://schemas.microsoft.com/office/powerpoint/2010/main" val="657850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/guide/components/activities/</a:t>
            </a:r>
            <a:r>
              <a:rPr lang="en-US" dirty="0" err="1"/>
              <a:t>activity-lifecycle.html#saras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10</a:t>
            </a:fld>
            <a:endParaRPr lang="en-US"/>
          </a:p>
        </p:txBody>
      </p:sp>
    </p:spTree>
    <p:extLst>
      <p:ext uri="{BB962C8B-B14F-4D97-AF65-F5344CB8AC3E}">
        <p14:creationId xmlns:p14="http://schemas.microsoft.com/office/powerpoint/2010/main" val="160823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/wiki/Gradle</a:t>
            </a:r>
          </a:p>
          <a:p>
            <a:r>
              <a:rPr lang="en-US" dirty="0"/>
              <a:t>http://</a:t>
            </a:r>
            <a:r>
              <a:rPr lang="en-US" dirty="0" err="1"/>
              <a:t>gradle.org</a:t>
            </a:r>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11</a:t>
            </a:fld>
            <a:endParaRPr lang="en-US"/>
          </a:p>
        </p:txBody>
      </p:sp>
    </p:spTree>
    <p:extLst>
      <p:ext uri="{BB962C8B-B14F-4D97-AF65-F5344CB8AC3E}">
        <p14:creationId xmlns:p14="http://schemas.microsoft.com/office/powerpoint/2010/main" val="742041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www.sitepoint.com</a:t>
            </a:r>
            <a:r>
              <a:rPr lang="en-US" dirty="0"/>
              <a:t>/quick-tip-what-is-gradle-and-how-does-it-work-with-android-studio/</a:t>
            </a:r>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12</a:t>
            </a:fld>
            <a:endParaRPr lang="en-US"/>
          </a:p>
        </p:txBody>
      </p:sp>
    </p:spTree>
    <p:extLst>
      <p:ext uri="{BB962C8B-B14F-4D97-AF65-F5344CB8AC3E}">
        <p14:creationId xmlns:p14="http://schemas.microsoft.com/office/powerpoint/2010/main" val="1556069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www.vogella.com</a:t>
            </a:r>
            <a:r>
              <a:rPr lang="en-US" dirty="0"/>
              <a:t>/tutorials/Gradle/</a:t>
            </a:r>
            <a:r>
              <a:rPr lang="en-US" dirty="0" err="1"/>
              <a:t>article.html</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13</a:t>
            </a:fld>
            <a:endParaRPr lang="en-US"/>
          </a:p>
        </p:txBody>
      </p:sp>
    </p:spTree>
    <p:extLst>
      <p:ext uri="{BB962C8B-B14F-4D97-AF65-F5344CB8AC3E}">
        <p14:creationId xmlns:p14="http://schemas.microsoft.com/office/powerpoint/2010/main" val="390069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view: app, </a:t>
            </a:r>
            <a:r>
              <a:rPr lang="en-US" dirty="0" err="1"/>
              <a:t>build.gradle</a:t>
            </a:r>
            <a:endParaRPr lang="en-US" dirty="0"/>
          </a:p>
          <a:p>
            <a:r>
              <a:rPr lang="en-US" dirty="0"/>
              <a:t>Project Files view: app, app, </a:t>
            </a:r>
            <a:r>
              <a:rPr lang="en-US" dirty="0" err="1"/>
              <a:t>build.gradle</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14</a:t>
            </a:fld>
            <a:endParaRPr lang="en-US"/>
          </a:p>
        </p:txBody>
      </p:sp>
    </p:spTree>
    <p:extLst>
      <p:ext uri="{BB962C8B-B14F-4D97-AF65-F5344CB8AC3E}">
        <p14:creationId xmlns:p14="http://schemas.microsoft.com/office/powerpoint/2010/main" val="2219711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/guide/topics/manifest/manifest-</a:t>
            </a:r>
            <a:r>
              <a:rPr lang="en-US" dirty="0" err="1"/>
              <a:t>intro.html</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17</a:t>
            </a:fld>
            <a:endParaRPr lang="en-US"/>
          </a:p>
        </p:txBody>
      </p:sp>
    </p:spTree>
    <p:extLst>
      <p:ext uri="{BB962C8B-B14F-4D97-AF65-F5344CB8AC3E}">
        <p14:creationId xmlns:p14="http://schemas.microsoft.com/office/powerpoint/2010/main" val="326999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0"/>
            <a:ext cx="7772400" cy="553998"/>
          </a:xfrm>
        </p:spPr>
        <p:txBody>
          <a:bodyPr lIns="0" tIns="0" rIns="0" bIns="0" anchor="t" anchorCtr="0">
            <a:spAutoFit/>
          </a:bodyPr>
          <a:lstStyle>
            <a:lvl1pPr>
              <a:defRPr sz="3600" b="1" i="0" baseline="0">
                <a:solidFill>
                  <a:srgbClr val="0033CC"/>
                </a:solidFill>
              </a:defRPr>
            </a:lvl1pPr>
          </a:lstStyle>
          <a:p>
            <a:r>
              <a:rPr lang="en-US" dirty="0"/>
              <a:t>Chapter number</a:t>
            </a:r>
          </a:p>
        </p:txBody>
      </p:sp>
      <p:sp>
        <p:nvSpPr>
          <p:cNvPr id="3" name="Date Placeholder 2"/>
          <p:cNvSpPr>
            <a:spLocks noGrp="1"/>
          </p:cNvSpPr>
          <p:nvPr>
            <p:ph type="dt" sz="half" idx="10"/>
          </p:nvPr>
        </p:nvSpPr>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a:latin typeface="Times New Roman"/>
            </a:endParaRPr>
          </a:p>
          <a:p>
            <a:pPr>
              <a:defRPr/>
            </a:pPr>
            <a:r>
              <a:rPr lang="en-US"/>
              <a:t>Slide </a:t>
            </a:r>
            <a:fld id="{BF5C1183-B085-4070-A402-C03A3F977D3D}" type="slidenum">
              <a:rPr lang="en-US" smtClean="0"/>
              <a:pPr>
                <a:defRPr/>
              </a:pPr>
              <a:t>‹#›</a:t>
            </a:fld>
            <a:endParaRPr lang="en-US"/>
          </a:p>
        </p:txBody>
      </p:sp>
    </p:spTree>
    <p:extLst>
      <p:ext uri="{BB962C8B-B14F-4D97-AF65-F5344CB8AC3E}">
        <p14:creationId xmlns:p14="http://schemas.microsoft.com/office/powerpoint/2010/main" val="311738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85800"/>
            <a:ext cx="73152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a:t>Murach's Android Programming (2nd Ed.), C3</a:t>
            </a:r>
          </a:p>
        </p:txBody>
      </p:sp>
      <p:sp>
        <p:nvSpPr>
          <p:cNvPr id="4" name="Footer Placeholder 2"/>
          <p:cNvSpPr>
            <a:spLocks noGrp="1"/>
          </p:cNvSpPr>
          <p:nvPr>
            <p:ph type="ftr" sz="quarter" idx="11"/>
          </p:nvPr>
        </p:nvSpPr>
        <p:spPr>
          <a:ln/>
        </p:spPr>
        <p:txBody>
          <a:bodyPr/>
          <a:lstStyle>
            <a:lvl1pPr>
              <a:defRPr/>
            </a:lvl1pPr>
          </a:lstStyle>
          <a:p>
            <a:pPr>
              <a:defRPr/>
            </a:pPr>
            <a:r>
              <a:rPr lang="en-US"/>
              <a:t>© 2015,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412970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110144-19AD-4D4E-902D-E18AF93089D3}" type="datetimeFigureOut">
              <a:rPr lang="en-US" smtClean="0"/>
              <a:t>9/30/19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81846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110144-19AD-4D4E-902D-E18AF93089D3}" type="datetimeFigureOut">
              <a:rPr lang="en-US" smtClean="0"/>
              <a:t>9/30/19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712195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
          <p:cNvSpPr>
            <a:spLocks noGrp="1"/>
          </p:cNvSpPr>
          <p:nvPr>
            <p:ph type="dt" sz="half" idx="2"/>
          </p:nvPr>
        </p:nvSpPr>
        <p:spPr bwMode="auto">
          <a:xfrm>
            <a:off x="762000" y="6248400"/>
            <a:ext cx="1981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900">
                <a:latin typeface="Arial Narrow" pitchFamily="34" charset="0"/>
              </a:defRPr>
            </a:lvl1pPr>
          </a:lstStyle>
          <a:p>
            <a:pPr>
              <a:defRPr/>
            </a:pPr>
            <a:r>
              <a:rPr lang="en-US"/>
              <a:t>Murach's Android Programming (2nd Ed.), C3</a:t>
            </a:r>
          </a:p>
        </p:txBody>
      </p:sp>
      <p:sp>
        <p:nvSpPr>
          <p:cNvPr id="8" name="Footer Placeholder 2"/>
          <p:cNvSpPr>
            <a:spLocks noGrp="1"/>
          </p:cNvSpPr>
          <p:nvPr>
            <p:ph type="ftr" sz="quarter" idx="3"/>
          </p:nvPr>
        </p:nvSpPr>
        <p:spPr bwMode="auto">
          <a:xfrm>
            <a:off x="2895600" y="6248400"/>
            <a:ext cx="33528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900">
                <a:latin typeface="Arial Narrow" pitchFamily="34" charset="0"/>
              </a:defRPr>
            </a:lvl1pPr>
          </a:lstStyle>
          <a:p>
            <a:pPr>
              <a:defRPr/>
            </a:pPr>
            <a:r>
              <a:rPr lang="en-US"/>
              <a:t>© 2015, Mike Murach &amp; Associates, Inc.</a:t>
            </a:r>
          </a:p>
        </p:txBody>
      </p:sp>
      <p:sp>
        <p:nvSpPr>
          <p:cNvPr id="9" name="Slide Number Placeholder 3"/>
          <p:cNvSpPr>
            <a:spLocks noGrp="1"/>
          </p:cNvSpPr>
          <p:nvPr>
            <p:ph type="sldNum" sz="quarter" idx="4"/>
          </p:nvPr>
        </p:nvSpPr>
        <p:spPr bwMode="auto">
          <a:xfrm>
            <a:off x="65532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a:latin typeface="Times New Roman"/>
            </a:endParaRPr>
          </a:p>
          <a:p>
            <a:pPr>
              <a:defRPr/>
            </a:pPr>
            <a:r>
              <a:rPr lang="en-US"/>
              <a:t>Slide </a:t>
            </a:r>
            <a:fld id="{BF5C1183-B085-4070-A402-C03A3F977D3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72" r:id="rId3"/>
    <p:sldLayoutId id="2147483673" r:id="rId4"/>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package" Target="../embeddings/Microsoft_Word_Document2.docx"/></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hyperlink" Target="http://romannurik.github.io/AndroidAssetStudio/" TargetMode="External"/><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eveloper.android.com/reference/classes.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eveloper.android.com/reference/android/app/Activity.html"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7000">
              <a:schemeClr val="accent6">
                <a:alpha val="17000"/>
              </a:schemeClr>
            </a:gs>
            <a:gs pos="100000">
              <a:schemeClr val="accent6">
                <a:alpha val="7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1952" y="312314"/>
            <a:ext cx="7775370" cy="4869286"/>
          </a:xfrm>
        </p:spPr>
        <p:txBody>
          <a:bodyPr>
            <a:noAutofit/>
          </a:bodyPr>
          <a:lstStyle/>
          <a:p>
            <a:pPr>
              <a:spcAft>
                <a:spcPts val="600"/>
              </a:spcAft>
            </a:pPr>
            <a:r>
              <a:rPr lang="en-US" sz="8000" b="1" dirty="0">
                <a:solidFill>
                  <a:schemeClr val="accent6"/>
                </a:solidFill>
              </a:rPr>
              <a:t>Your First App </a:t>
            </a:r>
            <a:r>
              <a:rPr lang="en-US" sz="6600" b="1" dirty="0">
                <a:solidFill>
                  <a:schemeClr val="accent6"/>
                </a:solidFill>
              </a:rPr>
              <a:t>(continued)</a:t>
            </a:r>
            <a:br>
              <a:rPr lang="en-US" sz="6600" b="1" dirty="0">
                <a:solidFill>
                  <a:schemeClr val="accent6"/>
                </a:solidFill>
              </a:rPr>
            </a:br>
            <a:br>
              <a:rPr lang="en-US" sz="6600" b="1" dirty="0"/>
            </a:br>
            <a:r>
              <a:rPr lang="en-US" sz="6000" b="1" dirty="0"/>
              <a:t>Writing the Code</a:t>
            </a:r>
            <a:br>
              <a:rPr lang="en-US" sz="6000" b="1" dirty="0"/>
            </a:br>
            <a:r>
              <a:rPr lang="en-US" sz="4800" b="1" dirty="0"/>
              <a:t>and more</a:t>
            </a:r>
          </a:p>
        </p:txBody>
      </p:sp>
      <p:sp>
        <p:nvSpPr>
          <p:cNvPr id="5" name="Subtitle 4">
            <a:extLst>
              <a:ext uri="{FF2B5EF4-FFF2-40B4-BE49-F238E27FC236}">
                <a16:creationId xmlns:a16="http://schemas.microsoft.com/office/drawing/2014/main" id="{12025DB2-2113-8249-8EB2-E23C4937698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9064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946"/>
            <a:ext cx="7543800" cy="800219"/>
          </a:xfrm>
        </p:spPr>
        <p:txBody>
          <a:bodyPr/>
          <a:lstStyle/>
          <a:p>
            <a:r>
              <a:rPr lang="en-US" dirty="0"/>
              <a:t>Example of Retrieving Activity State in </a:t>
            </a:r>
            <a:r>
              <a:rPr lang="en-US" i="1" dirty="0" err="1"/>
              <a:t>onCreate</a:t>
            </a:r>
            <a:endParaRPr lang="en-US" i="1" dirty="0"/>
          </a:p>
        </p:txBody>
      </p:sp>
      <p:sp>
        <p:nvSpPr>
          <p:cNvPr id="6" name="TextBox 5"/>
          <p:cNvSpPr txBox="1"/>
          <p:nvPr/>
        </p:nvSpPr>
        <p:spPr>
          <a:xfrm>
            <a:off x="342900" y="1447800"/>
            <a:ext cx="8001000" cy="4093428"/>
          </a:xfrm>
          <a:prstGeom prst="rect">
            <a:avLst/>
          </a:prstGeom>
          <a:noFill/>
        </p:spPr>
        <p:txBody>
          <a:bodyPr wrap="square" rtlCol="0">
            <a:spAutoFit/>
          </a:bodyPr>
          <a:lstStyle/>
          <a:p>
            <a:r>
              <a:rPr lang="en-US" sz="2000" b="1" dirty="0">
                <a:solidFill>
                  <a:srgbClr val="000080"/>
                </a:solidFill>
              </a:rPr>
              <a:t>    </a:t>
            </a:r>
            <a:r>
              <a:rPr lang="en-US" sz="2000" dirty="0">
                <a:solidFill>
                  <a:srgbClr val="808000"/>
                </a:solidFill>
              </a:rPr>
              <a:t>@Override</a:t>
            </a:r>
            <a:br>
              <a:rPr lang="en-US" sz="2000" dirty="0">
                <a:solidFill>
                  <a:srgbClr val="808000"/>
                </a:solidFill>
              </a:rPr>
            </a:br>
            <a:r>
              <a:rPr lang="en-US" sz="2000" dirty="0">
                <a:solidFill>
                  <a:srgbClr val="808000"/>
                </a:solidFill>
              </a:rPr>
              <a:t>    </a:t>
            </a:r>
            <a:r>
              <a:rPr lang="en-US" sz="2000" b="1" dirty="0">
                <a:solidFill>
                  <a:srgbClr val="000080"/>
                </a:solidFill>
              </a:rPr>
              <a:t>protected void </a:t>
            </a:r>
            <a:r>
              <a:rPr lang="en-US" sz="2000" dirty="0" err="1"/>
              <a:t>onCreate</a:t>
            </a:r>
            <a:r>
              <a:rPr lang="en-US" sz="2000" dirty="0"/>
              <a:t>(Bundle </a:t>
            </a:r>
            <a:r>
              <a:rPr lang="en-US" sz="2000" dirty="0" err="1"/>
              <a:t>savedInstanceState</a:t>
            </a:r>
            <a:r>
              <a:rPr lang="en-US" sz="2000" dirty="0"/>
              <a:t>) {</a:t>
            </a:r>
            <a:br>
              <a:rPr lang="en-US" sz="2000" dirty="0"/>
            </a:br>
            <a:r>
              <a:rPr lang="en-US" sz="2000" dirty="0"/>
              <a:t>    </a:t>
            </a:r>
            <a:r>
              <a:rPr lang="en-US" sz="2000" b="1" dirty="0" err="1">
                <a:solidFill>
                  <a:srgbClr val="000080"/>
                </a:solidFill>
              </a:rPr>
              <a:t>super</a:t>
            </a:r>
            <a:r>
              <a:rPr lang="en-US" sz="2000" dirty="0" err="1"/>
              <a:t>.onCreate</a:t>
            </a:r>
            <a:r>
              <a:rPr lang="en-US" sz="2000" dirty="0"/>
              <a:t>(</a:t>
            </a:r>
            <a:r>
              <a:rPr lang="en-US" sz="2000" dirty="0" err="1"/>
              <a:t>savedInstanceState</a:t>
            </a:r>
            <a:r>
              <a:rPr lang="en-US" sz="2000" dirty="0"/>
              <a:t>); </a:t>
            </a:r>
            <a:r>
              <a:rPr lang="en-US" sz="2000" i="1" dirty="0">
                <a:solidFill>
                  <a:srgbClr val="808080"/>
                </a:solidFill>
              </a:rPr>
              <a:t>// Always call the superclass first</a:t>
            </a:r>
            <a:br>
              <a:rPr lang="en-US" sz="2000" i="1" dirty="0">
                <a:solidFill>
                  <a:srgbClr val="808080"/>
                </a:solidFill>
              </a:rPr>
            </a:br>
            <a:br>
              <a:rPr lang="en-US" sz="2000" i="1" dirty="0">
                <a:solidFill>
                  <a:srgbClr val="808080"/>
                </a:solidFill>
              </a:rPr>
            </a:br>
            <a:br>
              <a:rPr lang="en-US" sz="2000" i="1" dirty="0">
                <a:solidFill>
                  <a:srgbClr val="808080"/>
                </a:solidFill>
              </a:rPr>
            </a:br>
            <a:r>
              <a:rPr lang="en-US" sz="2000" i="1" dirty="0">
                <a:solidFill>
                  <a:srgbClr val="808080"/>
                </a:solidFill>
              </a:rPr>
              <a:t>    // Check whether we're recreating a previously destroyed instance</a:t>
            </a:r>
            <a:br>
              <a:rPr lang="en-US" sz="2000" i="1" dirty="0">
                <a:solidFill>
                  <a:srgbClr val="808080"/>
                </a:solidFill>
              </a:rPr>
            </a:br>
            <a:r>
              <a:rPr lang="en-US" sz="2000" i="1" dirty="0">
                <a:solidFill>
                  <a:srgbClr val="808080"/>
                </a:solidFill>
              </a:rPr>
              <a:t>    </a:t>
            </a:r>
            <a:r>
              <a:rPr lang="en-US" sz="2000" b="1" dirty="0">
                <a:solidFill>
                  <a:srgbClr val="000080"/>
                </a:solidFill>
              </a:rPr>
              <a:t>if </a:t>
            </a:r>
            <a:r>
              <a:rPr lang="en-US" sz="2000" dirty="0"/>
              <a:t>(</a:t>
            </a:r>
            <a:r>
              <a:rPr lang="en-US" sz="2000" dirty="0" err="1"/>
              <a:t>savedInstanceState</a:t>
            </a:r>
            <a:r>
              <a:rPr lang="en-US" sz="2000" dirty="0"/>
              <a:t> != </a:t>
            </a:r>
            <a:r>
              <a:rPr lang="en-US" sz="2000" b="1" dirty="0">
                <a:solidFill>
                  <a:srgbClr val="000080"/>
                </a:solidFill>
              </a:rPr>
              <a:t>null</a:t>
            </a:r>
            <a:r>
              <a:rPr lang="en-US" sz="2000" dirty="0"/>
              <a:t>) {</a:t>
            </a:r>
            <a:br>
              <a:rPr lang="en-US" sz="2000" dirty="0"/>
            </a:br>
            <a:r>
              <a:rPr lang="en-US" sz="2000" dirty="0"/>
              <a:t>        </a:t>
            </a:r>
            <a:r>
              <a:rPr lang="en-US" sz="2000" i="1" dirty="0">
                <a:solidFill>
                  <a:srgbClr val="808080"/>
                </a:solidFill>
              </a:rPr>
              <a:t>// Restore value of members from saved state</a:t>
            </a:r>
            <a:br>
              <a:rPr lang="en-US" sz="2000" i="1" dirty="0">
                <a:solidFill>
                  <a:srgbClr val="808080"/>
                </a:solidFill>
              </a:rPr>
            </a:br>
            <a:r>
              <a:rPr lang="en-US" sz="2000" i="1" dirty="0">
                <a:solidFill>
                  <a:srgbClr val="808080"/>
                </a:solidFill>
              </a:rPr>
              <a:t>        </a:t>
            </a:r>
            <a:r>
              <a:rPr lang="en-US" sz="2000" dirty="0" err="1"/>
              <a:t>mCurrentScore</a:t>
            </a:r>
            <a:r>
              <a:rPr lang="en-US" sz="2000" dirty="0"/>
              <a:t> = </a:t>
            </a:r>
            <a:r>
              <a:rPr lang="en-US" sz="2000" dirty="0" err="1"/>
              <a:t>savedInstanceState.getInt</a:t>
            </a:r>
            <a:r>
              <a:rPr lang="en-US" sz="2000" dirty="0"/>
              <a:t>(STATE_SCORE);</a:t>
            </a:r>
            <a:br>
              <a:rPr lang="en-US" sz="2000" dirty="0"/>
            </a:br>
            <a:r>
              <a:rPr lang="en-US" sz="2000" dirty="0"/>
              <a:t>        </a:t>
            </a:r>
            <a:r>
              <a:rPr lang="en-US" sz="2000" dirty="0" err="1"/>
              <a:t>mCurrentLevel</a:t>
            </a:r>
            <a:r>
              <a:rPr lang="en-US" sz="2000" dirty="0"/>
              <a:t> = </a:t>
            </a:r>
            <a:r>
              <a:rPr lang="en-US" sz="2000" dirty="0" err="1"/>
              <a:t>savedInstanceState.getInt</a:t>
            </a:r>
            <a:r>
              <a:rPr lang="en-US" sz="2000" dirty="0"/>
              <a:t>(STATE_LEVEL);</a:t>
            </a:r>
            <a:br>
              <a:rPr lang="en-US" sz="2000" dirty="0"/>
            </a:br>
            <a:r>
              <a:rPr lang="en-US" sz="2000" dirty="0"/>
              <a:t>    } </a:t>
            </a:r>
            <a:r>
              <a:rPr lang="en-US" sz="2000" b="1" dirty="0">
                <a:solidFill>
                  <a:srgbClr val="000080"/>
                </a:solidFill>
              </a:rPr>
              <a:t>else </a:t>
            </a:r>
            <a:r>
              <a:rPr lang="en-US" sz="2000" dirty="0"/>
              <a:t>{</a:t>
            </a:r>
            <a:br>
              <a:rPr lang="en-US" sz="2000" dirty="0"/>
            </a:br>
            <a:r>
              <a:rPr lang="en-US" sz="2000" dirty="0"/>
              <a:t>        </a:t>
            </a:r>
            <a:r>
              <a:rPr lang="en-US" sz="2000" i="1" dirty="0">
                <a:solidFill>
                  <a:srgbClr val="808080"/>
                </a:solidFill>
              </a:rPr>
              <a:t>// initialize members with default values for a new instance</a:t>
            </a:r>
            <a:br>
              <a:rPr lang="en-US" sz="2000" i="1" dirty="0">
                <a:solidFill>
                  <a:srgbClr val="808080"/>
                </a:solidFill>
              </a:rPr>
            </a:br>
            <a:r>
              <a:rPr lang="en-US" sz="2000" i="1" dirty="0">
                <a:solidFill>
                  <a:srgbClr val="808080"/>
                </a:solidFill>
              </a:rPr>
              <a:t>    </a:t>
            </a:r>
            <a:r>
              <a:rPr lang="en-US" sz="2000" dirty="0"/>
              <a:t>}</a:t>
            </a:r>
            <a:endParaRPr lang="en-US" sz="2000" dirty="0">
              <a:latin typeface="Courier" charset="0"/>
              <a:ea typeface="Courier" charset="0"/>
              <a:cs typeface="Courier" charset="0"/>
            </a:endParaRPr>
          </a:p>
        </p:txBody>
      </p:sp>
      <p:pic>
        <p:nvPicPr>
          <p:cNvPr id="4" name="Picture 3">
            <a:extLst>
              <a:ext uri="{FF2B5EF4-FFF2-40B4-BE49-F238E27FC236}">
                <a16:creationId xmlns:a16="http://schemas.microsoft.com/office/drawing/2014/main" id="{944CA240-7414-AE40-81C0-7005080C93F1}"/>
              </a:ext>
            </a:extLst>
          </p:cNvPr>
          <p:cNvPicPr>
            <a:picLocks noChangeAspect="1"/>
          </p:cNvPicPr>
          <p:nvPr/>
        </p:nvPicPr>
        <p:blipFill>
          <a:blip r:embed="rId3"/>
          <a:stretch>
            <a:fillRect/>
          </a:stretch>
        </p:blipFill>
        <p:spPr>
          <a:xfrm>
            <a:off x="2286000" y="5391913"/>
            <a:ext cx="3299475" cy="1231900"/>
          </a:xfrm>
          <a:prstGeom prst="rect">
            <a:avLst/>
          </a:prstGeom>
        </p:spPr>
      </p:pic>
    </p:spTree>
    <p:extLst>
      <p:ext uri="{BB962C8B-B14F-4D97-AF65-F5344CB8AC3E}">
        <p14:creationId xmlns:p14="http://schemas.microsoft.com/office/powerpoint/2010/main" val="1265688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3962400" cy="400110"/>
          </a:xfrm>
        </p:spPr>
        <p:txBody>
          <a:bodyPr/>
          <a:lstStyle/>
          <a:p>
            <a:r>
              <a:rPr lang="en-US" dirty="0"/>
              <a:t>Gradle Build System</a:t>
            </a:r>
          </a:p>
        </p:txBody>
      </p:sp>
      <p:sp>
        <p:nvSpPr>
          <p:cNvPr id="6" name="TextBox 5"/>
          <p:cNvSpPr txBox="1"/>
          <p:nvPr/>
        </p:nvSpPr>
        <p:spPr>
          <a:xfrm>
            <a:off x="762000" y="1219200"/>
            <a:ext cx="7467600" cy="4893647"/>
          </a:xfrm>
          <a:prstGeom prst="rect">
            <a:avLst/>
          </a:prstGeom>
          <a:noFill/>
        </p:spPr>
        <p:txBody>
          <a:bodyPr wrap="square" rtlCol="0">
            <a:spAutoFit/>
          </a:bodyPr>
          <a:lstStyle/>
          <a:p>
            <a:r>
              <a:rPr lang="en-US" dirty="0"/>
              <a:t>Gradle is an open source build automation system that builds upon the concepts of Apache Ant and Apache Maven and introduces a Groovy-based domain-specific language (DSL) instead of the XML form used by Apache Maven of declaring the project configuration.  Gradle uses a directed acyclic graph ("DAG") to determine the order in which tasks can be run.</a:t>
            </a:r>
          </a:p>
          <a:p>
            <a:endParaRPr lang="en-US" dirty="0"/>
          </a:p>
          <a:p>
            <a:r>
              <a:rPr lang="en-US" dirty="0"/>
              <a:t>Gradle was designed for multi-project builds which can grow to be quite large, and supports incremental builds by intelligently determining which parts of the build tree are up-to-date, so that any task dependent upon those parts will not need to be re-executed. - Wikipedia</a:t>
            </a:r>
          </a:p>
        </p:txBody>
      </p:sp>
      <p:pic>
        <p:nvPicPr>
          <p:cNvPr id="7" name="Picture 6"/>
          <p:cNvPicPr>
            <a:picLocks noChangeAspect="1"/>
          </p:cNvPicPr>
          <p:nvPr/>
        </p:nvPicPr>
        <p:blipFill>
          <a:blip r:embed="rId3"/>
          <a:stretch>
            <a:fillRect/>
          </a:stretch>
        </p:blipFill>
        <p:spPr>
          <a:xfrm>
            <a:off x="4419600" y="381000"/>
            <a:ext cx="3807637" cy="818642"/>
          </a:xfrm>
          <a:prstGeom prst="rect">
            <a:avLst/>
          </a:prstGeom>
        </p:spPr>
      </p:pic>
    </p:spTree>
    <p:extLst>
      <p:ext uri="{BB962C8B-B14F-4D97-AF65-F5344CB8AC3E}">
        <p14:creationId xmlns:p14="http://schemas.microsoft.com/office/powerpoint/2010/main" val="209975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Gradle files</a:t>
            </a:r>
          </a:p>
        </p:txBody>
      </p:sp>
      <p:sp>
        <p:nvSpPr>
          <p:cNvPr id="3" name="Date Placeholder 2"/>
          <p:cNvSpPr>
            <a:spLocks noGrp="1"/>
          </p:cNvSpPr>
          <p:nvPr>
            <p:ph type="dt" sz="half" idx="10"/>
          </p:nvPr>
        </p:nvSpPr>
        <p:spPr>
          <a:xfrm>
            <a:off x="762000" y="6248400"/>
            <a:ext cx="23622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12</a:t>
            </a:fld>
            <a:endParaRPr lang="en-US" sz="900">
              <a:latin typeface="Arial Narrow" pitchFamily="34" charset="0"/>
            </a:endParaRPr>
          </a:p>
        </p:txBody>
      </p:sp>
      <p:sp>
        <p:nvSpPr>
          <p:cNvPr id="7" name="Rectangle 6">
            <a:extLst>
              <a:ext uri="{FF2B5EF4-FFF2-40B4-BE49-F238E27FC236}">
                <a16:creationId xmlns:a16="http://schemas.microsoft.com/office/drawing/2014/main" id="{183AEA6F-0C2D-634F-9A56-0E8B59BD3BE8}"/>
              </a:ext>
            </a:extLst>
          </p:cNvPr>
          <p:cNvSpPr/>
          <p:nvPr/>
        </p:nvSpPr>
        <p:spPr>
          <a:xfrm>
            <a:off x="838200" y="1219200"/>
            <a:ext cx="7620000" cy="1938992"/>
          </a:xfrm>
          <a:prstGeom prst="rect">
            <a:avLst/>
          </a:prstGeom>
        </p:spPr>
        <p:txBody>
          <a:bodyPr wrap="square">
            <a:spAutoFit/>
          </a:bodyPr>
          <a:lstStyle/>
          <a:p>
            <a:pPr marL="342900" indent="-34290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build.gradle</a:t>
            </a:r>
            <a:r>
              <a:rPr lang="en-US" b="1" dirty="0">
                <a:latin typeface="Times New Roman" panose="02020603050405020304" pitchFamily="18" charset="0"/>
                <a:cs typeface="Times New Roman" panose="02020603050405020304" pitchFamily="18" charset="0"/>
              </a:rPr>
              <a:t>(Project: </a:t>
            </a:r>
            <a:r>
              <a:rPr lang="en-US" b="1" dirty="0" err="1">
                <a:latin typeface="Times New Roman" panose="02020603050405020304" pitchFamily="18" charset="0"/>
                <a:cs typeface="Times New Roman" panose="02020603050405020304" pitchFamily="18" charset="0"/>
              </a:rPr>
              <a:t>your_app_name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Contains configuration for all projects and modules in the application. </a:t>
            </a:r>
          </a:p>
          <a:p>
            <a:pPr marL="342900" indent="-34290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build.gradle</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Module:app</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Contains specific configuration for the module it’s in.</a:t>
            </a:r>
          </a:p>
        </p:txBody>
      </p:sp>
    </p:spTree>
    <p:extLst>
      <p:ext uri="{BB962C8B-B14F-4D97-AF65-F5344CB8AC3E}">
        <p14:creationId xmlns:p14="http://schemas.microsoft.com/office/powerpoint/2010/main" val="358422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Gradle Projects and Tasks</a:t>
            </a:r>
          </a:p>
        </p:txBody>
      </p:sp>
      <p:sp>
        <p:nvSpPr>
          <p:cNvPr id="3" name="Date Placeholder 2"/>
          <p:cNvSpPr>
            <a:spLocks noGrp="1"/>
          </p:cNvSpPr>
          <p:nvPr>
            <p:ph type="dt" sz="half" idx="10"/>
          </p:nvPr>
        </p:nvSpPr>
        <p:spPr>
          <a:xfrm>
            <a:off x="762000" y="6248400"/>
            <a:ext cx="23622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13</a:t>
            </a:fld>
            <a:endParaRPr lang="en-US" sz="900">
              <a:latin typeface="Arial Narrow" pitchFamily="34" charset="0"/>
            </a:endParaRPr>
          </a:p>
        </p:txBody>
      </p:sp>
      <p:sp>
        <p:nvSpPr>
          <p:cNvPr id="7" name="Rectangle 6">
            <a:extLst>
              <a:ext uri="{FF2B5EF4-FFF2-40B4-BE49-F238E27FC236}">
                <a16:creationId xmlns:a16="http://schemas.microsoft.com/office/drawing/2014/main" id="{183AEA6F-0C2D-634F-9A56-0E8B59BD3BE8}"/>
              </a:ext>
            </a:extLst>
          </p:cNvPr>
          <p:cNvSpPr/>
          <p:nvPr/>
        </p:nvSpPr>
        <p:spPr>
          <a:xfrm>
            <a:off x="838200" y="1219200"/>
            <a:ext cx="7620000" cy="1938992"/>
          </a:xfrm>
          <a:prstGeom prst="rect">
            <a:avLst/>
          </a:prstGeom>
        </p:spPr>
        <p:txBody>
          <a:bodyPr wrap="square">
            <a:spAutoFit/>
          </a:bodyPr>
          <a:lstStyle/>
          <a:p>
            <a:pPr marL="342900" indent="-342900">
              <a:buFont typeface="Arial" panose="020B0604020202020204" pitchFamily="34" charset="0"/>
              <a:buChar char="•"/>
            </a:pPr>
            <a:r>
              <a:rPr lang="en-US" dirty="0">
                <a:latin typeface="Noto Serif" panose="02020600060500020200" pitchFamily="18" charset="0"/>
              </a:rPr>
              <a:t>Projects - A Gradle build consists of one or more </a:t>
            </a:r>
            <a:r>
              <a:rPr lang="en-US" i="1" dirty="0">
                <a:latin typeface="Noto Serif" panose="02020600060500020200" pitchFamily="18" charset="0"/>
              </a:rPr>
              <a:t>projects</a:t>
            </a:r>
            <a:r>
              <a:rPr lang="en-US" dirty="0">
                <a:latin typeface="Noto Serif" panose="02020600060500020200" pitchFamily="18" charset="0"/>
              </a:rPr>
              <a:t> which build or do something. </a:t>
            </a:r>
          </a:p>
          <a:p>
            <a:pPr marL="342900" indent="-342900">
              <a:buFont typeface="Arial" panose="020B0604020202020204" pitchFamily="34" charset="0"/>
              <a:buChar char="•"/>
            </a:pPr>
            <a:r>
              <a:rPr lang="en-US" dirty="0">
                <a:latin typeface="Noto Serif" panose="02020600060500020200" pitchFamily="18" charset="0"/>
              </a:rPr>
              <a:t>Tasks - Each project consists of </a:t>
            </a:r>
            <a:r>
              <a:rPr lang="en-US" i="1" dirty="0">
                <a:latin typeface="Noto Serif" panose="02020600060500020200" pitchFamily="18" charset="0"/>
              </a:rPr>
              <a:t>tasks</a:t>
            </a:r>
            <a:r>
              <a:rPr lang="en-US" dirty="0">
                <a:latin typeface="Noto Serif" panose="02020600060500020200" pitchFamily="18" charset="0"/>
              </a:rPr>
              <a:t>. A task represents a piece of work which a build performs </a:t>
            </a:r>
            <a:endParaRPr lang="en-US" dirty="0"/>
          </a:p>
        </p:txBody>
      </p:sp>
    </p:spTree>
    <p:extLst>
      <p:ext uri="{BB962C8B-B14F-4D97-AF65-F5344CB8AC3E}">
        <p14:creationId xmlns:p14="http://schemas.microsoft.com/office/powerpoint/2010/main" val="200433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Gradle build script</a:t>
            </a:r>
          </a:p>
        </p:txBody>
      </p:sp>
      <p:sp>
        <p:nvSpPr>
          <p:cNvPr id="3" name="Date Placeholder 2"/>
          <p:cNvSpPr>
            <a:spLocks noGrp="1"/>
          </p:cNvSpPr>
          <p:nvPr>
            <p:ph type="dt" sz="half" idx="10"/>
          </p:nvPr>
        </p:nvSpPr>
        <p:spPr>
          <a:xfrm>
            <a:off x="762000" y="6248400"/>
            <a:ext cx="23622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14</a:t>
            </a:fld>
            <a:endParaRPr lang="en-US" sz="900">
              <a:latin typeface="Arial Narrow" pitchFamily="34" charset="0"/>
            </a:endParaRPr>
          </a:p>
        </p:txBody>
      </p:sp>
      <p:graphicFrame>
        <p:nvGraphicFramePr>
          <p:cNvPr id="6" name="Object 5"/>
          <p:cNvGraphicFramePr>
            <a:graphicFrameLocks noChangeAspect="1"/>
          </p:cNvGraphicFramePr>
          <p:nvPr>
            <p:extLst/>
          </p:nvPr>
        </p:nvGraphicFramePr>
        <p:xfrm>
          <a:off x="990600" y="1219200"/>
          <a:ext cx="7300912" cy="4575175"/>
        </p:xfrm>
        <a:graphic>
          <a:graphicData uri="http://schemas.openxmlformats.org/presentationml/2006/ole">
            <mc:AlternateContent xmlns:mc="http://schemas.openxmlformats.org/markup-compatibility/2006">
              <mc:Choice xmlns:v="urn:schemas-microsoft-com:vml" Requires="v">
                <p:oleObj spid="_x0000_s37894" name="Document" r:id="rId4" imgW="7301323" imgH="4576078" progId="Word.Document.12">
                  <p:embed/>
                </p:oleObj>
              </mc:Choice>
              <mc:Fallback>
                <p:oleObj name="Document" r:id="rId4" imgW="7301323" imgH="4576078" progId="Word.Document.12">
                  <p:embed/>
                  <p:pic>
                    <p:nvPicPr>
                      <p:cNvPr id="6" name="Object 5"/>
                      <p:cNvPicPr/>
                      <p:nvPr/>
                    </p:nvPicPr>
                    <p:blipFill>
                      <a:blip r:embed="rId5"/>
                      <a:stretch>
                        <a:fillRect/>
                      </a:stretch>
                    </p:blipFill>
                    <p:spPr>
                      <a:xfrm>
                        <a:off x="990600" y="1219200"/>
                        <a:ext cx="7300912" cy="4575175"/>
                      </a:xfrm>
                      <a:prstGeom prst="rect">
                        <a:avLst/>
                      </a:prstGeom>
                    </p:spPr>
                  </p:pic>
                </p:oleObj>
              </mc:Fallback>
            </mc:AlternateContent>
          </a:graphicData>
        </a:graphic>
      </p:graphicFrame>
    </p:spTree>
    <p:extLst>
      <p:ext uri="{BB962C8B-B14F-4D97-AF65-F5344CB8AC3E}">
        <p14:creationId xmlns:p14="http://schemas.microsoft.com/office/powerpoint/2010/main" val="235310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dialogs for adding a dependency</a:t>
            </a:r>
          </a:p>
        </p:txBody>
      </p:sp>
      <p:sp>
        <p:nvSpPr>
          <p:cNvPr id="3" name="Date Placeholder 2"/>
          <p:cNvSpPr>
            <a:spLocks noGrp="1"/>
          </p:cNvSpPr>
          <p:nvPr>
            <p:ph type="dt" sz="half" idx="10"/>
          </p:nvPr>
        </p:nvSpPr>
        <p:spPr>
          <a:xfrm>
            <a:off x="762000" y="6248400"/>
            <a:ext cx="23622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15</a:t>
            </a:fld>
            <a:endParaRPr lang="en-US" sz="900">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90600" y="1206499"/>
            <a:ext cx="5791200" cy="491571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08318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A dependencies block</a:t>
            </a:r>
          </a:p>
        </p:txBody>
      </p:sp>
      <p:sp>
        <p:nvSpPr>
          <p:cNvPr id="3" name="Date Placeholder 2"/>
          <p:cNvSpPr>
            <a:spLocks noGrp="1"/>
          </p:cNvSpPr>
          <p:nvPr>
            <p:ph type="dt" sz="half" idx="10"/>
          </p:nvPr>
        </p:nvSpPr>
        <p:spPr>
          <a:xfrm>
            <a:off x="762000" y="6248400"/>
            <a:ext cx="24384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16</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994217076"/>
              </p:ext>
            </p:extLst>
          </p:nvPr>
        </p:nvGraphicFramePr>
        <p:xfrm>
          <a:off x="990600" y="1219200"/>
          <a:ext cx="7300912" cy="866775"/>
        </p:xfrm>
        <a:graphic>
          <a:graphicData uri="http://schemas.openxmlformats.org/presentationml/2006/ole">
            <mc:AlternateContent xmlns:mc="http://schemas.openxmlformats.org/markup-compatibility/2006">
              <mc:Choice xmlns:v="urn:schemas-microsoft-com:vml" Requires="v">
                <p:oleObj spid="_x0000_s31771" name="Document" r:id="rId3" imgW="7301323" imgH="867039" progId="Word.Document.12">
                  <p:embed/>
                </p:oleObj>
              </mc:Choice>
              <mc:Fallback>
                <p:oleObj name="Document" r:id="rId3" imgW="7301323" imgH="867039" progId="Word.Document.12">
                  <p:embed/>
                  <p:pic>
                    <p:nvPicPr>
                      <p:cNvPr id="0" name=""/>
                      <p:cNvPicPr/>
                      <p:nvPr/>
                    </p:nvPicPr>
                    <p:blipFill>
                      <a:blip r:embed="rId4"/>
                      <a:stretch>
                        <a:fillRect/>
                      </a:stretch>
                    </p:blipFill>
                    <p:spPr>
                      <a:xfrm>
                        <a:off x="990600" y="1219200"/>
                        <a:ext cx="7300912" cy="866775"/>
                      </a:xfrm>
                      <a:prstGeom prst="rect">
                        <a:avLst/>
                      </a:prstGeom>
                    </p:spPr>
                  </p:pic>
                </p:oleObj>
              </mc:Fallback>
            </mc:AlternateContent>
          </a:graphicData>
        </a:graphic>
      </p:graphicFrame>
    </p:spTree>
    <p:extLst>
      <p:ext uri="{BB962C8B-B14F-4D97-AF65-F5344CB8AC3E}">
        <p14:creationId xmlns:p14="http://schemas.microsoft.com/office/powerpoint/2010/main" val="2250412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3962400" cy="400110"/>
          </a:xfrm>
        </p:spPr>
        <p:txBody>
          <a:bodyPr/>
          <a:lstStyle/>
          <a:p>
            <a:r>
              <a:rPr lang="en-US" dirty="0"/>
              <a:t>Android Manifest</a:t>
            </a:r>
          </a:p>
        </p:txBody>
      </p:sp>
      <p:sp>
        <p:nvSpPr>
          <p:cNvPr id="6" name="TextBox 5"/>
          <p:cNvSpPr txBox="1"/>
          <p:nvPr/>
        </p:nvSpPr>
        <p:spPr>
          <a:xfrm>
            <a:off x="762000" y="1219200"/>
            <a:ext cx="4876800" cy="4401205"/>
          </a:xfrm>
          <a:prstGeom prst="rect">
            <a:avLst/>
          </a:prstGeom>
          <a:noFill/>
        </p:spPr>
        <p:txBody>
          <a:bodyPr wrap="square" rtlCol="0">
            <a:spAutoFit/>
          </a:bodyPr>
          <a:lstStyle/>
          <a:p>
            <a:r>
              <a:rPr lang="en-US" sz="2800" dirty="0"/>
              <a:t>Every application must have an AndroidManifest.xml file (with precisely that name) in its root directory. The manifest file presents essential information about your app to the Android system, information the system must have before it can run any of the app's code. – Android Developer’s API Guide</a:t>
            </a:r>
            <a:endParaRPr lang="en-US" dirty="0"/>
          </a:p>
        </p:txBody>
      </p:sp>
      <p:pic>
        <p:nvPicPr>
          <p:cNvPr id="3" name="Picture 2"/>
          <p:cNvPicPr>
            <a:picLocks noChangeAspect="1"/>
          </p:cNvPicPr>
          <p:nvPr/>
        </p:nvPicPr>
        <p:blipFill>
          <a:blip r:embed="rId3"/>
          <a:stretch>
            <a:fillRect/>
          </a:stretch>
        </p:blipFill>
        <p:spPr>
          <a:xfrm>
            <a:off x="5694866" y="1447800"/>
            <a:ext cx="2750634" cy="2743200"/>
          </a:xfrm>
          <a:prstGeom prst="rect">
            <a:avLst/>
          </a:prstGeom>
        </p:spPr>
      </p:pic>
    </p:spTree>
    <p:extLst>
      <p:ext uri="{BB962C8B-B14F-4D97-AF65-F5344CB8AC3E}">
        <p14:creationId xmlns:p14="http://schemas.microsoft.com/office/powerpoint/2010/main" val="1908645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AndroidManifest.xml file</a:t>
            </a:r>
          </a:p>
        </p:txBody>
      </p:sp>
      <p:sp>
        <p:nvSpPr>
          <p:cNvPr id="3" name="Date Placeholder 2"/>
          <p:cNvSpPr>
            <a:spLocks noGrp="1"/>
          </p:cNvSpPr>
          <p:nvPr>
            <p:ph type="dt" sz="half" idx="10"/>
          </p:nvPr>
        </p:nvSpPr>
        <p:spPr>
          <a:xfrm>
            <a:off x="762000" y="6248400"/>
            <a:ext cx="23622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18</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399731168"/>
              </p:ext>
            </p:extLst>
          </p:nvPr>
        </p:nvGraphicFramePr>
        <p:xfrm>
          <a:off x="990600" y="1143000"/>
          <a:ext cx="7300912" cy="4978400"/>
        </p:xfrm>
        <a:graphic>
          <a:graphicData uri="http://schemas.openxmlformats.org/presentationml/2006/ole">
            <mc:AlternateContent xmlns:mc="http://schemas.openxmlformats.org/markup-compatibility/2006">
              <mc:Choice xmlns:v="urn:schemas-microsoft-com:vml" Requires="v">
                <p:oleObj spid="_x0000_s32795" name="Document" r:id="rId3" imgW="7301323" imgH="4979352" progId="Word.Document.12">
                  <p:embed/>
                </p:oleObj>
              </mc:Choice>
              <mc:Fallback>
                <p:oleObj name="Document" r:id="rId3" imgW="7301323" imgH="4979352" progId="Word.Document.12">
                  <p:embed/>
                  <p:pic>
                    <p:nvPicPr>
                      <p:cNvPr id="0" name=""/>
                      <p:cNvPicPr/>
                      <p:nvPr/>
                    </p:nvPicPr>
                    <p:blipFill>
                      <a:blip r:embed="rId4"/>
                      <a:stretch>
                        <a:fillRect/>
                      </a:stretch>
                    </p:blipFill>
                    <p:spPr>
                      <a:xfrm>
                        <a:off x="990600" y="1143000"/>
                        <a:ext cx="7300912" cy="4978400"/>
                      </a:xfrm>
                      <a:prstGeom prst="rect">
                        <a:avLst/>
                      </a:prstGeom>
                    </p:spPr>
                  </p:pic>
                </p:oleObj>
              </mc:Fallback>
            </mc:AlternateContent>
          </a:graphicData>
        </a:graphic>
      </p:graphicFrame>
    </p:spTree>
    <p:extLst>
      <p:ext uri="{BB962C8B-B14F-4D97-AF65-F5344CB8AC3E}">
        <p14:creationId xmlns:p14="http://schemas.microsoft.com/office/powerpoint/2010/main" val="2867803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16577"/>
            <a:ext cx="7315200" cy="738664"/>
          </a:xfrm>
        </p:spPr>
        <p:txBody>
          <a:bodyPr/>
          <a:lstStyle/>
          <a:p>
            <a:r>
              <a:rPr lang="en-US" sz="2400" dirty="0"/>
              <a:t>An activity element </a:t>
            </a:r>
            <a:br>
              <a:rPr lang="en-US" sz="2400" dirty="0"/>
            </a:br>
            <a:r>
              <a:rPr lang="en-US" sz="2400" dirty="0"/>
              <a:t>that only allows portrait orientation</a:t>
            </a:r>
          </a:p>
        </p:txBody>
      </p:sp>
      <p:sp>
        <p:nvSpPr>
          <p:cNvPr id="3" name="Date Placeholder 2"/>
          <p:cNvSpPr>
            <a:spLocks noGrp="1"/>
          </p:cNvSpPr>
          <p:nvPr>
            <p:ph type="dt" sz="half" idx="10"/>
          </p:nvPr>
        </p:nvSpPr>
        <p:spPr>
          <a:xfrm>
            <a:off x="762000" y="6248400"/>
            <a:ext cx="24384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19</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562650895"/>
              </p:ext>
            </p:extLst>
          </p:nvPr>
        </p:nvGraphicFramePr>
        <p:xfrm>
          <a:off x="914400" y="1625600"/>
          <a:ext cx="7313400" cy="2726440"/>
        </p:xfrm>
        <a:graphic>
          <a:graphicData uri="http://schemas.openxmlformats.org/presentationml/2006/ole">
            <mc:AlternateContent xmlns:mc="http://schemas.openxmlformats.org/markup-compatibility/2006">
              <mc:Choice xmlns:v="urn:schemas-microsoft-com:vml" Requires="v">
                <p:oleObj spid="_x0000_s33819" name="Document" r:id="rId3" imgW="7313400" imgH="2726440" progId="Word.Document.12">
                  <p:embed/>
                </p:oleObj>
              </mc:Choice>
              <mc:Fallback>
                <p:oleObj name="Document" r:id="rId3" imgW="7313400" imgH="2726440" progId="Word.Document.12">
                  <p:embed/>
                  <p:pic>
                    <p:nvPicPr>
                      <p:cNvPr id="0" name=""/>
                      <p:cNvPicPr/>
                      <p:nvPr/>
                    </p:nvPicPr>
                    <p:blipFill>
                      <a:blip r:embed="rId4"/>
                      <a:stretch>
                        <a:fillRect/>
                      </a:stretch>
                    </p:blipFill>
                    <p:spPr>
                      <a:xfrm>
                        <a:off x="914400" y="1625600"/>
                        <a:ext cx="7313400" cy="2726440"/>
                      </a:xfrm>
                      <a:prstGeom prst="rect">
                        <a:avLst/>
                      </a:prstGeom>
                    </p:spPr>
                  </p:pic>
                </p:oleObj>
              </mc:Fallback>
            </mc:AlternateContent>
          </a:graphicData>
        </a:graphic>
      </p:graphicFrame>
    </p:spTree>
    <p:extLst>
      <p:ext uri="{BB962C8B-B14F-4D97-AF65-F5344CB8AC3E}">
        <p14:creationId xmlns:p14="http://schemas.microsoft.com/office/powerpoint/2010/main" val="892294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gradFill flip="none" rotWithShape="1">
          <a:gsLst>
            <a:gs pos="77000">
              <a:schemeClr val="accent3">
                <a:lumMod val="85000"/>
                <a:alpha val="40000"/>
              </a:schemeClr>
            </a:gs>
            <a:gs pos="100000">
              <a:schemeClr val="accent3">
                <a:lumMod val="50000"/>
              </a:schemeClr>
            </a:gs>
          </a:gsLst>
          <a:lin ang="5400000" scaled="0"/>
          <a:tileRect/>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457200" y="609600"/>
            <a:ext cx="8001000" cy="609600"/>
          </a:xfrm>
        </p:spPr>
        <p:txBody>
          <a:bodyPr/>
          <a:lstStyle/>
          <a:p>
            <a:pPr algn="l"/>
            <a:r>
              <a:rPr lang="en-US" sz="2800" b="1" dirty="0">
                <a:solidFill>
                  <a:schemeClr val="accent6"/>
                </a:solidFill>
              </a:rPr>
              <a:t>Course Overview</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26401458"/>
              </p:ext>
            </p:extLst>
          </p:nvPr>
        </p:nvGraphicFramePr>
        <p:xfrm>
          <a:off x="457200" y="1447800"/>
          <a:ext cx="4038600" cy="4299244"/>
        </p:xfrm>
        <a:graphic>
          <a:graphicData uri="http://schemas.openxmlformats.org/drawingml/2006/table">
            <a:tbl>
              <a:tblPr firstRow="1" bandRow="1">
                <a:tableStyleId>{5C22544A-7EE6-4342-B048-85BDC9FD1C3A}</a:tableStyleId>
              </a:tblPr>
              <a:tblGrid>
                <a:gridCol w="587433">
                  <a:extLst>
                    <a:ext uri="{9D8B030D-6E8A-4147-A177-3AD203B41FA5}">
                      <a16:colId xmlns:a16="http://schemas.microsoft.com/office/drawing/2014/main" val="20000"/>
                    </a:ext>
                  </a:extLst>
                </a:gridCol>
                <a:gridCol w="3451167">
                  <a:extLst>
                    <a:ext uri="{9D8B030D-6E8A-4147-A177-3AD203B41FA5}">
                      <a16:colId xmlns:a16="http://schemas.microsoft.com/office/drawing/2014/main" val="20001"/>
                    </a:ext>
                  </a:extLst>
                </a:gridCol>
              </a:tblGrid>
              <a:tr h="428284">
                <a:tc>
                  <a:txBody>
                    <a:bodyPr/>
                    <a:lstStyle/>
                    <a:p>
                      <a:r>
                        <a:rPr lang="en-US" dirty="0"/>
                        <a:t>Wk</a:t>
                      </a:r>
                    </a:p>
                  </a:txBody>
                  <a:tcPr/>
                </a:tc>
                <a:tc>
                  <a:txBody>
                    <a:bodyPr/>
                    <a:lstStyle/>
                    <a:p>
                      <a:r>
                        <a:rPr lang="en-US" dirty="0"/>
                        <a:t>Topic</a:t>
                      </a:r>
                    </a:p>
                  </a:txBody>
                  <a:tcPr/>
                </a:tc>
                <a:extLst>
                  <a:ext uri="{0D108BD9-81ED-4DB2-BD59-A6C34878D82A}">
                    <a16:rowId xmlns:a16="http://schemas.microsoft.com/office/drawing/2014/main" val="10000"/>
                  </a:ext>
                </a:extLst>
              </a:tr>
              <a:tr h="428284">
                <a:tc>
                  <a:txBody>
                    <a:bodyPr/>
                    <a:lstStyle/>
                    <a:p>
                      <a:r>
                        <a:rPr lang="en-US" sz="2800" dirty="0"/>
                        <a:t>1</a:t>
                      </a:r>
                    </a:p>
                  </a:txBody>
                  <a:tcPr>
                    <a:solidFill>
                      <a:schemeClr val="accent5"/>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Intro + </a:t>
                      </a:r>
                    </a:p>
                    <a:p>
                      <a:pPr marL="0" marR="0" indent="0" algn="l" defTabSz="457200" rtl="0" eaLnBrk="1" fontAlgn="auto" latinLnBrk="0" hangingPunct="1">
                        <a:lnSpc>
                          <a:spcPct val="100000"/>
                        </a:lnSpc>
                        <a:spcBef>
                          <a:spcPts val="0"/>
                        </a:spcBef>
                        <a:spcAft>
                          <a:spcPts val="0"/>
                        </a:spcAft>
                        <a:buClrTx/>
                        <a:buSzTx/>
                        <a:buFontTx/>
                        <a:buNone/>
                        <a:tabLst/>
                        <a:defRPr/>
                      </a:pPr>
                      <a:r>
                        <a:rPr lang="en-US" sz="2800" u="sng" dirty="0"/>
                        <a:t>single-screen apps</a:t>
                      </a:r>
                    </a:p>
                  </a:txBody>
                  <a:tcPr>
                    <a:solidFill>
                      <a:schemeClr val="accent5"/>
                    </a:solidFill>
                  </a:tcPr>
                </a:tc>
                <a:extLst>
                  <a:ext uri="{0D108BD9-81ED-4DB2-BD59-A6C34878D82A}">
                    <a16:rowId xmlns:a16="http://schemas.microsoft.com/office/drawing/2014/main" val="10001"/>
                  </a:ext>
                </a:extLst>
              </a:tr>
              <a:tr h="472440">
                <a:tc>
                  <a:txBody>
                    <a:bodyPr/>
                    <a:lstStyle/>
                    <a:p>
                      <a:r>
                        <a:rPr lang="en-US" sz="2800" dirty="0"/>
                        <a:t>1</a:t>
                      </a:r>
                    </a:p>
                  </a:txBody>
                  <a:tcPr>
                    <a:solidFill>
                      <a:schemeClr val="accent5">
                        <a:lumMod val="60000"/>
                        <a:lumOff val="4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Activity Lifecycle +</a:t>
                      </a:r>
                    </a:p>
                  </a:txBody>
                  <a:tcPr>
                    <a:solidFill>
                      <a:schemeClr val="accent5">
                        <a:lumMod val="60000"/>
                        <a:lumOff val="40000"/>
                      </a:schemeClr>
                    </a:solidFill>
                  </a:tcPr>
                </a:tc>
                <a:extLst>
                  <a:ext uri="{0D108BD9-81ED-4DB2-BD59-A6C34878D82A}">
                    <a16:rowId xmlns:a16="http://schemas.microsoft.com/office/drawing/2014/main" val="10002"/>
                  </a:ext>
                </a:extLst>
              </a:tr>
              <a:tr h="472440">
                <a:tc>
                  <a:txBody>
                    <a:bodyPr/>
                    <a:lstStyle/>
                    <a:p>
                      <a:r>
                        <a:rPr lang="en-US" sz="2800" dirty="0"/>
                        <a:t>1</a:t>
                      </a:r>
                    </a:p>
                  </a:txBody>
                  <a:tcPr>
                    <a:solidFill>
                      <a:srgbClr val="FFFF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Saving</a:t>
                      </a:r>
                      <a:r>
                        <a:rPr lang="en-US" sz="2800" baseline="0" dirty="0"/>
                        <a:t> activity state and more</a:t>
                      </a:r>
                      <a:endParaRPr lang="en-US" sz="2800" dirty="0"/>
                    </a:p>
                  </a:txBody>
                  <a:tcPr>
                    <a:solidFill>
                      <a:srgbClr val="FFFF00"/>
                    </a:solidFill>
                  </a:tcPr>
                </a:tc>
                <a:extLst>
                  <a:ext uri="{0D108BD9-81ED-4DB2-BD59-A6C34878D82A}">
                    <a16:rowId xmlns:a16="http://schemas.microsoft.com/office/drawing/2014/main" val="10003"/>
                  </a:ext>
                </a:extLst>
              </a:tr>
              <a:tr h="428284">
                <a:tc>
                  <a:txBody>
                    <a:bodyPr/>
                    <a:lstStyle/>
                    <a:p>
                      <a:r>
                        <a:rPr lang="en-US" sz="2800" dirty="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baseline="0" dirty="0"/>
                        <a:t>Menus + Themes</a:t>
                      </a:r>
                      <a:endParaRPr lang="en-US" sz="2800" dirty="0"/>
                    </a:p>
                  </a:txBody>
                  <a:tcPr/>
                </a:tc>
                <a:extLst>
                  <a:ext uri="{0D108BD9-81ED-4DB2-BD59-A6C34878D82A}">
                    <a16:rowId xmlns:a16="http://schemas.microsoft.com/office/drawing/2014/main" val="10004"/>
                  </a:ext>
                </a:extLst>
              </a:tr>
              <a:tr h="856568">
                <a:tc>
                  <a:txBody>
                    <a:bodyPr/>
                    <a:lstStyle/>
                    <a:p>
                      <a:r>
                        <a:rPr lang="en-US" sz="2800" dirty="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Multi-screen</a:t>
                      </a:r>
                      <a:r>
                        <a:rPr lang="en-US" sz="2800" baseline="0" dirty="0"/>
                        <a:t> apps +</a:t>
                      </a: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Fragments</a:t>
                      </a:r>
                    </a:p>
                  </a:txBody>
                  <a:tcPr/>
                </a:tc>
                <a:extLst>
                  <a:ext uri="{0D108BD9-81ED-4DB2-BD59-A6C34878D82A}">
                    <a16:rowId xmlns:a16="http://schemas.microsoft.com/office/drawing/2014/main" val="10005"/>
                  </a:ext>
                </a:extLst>
              </a:tr>
            </a:tbl>
          </a:graphicData>
        </a:graphic>
      </p:graphicFrame>
      <p:graphicFrame>
        <p:nvGraphicFramePr>
          <p:cNvPr id="8" name="Content Placeholder 7"/>
          <p:cNvGraphicFramePr>
            <a:graphicFrameLocks noGrp="1"/>
          </p:cNvGraphicFramePr>
          <p:nvPr>
            <p:ph sz="half" idx="2"/>
            <p:extLst>
              <p:ext uri="{D42A27DB-BD31-4B8C-83A1-F6EECF244321}">
                <p14:modId xmlns:p14="http://schemas.microsoft.com/office/powerpoint/2010/main" val="1224559344"/>
              </p:ext>
            </p:extLst>
          </p:nvPr>
        </p:nvGraphicFramePr>
        <p:xfrm>
          <a:off x="4724400" y="1447800"/>
          <a:ext cx="3962400" cy="3866745"/>
        </p:xfrm>
        <a:graphic>
          <a:graphicData uri="http://schemas.openxmlformats.org/drawingml/2006/table">
            <a:tbl>
              <a:tblPr firstRow="1" bandRow="1">
                <a:tableStyleId>{5C22544A-7EE6-4342-B048-85BDC9FD1C3A}</a:tableStyleId>
              </a:tblPr>
              <a:tblGrid>
                <a:gridCol w="546192">
                  <a:extLst>
                    <a:ext uri="{9D8B030D-6E8A-4147-A177-3AD203B41FA5}">
                      <a16:colId xmlns:a16="http://schemas.microsoft.com/office/drawing/2014/main" val="20000"/>
                    </a:ext>
                  </a:extLst>
                </a:gridCol>
                <a:gridCol w="3416208">
                  <a:extLst>
                    <a:ext uri="{9D8B030D-6E8A-4147-A177-3AD203B41FA5}">
                      <a16:colId xmlns:a16="http://schemas.microsoft.com/office/drawing/2014/main" val="20001"/>
                    </a:ext>
                  </a:extLst>
                </a:gridCol>
              </a:tblGrid>
              <a:tr h="375862">
                <a:tc>
                  <a:txBody>
                    <a:bodyPr/>
                    <a:lstStyle/>
                    <a:p>
                      <a:r>
                        <a:rPr lang="en-US" dirty="0"/>
                        <a:t>Wk</a:t>
                      </a:r>
                    </a:p>
                  </a:txBody>
                  <a:tcPr/>
                </a:tc>
                <a:tc>
                  <a:txBody>
                    <a:bodyPr/>
                    <a:lstStyle/>
                    <a:p>
                      <a:r>
                        <a:rPr lang="en-US" dirty="0"/>
                        <a:t>Topic</a:t>
                      </a:r>
                    </a:p>
                  </a:txBody>
                  <a:tcPr/>
                </a:tc>
                <a:extLst>
                  <a:ext uri="{0D108BD9-81ED-4DB2-BD59-A6C34878D82A}">
                    <a16:rowId xmlns:a16="http://schemas.microsoft.com/office/drawing/2014/main" val="10000"/>
                  </a:ext>
                </a:extLst>
              </a:tr>
              <a:tr h="957676">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baseline="0" dirty="0"/>
                        <a:t>Reading XML files + Asynch Tasks</a:t>
                      </a:r>
                      <a:endParaRPr lang="en-US" sz="2800" dirty="0"/>
                    </a:p>
                  </a:txBody>
                  <a:tcPr/>
                </a:tc>
                <a:extLst>
                  <a:ext uri="{0D108BD9-81ED-4DB2-BD59-A6C34878D82A}">
                    <a16:rowId xmlns:a16="http://schemas.microsoft.com/office/drawing/2014/main" val="10001"/>
                  </a:ext>
                </a:extLst>
              </a:tr>
              <a:tr h="525177">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List Views</a:t>
                      </a:r>
                    </a:p>
                  </a:txBody>
                  <a:tcPr/>
                </a:tc>
                <a:extLst>
                  <a:ext uri="{0D108BD9-81ED-4DB2-BD59-A6C34878D82A}">
                    <a16:rowId xmlns:a16="http://schemas.microsoft.com/office/drawing/2014/main" val="10002"/>
                  </a:ext>
                </a:extLst>
              </a:tr>
              <a:tr h="525177">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SQLite</a:t>
                      </a:r>
                      <a:r>
                        <a:rPr lang="en-US" sz="2800" baseline="0" dirty="0"/>
                        <a:t> Database</a:t>
                      </a:r>
                      <a:endParaRPr lang="en-US" sz="2800" dirty="0"/>
                    </a:p>
                  </a:txBody>
                  <a:tcPr/>
                </a:tc>
                <a:extLst>
                  <a:ext uri="{0D108BD9-81ED-4DB2-BD59-A6C34878D82A}">
                    <a16:rowId xmlns:a16="http://schemas.microsoft.com/office/drawing/2014/main" val="10003"/>
                  </a:ext>
                </a:extLst>
              </a:tr>
              <a:tr h="957676">
                <a:tc>
                  <a:txBody>
                    <a:bodyPr/>
                    <a:lstStyle/>
                    <a:p>
                      <a:r>
                        <a:rPr lang="en-US" sz="2800" dirty="0"/>
                        <a:t>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Consuming a web service</a:t>
                      </a:r>
                    </a:p>
                  </a:txBody>
                  <a:tcPr/>
                </a:tc>
                <a:extLst>
                  <a:ext uri="{0D108BD9-81ED-4DB2-BD59-A6C34878D82A}">
                    <a16:rowId xmlns:a16="http://schemas.microsoft.com/office/drawing/2014/main" val="10004"/>
                  </a:ext>
                </a:extLst>
              </a:tr>
              <a:tr h="525177">
                <a:tc>
                  <a:txBody>
                    <a:bodyPr/>
                    <a:lstStyle/>
                    <a:p>
                      <a:r>
                        <a:rPr lang="en-US" sz="2800" dirty="0"/>
                        <a:t>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Geolocation</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84688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3962400" cy="400110"/>
          </a:xfrm>
        </p:spPr>
        <p:txBody>
          <a:bodyPr/>
          <a:lstStyle/>
          <a:p>
            <a:r>
              <a:rPr lang="en-US" dirty="0"/>
              <a:t>Android Launcher Icons</a:t>
            </a:r>
          </a:p>
        </p:txBody>
      </p:sp>
      <p:pic>
        <p:nvPicPr>
          <p:cNvPr id="4" name="Picture 3"/>
          <p:cNvPicPr>
            <a:picLocks noChangeAspect="1"/>
          </p:cNvPicPr>
          <p:nvPr/>
        </p:nvPicPr>
        <p:blipFill>
          <a:blip r:embed="rId3"/>
          <a:stretch>
            <a:fillRect/>
          </a:stretch>
        </p:blipFill>
        <p:spPr>
          <a:xfrm>
            <a:off x="6629400" y="1371600"/>
            <a:ext cx="1916683" cy="2133599"/>
          </a:xfrm>
          <a:prstGeom prst="rect">
            <a:avLst/>
          </a:prstGeom>
        </p:spPr>
      </p:pic>
      <p:sp>
        <p:nvSpPr>
          <p:cNvPr id="5" name="TextBox 4"/>
          <p:cNvSpPr txBox="1"/>
          <p:nvPr/>
        </p:nvSpPr>
        <p:spPr>
          <a:xfrm>
            <a:off x="990600" y="1371600"/>
            <a:ext cx="5562600" cy="2308324"/>
          </a:xfrm>
          <a:prstGeom prst="rect">
            <a:avLst/>
          </a:prstGeom>
          <a:noFill/>
        </p:spPr>
        <p:txBody>
          <a:bodyPr wrap="square" rtlCol="0">
            <a:spAutoFit/>
          </a:bodyPr>
          <a:lstStyle/>
          <a:p>
            <a:r>
              <a:rPr lang="en-US" dirty="0"/>
              <a:t>A launcher icon is a graphic that represents your application. Launcher icons are used by Launcher applications and appear on the user’s Home screen. Launcher icons can also be used to represent shortcuts into your application</a:t>
            </a:r>
          </a:p>
        </p:txBody>
      </p:sp>
      <p:sp>
        <p:nvSpPr>
          <p:cNvPr id="7" name="TextBox 6"/>
          <p:cNvSpPr txBox="1"/>
          <p:nvPr/>
        </p:nvSpPr>
        <p:spPr>
          <a:xfrm>
            <a:off x="990600" y="3733800"/>
            <a:ext cx="7772400" cy="1938992"/>
          </a:xfrm>
          <a:prstGeom prst="rect">
            <a:avLst/>
          </a:prstGeom>
          <a:noFill/>
        </p:spPr>
        <p:txBody>
          <a:bodyPr wrap="square" rtlCol="0">
            <a:spAutoFit/>
          </a:bodyPr>
          <a:lstStyle/>
          <a:p>
            <a:r>
              <a:rPr lang="en-US" dirty="0"/>
              <a:t>Separate icons should be created for all generalized screen densities, including low-, medium-, high-, and extra-high-density screens. A high-resolution version of your application launcher icon is also required by Google Play for use in application listings. </a:t>
            </a:r>
          </a:p>
        </p:txBody>
      </p:sp>
    </p:spTree>
    <p:extLst>
      <p:ext uri="{BB962C8B-B14F-4D97-AF65-F5344CB8AC3E}">
        <p14:creationId xmlns:p14="http://schemas.microsoft.com/office/powerpoint/2010/main" val="1587235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How to set the launcher icon for an app</a:t>
            </a:r>
          </a:p>
        </p:txBody>
      </p:sp>
      <p:sp>
        <p:nvSpPr>
          <p:cNvPr id="3" name="Date Placeholder 2"/>
          <p:cNvSpPr>
            <a:spLocks noGrp="1"/>
          </p:cNvSpPr>
          <p:nvPr>
            <p:ph type="dt" sz="half" idx="10"/>
          </p:nvPr>
        </p:nvSpPr>
        <p:spPr>
          <a:xfrm>
            <a:off x="762000" y="6248400"/>
            <a:ext cx="24384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dirty="0"/>
              <a:t>© 2015, Mike Murach &amp; Associates, Inc. – Revised by Brian Bird 2016</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21</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245284489"/>
              </p:ext>
            </p:extLst>
          </p:nvPr>
        </p:nvGraphicFramePr>
        <p:xfrm>
          <a:off x="1004477" y="1219200"/>
          <a:ext cx="7301323" cy="2819676"/>
        </p:xfrm>
        <a:graphic>
          <a:graphicData uri="http://schemas.openxmlformats.org/presentationml/2006/ole">
            <mc:AlternateContent xmlns:mc="http://schemas.openxmlformats.org/markup-compatibility/2006">
              <mc:Choice xmlns:v="urn:schemas-microsoft-com:vml" Requires="v">
                <p:oleObj spid="_x0000_s35867" name="Document" r:id="rId3" imgW="7301323" imgH="2819676" progId="Word.Document.12">
                  <p:embed/>
                </p:oleObj>
              </mc:Choice>
              <mc:Fallback>
                <p:oleObj name="Document" r:id="rId3" imgW="7301323" imgH="2819676" progId="Word.Document.12">
                  <p:embed/>
                  <p:pic>
                    <p:nvPicPr>
                      <p:cNvPr id="0" name=""/>
                      <p:cNvPicPr/>
                      <p:nvPr/>
                    </p:nvPicPr>
                    <p:blipFill>
                      <a:blip r:embed="rId4"/>
                      <a:stretch>
                        <a:fillRect/>
                      </a:stretch>
                    </p:blipFill>
                    <p:spPr>
                      <a:xfrm>
                        <a:off x="1004477" y="1219200"/>
                        <a:ext cx="7301323" cy="2819676"/>
                      </a:xfrm>
                      <a:prstGeom prst="rect">
                        <a:avLst/>
                      </a:prstGeom>
                    </p:spPr>
                  </p:pic>
                </p:oleObj>
              </mc:Fallback>
            </mc:AlternateContent>
          </a:graphicData>
        </a:graphic>
      </p:graphicFrame>
      <p:sp>
        <p:nvSpPr>
          <p:cNvPr id="7" name="Rectangle 6"/>
          <p:cNvSpPr/>
          <p:nvPr/>
        </p:nvSpPr>
        <p:spPr>
          <a:xfrm>
            <a:off x="990600" y="4495800"/>
            <a:ext cx="6858000" cy="461665"/>
          </a:xfrm>
          <a:prstGeom prst="rect">
            <a:avLst/>
          </a:prstGeom>
        </p:spPr>
        <p:txBody>
          <a:bodyPr wrap="square">
            <a:spAutoFit/>
          </a:bodyPr>
          <a:lstStyle/>
          <a:p>
            <a:r>
              <a:rPr lang="en-US" dirty="0">
                <a:hlinkClick r:id="rId5"/>
              </a:rPr>
              <a:t>http://romannurik.github.io/AndroidAssetStudio/</a:t>
            </a:r>
            <a:r>
              <a:rPr lang="en-US" dirty="0"/>
              <a:t> </a:t>
            </a:r>
          </a:p>
        </p:txBody>
      </p:sp>
    </p:spTree>
    <p:extLst>
      <p:ext uri="{BB962C8B-B14F-4D97-AF65-F5344CB8AC3E}">
        <p14:creationId xmlns:p14="http://schemas.microsoft.com/office/powerpoint/2010/main" val="1869031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800219"/>
          </a:xfrm>
        </p:spPr>
        <p:txBody>
          <a:bodyPr/>
          <a:lstStyle/>
          <a:p>
            <a:r>
              <a:rPr lang="en-US" dirty="0"/>
              <a:t>The Android Asset Studio web page </a:t>
            </a:r>
            <a:br>
              <a:rPr lang="en-US" dirty="0"/>
            </a:br>
            <a:r>
              <a:rPr lang="en-US" dirty="0"/>
              <a:t>for generating launcher icons</a:t>
            </a:r>
          </a:p>
        </p:txBody>
      </p:sp>
      <p:sp>
        <p:nvSpPr>
          <p:cNvPr id="3" name="Date Placeholder 2"/>
          <p:cNvSpPr>
            <a:spLocks noGrp="1"/>
          </p:cNvSpPr>
          <p:nvPr>
            <p:ph type="dt" sz="half" idx="10"/>
          </p:nvPr>
        </p:nvSpPr>
        <p:spPr>
          <a:xfrm>
            <a:off x="762000" y="6248400"/>
            <a:ext cx="24384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22</a:t>
            </a:fld>
            <a:endParaRPr lang="en-US" sz="900">
              <a:latin typeface="Arial Narrow" pitchFamily="34"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946785" y="1600200"/>
            <a:ext cx="7282815" cy="451341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46320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directory structure for launcher icons</a:t>
            </a:r>
          </a:p>
        </p:txBody>
      </p:sp>
      <p:sp>
        <p:nvSpPr>
          <p:cNvPr id="3" name="Date Placeholder 2"/>
          <p:cNvSpPr>
            <a:spLocks noGrp="1"/>
          </p:cNvSpPr>
          <p:nvPr>
            <p:ph type="dt" sz="half" idx="10"/>
          </p:nvPr>
        </p:nvSpPr>
        <p:spPr>
          <a:xfrm>
            <a:off x="762000" y="6248400"/>
            <a:ext cx="25146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23</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07626692"/>
              </p:ext>
            </p:extLst>
          </p:nvPr>
        </p:nvGraphicFramePr>
        <p:xfrm>
          <a:off x="914400" y="1143000"/>
          <a:ext cx="7300912" cy="2492375"/>
        </p:xfrm>
        <a:graphic>
          <a:graphicData uri="http://schemas.openxmlformats.org/presentationml/2006/ole">
            <mc:AlternateContent xmlns:mc="http://schemas.openxmlformats.org/markup-compatibility/2006">
              <mc:Choice xmlns:v="urn:schemas-microsoft-com:vml" Requires="v">
                <p:oleObj spid="_x0000_s34843" name="Document" r:id="rId3" imgW="7301323" imgH="2492736" progId="Word.Document.12">
                  <p:embed/>
                </p:oleObj>
              </mc:Choice>
              <mc:Fallback>
                <p:oleObj name="Document" r:id="rId3" imgW="7301323" imgH="2492736" progId="Word.Document.12">
                  <p:embed/>
                  <p:pic>
                    <p:nvPicPr>
                      <p:cNvPr id="0" name=""/>
                      <p:cNvPicPr/>
                      <p:nvPr/>
                    </p:nvPicPr>
                    <p:blipFill>
                      <a:blip r:embed="rId4"/>
                      <a:stretch>
                        <a:fillRect/>
                      </a:stretch>
                    </p:blipFill>
                    <p:spPr>
                      <a:xfrm>
                        <a:off x="914400" y="1143000"/>
                        <a:ext cx="7300912" cy="2492375"/>
                      </a:xfrm>
                      <a:prstGeom prst="rect">
                        <a:avLst/>
                      </a:prstGeom>
                    </p:spPr>
                  </p:pic>
                </p:oleObj>
              </mc:Fallback>
            </mc:AlternateContent>
          </a:graphicData>
        </a:graphic>
      </p:graphicFrame>
    </p:spTree>
    <p:extLst>
      <p:ext uri="{BB962C8B-B14F-4D97-AF65-F5344CB8AC3E}">
        <p14:creationId xmlns:p14="http://schemas.microsoft.com/office/powerpoint/2010/main" val="2567334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5746"/>
            <a:ext cx="4648200" cy="800219"/>
          </a:xfrm>
        </p:spPr>
        <p:txBody>
          <a:bodyPr/>
          <a:lstStyle/>
          <a:p>
            <a:r>
              <a:rPr lang="en-US" dirty="0"/>
              <a:t>Android API Documentation</a:t>
            </a:r>
          </a:p>
        </p:txBody>
      </p:sp>
      <p:pic>
        <p:nvPicPr>
          <p:cNvPr id="9" name="Picture 8"/>
          <p:cNvPicPr>
            <a:picLocks noChangeAspect="1"/>
          </p:cNvPicPr>
          <p:nvPr/>
        </p:nvPicPr>
        <p:blipFill>
          <a:blip r:embed="rId3"/>
          <a:stretch>
            <a:fillRect/>
          </a:stretch>
        </p:blipFill>
        <p:spPr>
          <a:xfrm>
            <a:off x="762000" y="1524000"/>
            <a:ext cx="7759700" cy="2895600"/>
          </a:xfrm>
          <a:prstGeom prst="rect">
            <a:avLst/>
          </a:prstGeom>
        </p:spPr>
      </p:pic>
      <p:sp>
        <p:nvSpPr>
          <p:cNvPr id="10" name="Rectangle 9"/>
          <p:cNvSpPr/>
          <p:nvPr/>
        </p:nvSpPr>
        <p:spPr>
          <a:xfrm>
            <a:off x="762000" y="4876800"/>
            <a:ext cx="7772400" cy="461665"/>
          </a:xfrm>
          <a:prstGeom prst="rect">
            <a:avLst/>
          </a:prstGeom>
          <a:noFill/>
        </p:spPr>
        <p:txBody>
          <a:bodyPr wrap="square">
            <a:spAutoFit/>
          </a:bodyPr>
          <a:lstStyle/>
          <a:p>
            <a:pPr algn="ctr"/>
            <a:r>
              <a:rPr lang="en-US" dirty="0">
                <a:hlinkClick r:id="rId4"/>
              </a:rPr>
              <a:t>https://developer.android.com/reference/classes.html</a:t>
            </a:r>
            <a:r>
              <a:rPr lang="en-US" dirty="0">
                <a:solidFill>
                  <a:schemeClr val="accent6"/>
                </a:solidFill>
              </a:rPr>
              <a:t> </a:t>
            </a:r>
            <a:endParaRPr lang="en-US" dirty="0"/>
          </a:p>
        </p:txBody>
      </p:sp>
    </p:spTree>
    <p:extLst>
      <p:ext uri="{BB962C8B-B14F-4D97-AF65-F5344CB8AC3E}">
        <p14:creationId xmlns:p14="http://schemas.microsoft.com/office/powerpoint/2010/main" val="829419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documentation for the Activity class</a:t>
            </a:r>
          </a:p>
        </p:txBody>
      </p:sp>
      <p:sp>
        <p:nvSpPr>
          <p:cNvPr id="3" name="Date Placeholder 2"/>
          <p:cNvSpPr>
            <a:spLocks noGrp="1"/>
          </p:cNvSpPr>
          <p:nvPr>
            <p:ph type="dt" sz="half" idx="10"/>
          </p:nvPr>
        </p:nvSpPr>
        <p:spPr>
          <a:xfrm>
            <a:off x="762000" y="6248400"/>
            <a:ext cx="23622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dirty="0"/>
              <a:t>© 2015, Mike Murach &amp; Associates, Inc. – Revised by Brian Bird 2016</a:t>
            </a:r>
          </a:p>
        </p:txBody>
      </p:sp>
      <p:sp>
        <p:nvSpPr>
          <p:cNvPr id="5" name="Slide Number Placeholder 4"/>
          <p:cNvSpPr>
            <a:spLocks noGrp="1"/>
          </p:cNvSpPr>
          <p:nvPr>
            <p:ph type="sldNum" sz="quarter" idx="12"/>
          </p:nvPr>
        </p:nvSpPr>
        <p:spPr/>
        <p:txBody>
          <a:bodyPr/>
          <a:lstStyle/>
          <a:p>
            <a:pPr>
              <a:defRPr/>
            </a:pPr>
            <a:endParaRPr lang="en-US" dirty="0"/>
          </a:p>
          <a:p>
            <a:pPr algn="r">
              <a:defRPr/>
            </a:pPr>
            <a:r>
              <a:rPr lang="en-US" sz="900" dirty="0">
                <a:latin typeface="Arial Narrow" pitchFamily="34" charset="0"/>
              </a:rPr>
              <a:t>Slide </a:t>
            </a:r>
            <a:fld id="{5ECE9829-65B2-40C6-AEFF-7C648FF56A9C}" type="slidenum">
              <a:rPr lang="en-US" sz="900" smtClean="0">
                <a:latin typeface="Arial Narrow" pitchFamily="34" charset="0"/>
              </a:rPr>
              <a:pPr algn="r">
                <a:defRPr/>
              </a:pPr>
              <a:t>25</a:t>
            </a:fld>
            <a:endParaRPr lang="en-US" sz="900" dirty="0">
              <a:latin typeface="Arial Narrow" pitchFamily="34" charset="0"/>
            </a:endParaRPr>
          </a:p>
        </p:txBody>
      </p:sp>
      <p:pic>
        <p:nvPicPr>
          <p:cNvPr id="6" name="Picture 5"/>
          <p:cNvPicPr/>
          <p:nvPr/>
        </p:nvPicPr>
        <p:blipFill rotWithShape="1">
          <a:blip r:embed="rId3">
            <a:extLst>
              <a:ext uri="{28A0092B-C50C-407E-A947-70E740481C1C}">
                <a14:useLocalDpi xmlns:a14="http://schemas.microsoft.com/office/drawing/2010/main" val="0"/>
              </a:ext>
            </a:extLst>
          </a:blip>
          <a:srcRect b="15888"/>
          <a:stretch/>
        </p:blipFill>
        <p:spPr>
          <a:xfrm>
            <a:off x="1320800" y="1203960"/>
            <a:ext cx="5384800" cy="4114800"/>
          </a:xfrm>
          <a:prstGeom prst="rect">
            <a:avLst/>
          </a:prstGeom>
          <a:effectLst>
            <a:outerShdw blurRad="50800" dist="38100" dir="2700000" algn="tl" rotWithShape="0">
              <a:prstClr val="black">
                <a:alpha val="40000"/>
              </a:prstClr>
            </a:outerShdw>
          </a:effectLst>
        </p:spPr>
      </p:pic>
      <p:sp>
        <p:nvSpPr>
          <p:cNvPr id="7" name="Rectangle 6"/>
          <p:cNvSpPr/>
          <p:nvPr/>
        </p:nvSpPr>
        <p:spPr>
          <a:xfrm>
            <a:off x="457200" y="5410200"/>
            <a:ext cx="8305800" cy="461665"/>
          </a:xfrm>
          <a:prstGeom prst="rect">
            <a:avLst/>
          </a:prstGeom>
        </p:spPr>
        <p:txBody>
          <a:bodyPr wrap="square">
            <a:spAutoFit/>
          </a:bodyPr>
          <a:lstStyle/>
          <a:p>
            <a:r>
              <a:rPr lang="en-US" dirty="0">
                <a:hlinkClick r:id="rId4"/>
              </a:rPr>
              <a:t>https://developer.android.com/reference/android/app/Activity.html</a:t>
            </a:r>
            <a:r>
              <a:rPr lang="en-US" dirty="0"/>
              <a:t> </a:t>
            </a:r>
          </a:p>
        </p:txBody>
      </p:sp>
    </p:spTree>
    <p:extLst>
      <p:ext uri="{BB962C8B-B14F-4D97-AF65-F5344CB8AC3E}">
        <p14:creationId xmlns:p14="http://schemas.microsoft.com/office/powerpoint/2010/main" val="828905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620000" cy="400110"/>
          </a:xfrm>
        </p:spPr>
        <p:txBody>
          <a:bodyPr/>
          <a:lstStyle/>
          <a:p>
            <a:r>
              <a:rPr lang="en-US" dirty="0"/>
              <a:t>Exercise: Using the API documentation</a:t>
            </a:r>
          </a:p>
        </p:txBody>
      </p:sp>
      <p:sp>
        <p:nvSpPr>
          <p:cNvPr id="6" name="TextBox 5"/>
          <p:cNvSpPr txBox="1"/>
          <p:nvPr/>
        </p:nvSpPr>
        <p:spPr>
          <a:xfrm>
            <a:off x="304800" y="1219200"/>
            <a:ext cx="8382000" cy="2677656"/>
          </a:xfrm>
          <a:prstGeom prst="rect">
            <a:avLst/>
          </a:prstGeom>
          <a:noFill/>
        </p:spPr>
        <p:txBody>
          <a:bodyPr wrap="square" rtlCol="0">
            <a:spAutoFit/>
          </a:bodyPr>
          <a:lstStyle/>
          <a:p>
            <a:pPr marL="342900" indent="-342900">
              <a:buFont typeface="Arial"/>
              <a:buChar char="•"/>
            </a:pPr>
            <a:r>
              <a:rPr lang="en-US" dirty="0"/>
              <a:t>Find the </a:t>
            </a:r>
            <a:r>
              <a:rPr lang="en-US" i="1" dirty="0"/>
              <a:t>ImageView</a:t>
            </a:r>
            <a:r>
              <a:rPr lang="en-US" dirty="0"/>
              <a:t> class</a:t>
            </a:r>
          </a:p>
          <a:p>
            <a:pPr marL="800100" lvl="1" indent="-342900">
              <a:buFont typeface="Arial"/>
              <a:buChar char="•"/>
            </a:pPr>
            <a:r>
              <a:rPr lang="en-US" dirty="0"/>
              <a:t>Which methods will you use (public, private, protected)?</a:t>
            </a:r>
          </a:p>
          <a:p>
            <a:pPr marL="800100" lvl="1" indent="-342900">
              <a:buFont typeface="Arial"/>
              <a:buChar char="•"/>
            </a:pPr>
            <a:r>
              <a:rPr lang="en-US" dirty="0"/>
              <a:t>To add an image, should you use a getter or setter?</a:t>
            </a:r>
          </a:p>
          <a:p>
            <a:pPr marL="800100" lvl="1" indent="-342900">
              <a:buFont typeface="Arial"/>
              <a:buChar char="•"/>
            </a:pPr>
            <a:r>
              <a:rPr lang="en-US" dirty="0"/>
              <a:t>Which methods should you use to add the image?</a:t>
            </a:r>
          </a:p>
          <a:p>
            <a:pPr marL="800100" lvl="1" indent="-342900">
              <a:buFont typeface="Arial"/>
              <a:buChar char="•"/>
            </a:pPr>
            <a:r>
              <a:rPr lang="en-US" dirty="0"/>
              <a:t>What methods can you use to set the image size?</a:t>
            </a:r>
          </a:p>
          <a:p>
            <a:pPr marL="800100" lvl="1" indent="-342900">
              <a:buFont typeface="Arial"/>
              <a:buChar char="•"/>
            </a:pPr>
            <a:r>
              <a:rPr lang="en-US" dirty="0"/>
              <a:t>Where should the images be stored (which project folder)?</a:t>
            </a:r>
          </a:p>
          <a:p>
            <a:pPr marL="800100" lvl="1" indent="-342900">
              <a:buFont typeface="Arial"/>
              <a:buChar char="•"/>
            </a:pPr>
            <a:r>
              <a:rPr lang="en-US" dirty="0"/>
              <a:t>Do these methods have equivalent XML properties?</a:t>
            </a:r>
          </a:p>
        </p:txBody>
      </p:sp>
      <p:pic>
        <p:nvPicPr>
          <p:cNvPr id="7" name="Picture 6"/>
          <p:cNvPicPr>
            <a:picLocks noChangeAspect="1"/>
          </p:cNvPicPr>
          <p:nvPr/>
        </p:nvPicPr>
        <p:blipFill>
          <a:blip r:embed="rId2"/>
          <a:stretch>
            <a:fillRect/>
          </a:stretch>
        </p:blipFill>
        <p:spPr>
          <a:xfrm>
            <a:off x="6019800" y="4114800"/>
            <a:ext cx="2460192" cy="2157589"/>
          </a:xfrm>
          <a:prstGeom prst="rect">
            <a:avLst/>
          </a:prstGeom>
        </p:spPr>
      </p:pic>
      <p:sp>
        <p:nvSpPr>
          <p:cNvPr id="8" name="TextBox 7"/>
          <p:cNvSpPr txBox="1"/>
          <p:nvPr/>
        </p:nvSpPr>
        <p:spPr>
          <a:xfrm>
            <a:off x="304800" y="4343400"/>
            <a:ext cx="5638800" cy="1200328"/>
          </a:xfrm>
          <a:prstGeom prst="rect">
            <a:avLst/>
          </a:prstGeom>
          <a:noFill/>
        </p:spPr>
        <p:txBody>
          <a:bodyPr wrap="square" rtlCol="0">
            <a:spAutoFit/>
          </a:bodyPr>
          <a:lstStyle/>
          <a:p>
            <a:pPr marL="342900" indent="-342900">
              <a:buFont typeface="Arial"/>
              <a:buChar char="•"/>
            </a:pPr>
            <a:r>
              <a:rPr lang="en-US" dirty="0"/>
              <a:t>Create an app with a blank activity</a:t>
            </a:r>
          </a:p>
          <a:p>
            <a:pPr marL="342900" indent="-342900">
              <a:buFont typeface="Arial"/>
              <a:buChar char="•"/>
            </a:pPr>
            <a:r>
              <a:rPr lang="en-US" dirty="0"/>
              <a:t>Add an image to the activity</a:t>
            </a:r>
          </a:p>
          <a:p>
            <a:pPr marL="342900" indent="-342900">
              <a:buFont typeface="Arial"/>
              <a:buChar char="•"/>
            </a:pPr>
            <a:r>
              <a:rPr lang="en-US" dirty="0"/>
              <a:t>Run the app and see the image displayed</a:t>
            </a:r>
          </a:p>
        </p:txBody>
      </p:sp>
    </p:spTree>
    <p:extLst>
      <p:ext uri="{BB962C8B-B14F-4D97-AF65-F5344CB8AC3E}">
        <p14:creationId xmlns:p14="http://schemas.microsoft.com/office/powerpoint/2010/main" val="1331235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5000">
              <a:schemeClr val="accent2">
                <a:alpha val="19000"/>
              </a:schemeClr>
            </a:gs>
            <a:gs pos="95000">
              <a:schemeClr val="accent6">
                <a:alpha val="5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Preferences</a:t>
            </a:r>
          </a:p>
        </p:txBody>
      </p:sp>
      <p:sp>
        <p:nvSpPr>
          <p:cNvPr id="6" name="Rectangle 5"/>
          <p:cNvSpPr/>
          <p:nvPr/>
        </p:nvSpPr>
        <p:spPr>
          <a:xfrm>
            <a:off x="838200" y="1219200"/>
            <a:ext cx="7391400" cy="4031873"/>
          </a:xfrm>
          <a:prstGeom prst="rect">
            <a:avLst/>
          </a:prstGeom>
        </p:spPr>
        <p:txBody>
          <a:bodyPr wrap="square">
            <a:spAutoFit/>
          </a:bodyPr>
          <a:lstStyle/>
          <a:p>
            <a:r>
              <a:rPr lang="en-US" sz="3200" dirty="0"/>
              <a:t>The SharedPreferences class provides a general framework that allows you to save and retrieve persistent </a:t>
            </a:r>
            <a:r>
              <a:rPr lang="en-US" sz="3200" i="1" dirty="0"/>
              <a:t>key-value pairs </a:t>
            </a:r>
            <a:r>
              <a:rPr lang="en-US" sz="3200" dirty="0"/>
              <a:t>of primitive data types. You can use SharedPreferences to save any primitive data: booleans, floats, ints, longs, and strings. This data will persist across user sessions (even if your application is killed).</a:t>
            </a:r>
          </a:p>
        </p:txBody>
      </p:sp>
    </p:spTree>
    <p:extLst>
      <p:ext uri="{BB962C8B-B14F-4D97-AF65-F5344CB8AC3E}">
        <p14:creationId xmlns:p14="http://schemas.microsoft.com/office/powerpoint/2010/main" val="869070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 Value Data Stores</a:t>
            </a:r>
          </a:p>
        </p:txBody>
      </p:sp>
      <p:sp>
        <p:nvSpPr>
          <p:cNvPr id="10" name="TextBox 9"/>
          <p:cNvSpPr txBox="1"/>
          <p:nvPr/>
        </p:nvSpPr>
        <p:spPr>
          <a:xfrm>
            <a:off x="990600" y="1447800"/>
            <a:ext cx="5943600" cy="2677656"/>
          </a:xfrm>
          <a:prstGeom prst="rect">
            <a:avLst/>
          </a:prstGeom>
          <a:noFill/>
        </p:spPr>
        <p:txBody>
          <a:bodyPr wrap="square" rtlCol="0">
            <a:spAutoFit/>
          </a:bodyPr>
          <a:lstStyle/>
          <a:p>
            <a:pPr marL="342900" indent="-342900">
              <a:buFont typeface="Arial"/>
              <a:buChar char="•"/>
            </a:pPr>
            <a:r>
              <a:rPr lang="en-US" dirty="0"/>
              <a:t>Keys are identifiers for values</a:t>
            </a:r>
          </a:p>
          <a:p>
            <a:pPr marL="342900" indent="-342900">
              <a:buFont typeface="Arial"/>
              <a:buChar char="•"/>
            </a:pPr>
            <a:r>
              <a:rPr lang="en-US" dirty="0"/>
              <a:t>Values are the data being stored or retrieved</a:t>
            </a:r>
          </a:p>
          <a:p>
            <a:pPr marL="342900" indent="-342900">
              <a:buFont typeface="Arial"/>
              <a:buChar char="•"/>
            </a:pPr>
            <a:r>
              <a:rPr lang="en-US" dirty="0"/>
              <a:t>Examples:</a:t>
            </a:r>
          </a:p>
          <a:p>
            <a:pPr marL="800100" lvl="1" indent="-342900">
              <a:buFont typeface="Arial"/>
              <a:buChar char="•"/>
            </a:pPr>
            <a:r>
              <a:rPr lang="en-US" dirty="0"/>
              <a:t>Java </a:t>
            </a:r>
            <a:r>
              <a:rPr lang="en-US" i="1" dirty="0"/>
              <a:t>Hashmap</a:t>
            </a:r>
            <a:r>
              <a:rPr lang="en-US" dirty="0"/>
              <a:t> class</a:t>
            </a:r>
          </a:p>
          <a:p>
            <a:pPr marL="800100" lvl="1" indent="-342900">
              <a:buFont typeface="Arial"/>
              <a:buChar char="•"/>
            </a:pPr>
            <a:r>
              <a:rPr lang="en-US" dirty="0"/>
              <a:t>C# </a:t>
            </a:r>
            <a:r>
              <a:rPr lang="en-US" i="1" dirty="0"/>
              <a:t>Dictionary</a:t>
            </a:r>
            <a:r>
              <a:rPr lang="en-US" dirty="0"/>
              <a:t> class</a:t>
            </a:r>
          </a:p>
          <a:p>
            <a:pPr marL="800100" lvl="1" indent="-342900">
              <a:buFont typeface="Arial"/>
              <a:buChar char="•"/>
            </a:pPr>
            <a:r>
              <a:rPr lang="en-US" dirty="0"/>
              <a:t>PHP </a:t>
            </a:r>
            <a:r>
              <a:rPr lang="en-US" i="1" dirty="0"/>
              <a:t>associative array</a:t>
            </a:r>
          </a:p>
          <a:p>
            <a:pPr marL="800100" lvl="1" indent="-342900">
              <a:buFont typeface="Arial"/>
              <a:buChar char="•"/>
            </a:pPr>
            <a:r>
              <a:rPr lang="en-US" dirty="0"/>
              <a:t>JavaScript </a:t>
            </a:r>
            <a:r>
              <a:rPr lang="en-US" i="1" dirty="0"/>
              <a:t>object</a:t>
            </a:r>
          </a:p>
        </p:txBody>
      </p:sp>
      <p:graphicFrame>
        <p:nvGraphicFramePr>
          <p:cNvPr id="11" name="Table 10"/>
          <p:cNvGraphicFramePr>
            <a:graphicFrameLocks noGrp="1"/>
          </p:cNvGraphicFramePr>
          <p:nvPr>
            <p:extLst>
              <p:ext uri="{D42A27DB-BD31-4B8C-83A1-F6EECF244321}">
                <p14:modId xmlns:p14="http://schemas.microsoft.com/office/powerpoint/2010/main" val="1923910812"/>
              </p:ext>
            </p:extLst>
          </p:nvPr>
        </p:nvGraphicFramePr>
        <p:xfrm>
          <a:off x="1219200" y="4495800"/>
          <a:ext cx="4876800" cy="148336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tblGrid>
              <a:tr h="370840">
                <a:tc>
                  <a:txBody>
                    <a:bodyPr/>
                    <a:lstStyle/>
                    <a:p>
                      <a:r>
                        <a:rPr lang="en-US" dirty="0"/>
                        <a:t>Keys</a:t>
                      </a:r>
                    </a:p>
                  </a:txBody>
                  <a:tcPr/>
                </a:tc>
                <a:tc>
                  <a:txBody>
                    <a:bodyPr/>
                    <a:lstStyle/>
                    <a:p>
                      <a:r>
                        <a:rPr lang="en-US" dirty="0"/>
                        <a:t>Values</a:t>
                      </a:r>
                    </a:p>
                  </a:txBody>
                  <a:tcPr/>
                </a:tc>
                <a:extLst>
                  <a:ext uri="{0D108BD9-81ED-4DB2-BD59-A6C34878D82A}">
                    <a16:rowId xmlns:a16="http://schemas.microsoft.com/office/drawing/2014/main" val="10000"/>
                  </a:ext>
                </a:extLst>
              </a:tr>
              <a:tr h="370840">
                <a:tc>
                  <a:txBody>
                    <a:bodyPr/>
                    <a:lstStyle/>
                    <a:p>
                      <a:r>
                        <a:rPr lang="en-US" dirty="0"/>
                        <a:t>name</a:t>
                      </a:r>
                    </a:p>
                  </a:txBody>
                  <a:tcPr/>
                </a:tc>
                <a:tc>
                  <a:txBody>
                    <a:bodyPr/>
                    <a:lstStyle/>
                    <a:p>
                      <a:r>
                        <a:rPr lang="en-US" dirty="0"/>
                        <a:t>Dorothy</a:t>
                      </a:r>
                    </a:p>
                  </a:txBody>
                  <a:tcPr/>
                </a:tc>
                <a:extLst>
                  <a:ext uri="{0D108BD9-81ED-4DB2-BD59-A6C34878D82A}">
                    <a16:rowId xmlns:a16="http://schemas.microsoft.com/office/drawing/2014/main" val="10001"/>
                  </a:ext>
                </a:extLst>
              </a:tr>
              <a:tr h="370840">
                <a:tc>
                  <a:txBody>
                    <a:bodyPr/>
                    <a:lstStyle/>
                    <a:p>
                      <a:r>
                        <a:rPr lang="en-US" dirty="0"/>
                        <a:t>age</a:t>
                      </a:r>
                    </a:p>
                  </a:txBody>
                  <a:tcPr/>
                </a:tc>
                <a:tc>
                  <a:txBody>
                    <a:bodyPr/>
                    <a:lstStyle/>
                    <a:p>
                      <a:r>
                        <a:rPr lang="en-US" dirty="0"/>
                        <a:t>16</a:t>
                      </a:r>
                    </a:p>
                  </a:txBody>
                  <a:tcPr/>
                </a:tc>
                <a:extLst>
                  <a:ext uri="{0D108BD9-81ED-4DB2-BD59-A6C34878D82A}">
                    <a16:rowId xmlns:a16="http://schemas.microsoft.com/office/drawing/2014/main" val="10002"/>
                  </a:ext>
                </a:extLst>
              </a:tr>
              <a:tr h="370840">
                <a:tc>
                  <a:txBody>
                    <a:bodyPr/>
                    <a:lstStyle/>
                    <a:p>
                      <a:r>
                        <a:rPr lang="en-US" dirty="0"/>
                        <a:t>homeState</a:t>
                      </a:r>
                    </a:p>
                  </a:txBody>
                  <a:tcPr/>
                </a:tc>
                <a:tc>
                  <a:txBody>
                    <a:bodyPr/>
                    <a:lstStyle/>
                    <a:p>
                      <a:r>
                        <a:rPr lang="en-US" dirty="0"/>
                        <a:t>Kansas</a:t>
                      </a:r>
                    </a:p>
                  </a:txBody>
                  <a:tcPr/>
                </a:tc>
                <a:extLst>
                  <a:ext uri="{0D108BD9-81ED-4DB2-BD59-A6C34878D82A}">
                    <a16:rowId xmlns:a16="http://schemas.microsoft.com/office/drawing/2014/main" val="10003"/>
                  </a:ext>
                </a:extLst>
              </a:tr>
            </a:tbl>
          </a:graphicData>
        </a:graphic>
      </p:graphicFrame>
      <p:pic>
        <p:nvPicPr>
          <p:cNvPr id="12" name="Picture 11"/>
          <p:cNvPicPr>
            <a:picLocks noChangeAspect="1"/>
          </p:cNvPicPr>
          <p:nvPr/>
        </p:nvPicPr>
        <p:blipFill>
          <a:blip r:embed="rId2"/>
          <a:stretch>
            <a:fillRect/>
          </a:stretch>
        </p:blipFill>
        <p:spPr>
          <a:xfrm>
            <a:off x="6705600" y="2743200"/>
            <a:ext cx="1761173" cy="3276600"/>
          </a:xfrm>
          <a:prstGeom prst="rect">
            <a:avLst/>
          </a:prstGeom>
        </p:spPr>
      </p:pic>
    </p:spTree>
    <p:extLst>
      <p:ext uri="{BB962C8B-B14F-4D97-AF65-F5344CB8AC3E}">
        <p14:creationId xmlns:p14="http://schemas.microsoft.com/office/powerpoint/2010/main" val="718373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How to import the SharedPreferences classes</a:t>
            </a:r>
          </a:p>
        </p:txBody>
      </p:sp>
      <p:sp>
        <p:nvSpPr>
          <p:cNvPr id="3" name="Date Placeholder 2"/>
          <p:cNvSpPr>
            <a:spLocks noGrp="1"/>
          </p:cNvSpPr>
          <p:nvPr>
            <p:ph type="dt" sz="half" idx="10"/>
          </p:nvPr>
        </p:nvSpPr>
        <p:spPr>
          <a:xfrm>
            <a:off x="762000" y="6248400"/>
            <a:ext cx="24384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dirty="0"/>
              <a:t>© 2015, Mike Murach &amp; Associates, Inc. – Revised by Brian Bird 2016</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5</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505967492"/>
              </p:ext>
            </p:extLst>
          </p:nvPr>
        </p:nvGraphicFramePr>
        <p:xfrm>
          <a:off x="908050" y="1158875"/>
          <a:ext cx="7315200" cy="3238500"/>
        </p:xfrm>
        <a:graphic>
          <a:graphicData uri="http://schemas.openxmlformats.org/presentationml/2006/ole">
            <mc:AlternateContent xmlns:mc="http://schemas.openxmlformats.org/markup-compatibility/2006">
              <mc:Choice xmlns:v="urn:schemas-microsoft-com:vml" Requires="v">
                <p:oleObj spid="_x0000_s20508" name="Document" r:id="rId3" imgW="7315200" imgH="3238500" progId="Word.Document.12">
                  <p:embed/>
                </p:oleObj>
              </mc:Choice>
              <mc:Fallback>
                <p:oleObj name="Document" r:id="rId3" imgW="7315200" imgH="3238500" progId="Word.Document.12">
                  <p:embed/>
                  <p:pic>
                    <p:nvPicPr>
                      <p:cNvPr id="0" name=""/>
                      <p:cNvPicPr/>
                      <p:nvPr/>
                    </p:nvPicPr>
                    <p:blipFill>
                      <a:blip r:embed="rId4"/>
                      <a:stretch>
                        <a:fillRect/>
                      </a:stretch>
                    </p:blipFill>
                    <p:spPr>
                      <a:xfrm>
                        <a:off x="908050" y="1158875"/>
                        <a:ext cx="7315200" cy="3238500"/>
                      </a:xfrm>
                      <a:prstGeom prst="rect">
                        <a:avLst/>
                      </a:prstGeom>
                    </p:spPr>
                  </p:pic>
                </p:oleObj>
              </mc:Fallback>
            </mc:AlternateContent>
          </a:graphicData>
        </a:graphic>
      </p:graphicFrame>
      <p:pic>
        <p:nvPicPr>
          <p:cNvPr id="7" name="Picture 6"/>
          <p:cNvPicPr>
            <a:picLocks noChangeAspect="1"/>
          </p:cNvPicPr>
          <p:nvPr/>
        </p:nvPicPr>
        <p:blipFill>
          <a:blip r:embed="rId5"/>
          <a:stretch>
            <a:fillRect/>
          </a:stretch>
        </p:blipFill>
        <p:spPr>
          <a:xfrm>
            <a:off x="2286000" y="4495800"/>
            <a:ext cx="3299475" cy="1231900"/>
          </a:xfrm>
          <a:prstGeom prst="rect">
            <a:avLst/>
          </a:prstGeom>
        </p:spPr>
      </p:pic>
    </p:spTree>
    <p:extLst>
      <p:ext uri="{BB962C8B-B14F-4D97-AF65-F5344CB8AC3E}">
        <p14:creationId xmlns:p14="http://schemas.microsoft.com/office/powerpoint/2010/main" val="1887765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How to save values in onPause</a:t>
            </a:r>
          </a:p>
        </p:txBody>
      </p:sp>
      <p:sp>
        <p:nvSpPr>
          <p:cNvPr id="3" name="Date Placeholder 2"/>
          <p:cNvSpPr>
            <a:spLocks noGrp="1"/>
          </p:cNvSpPr>
          <p:nvPr>
            <p:ph type="dt" sz="half" idx="10"/>
          </p:nvPr>
        </p:nvSpPr>
        <p:spPr>
          <a:xfrm>
            <a:off x="762000" y="6248400"/>
            <a:ext cx="25146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dirty="0"/>
              <a:t>© 2015, Mike Murach &amp; Associates, Inc. – revised by Brian Bird 2016</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6</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628958366"/>
              </p:ext>
            </p:extLst>
          </p:nvPr>
        </p:nvGraphicFramePr>
        <p:xfrm>
          <a:off x="990600" y="1219200"/>
          <a:ext cx="7300912" cy="2076450"/>
        </p:xfrm>
        <a:graphic>
          <a:graphicData uri="http://schemas.openxmlformats.org/presentationml/2006/ole">
            <mc:AlternateContent xmlns:mc="http://schemas.openxmlformats.org/markup-compatibility/2006">
              <mc:Choice xmlns:v="urn:schemas-microsoft-com:vml" Requires="v">
                <p:oleObj spid="_x0000_s21534" name="Document" r:id="rId3" imgW="7301323" imgH="2076860" progId="Word.Document.12">
                  <p:embed/>
                </p:oleObj>
              </mc:Choice>
              <mc:Fallback>
                <p:oleObj name="Document" r:id="rId3" imgW="7301323" imgH="2076860" progId="Word.Document.12">
                  <p:embed/>
                  <p:pic>
                    <p:nvPicPr>
                      <p:cNvPr id="0" name=""/>
                      <p:cNvPicPr/>
                      <p:nvPr/>
                    </p:nvPicPr>
                    <p:blipFill>
                      <a:blip r:embed="rId4"/>
                      <a:stretch>
                        <a:fillRect/>
                      </a:stretch>
                    </p:blipFill>
                    <p:spPr>
                      <a:xfrm>
                        <a:off x="990600" y="1219200"/>
                        <a:ext cx="7300912" cy="2076450"/>
                      </a:xfrm>
                      <a:prstGeom prst="rect">
                        <a:avLst/>
                      </a:prstGeom>
                    </p:spPr>
                  </p:pic>
                </p:oleObj>
              </mc:Fallback>
            </mc:AlternateContent>
          </a:graphicData>
        </a:graphic>
      </p:graphicFrame>
      <p:pic>
        <p:nvPicPr>
          <p:cNvPr id="7" name="Picture 6"/>
          <p:cNvPicPr>
            <a:picLocks noChangeAspect="1"/>
          </p:cNvPicPr>
          <p:nvPr/>
        </p:nvPicPr>
        <p:blipFill>
          <a:blip r:embed="rId5"/>
          <a:stretch>
            <a:fillRect/>
          </a:stretch>
        </p:blipFill>
        <p:spPr>
          <a:xfrm>
            <a:off x="2971800" y="3352800"/>
            <a:ext cx="2819400" cy="1612535"/>
          </a:xfrm>
          <a:prstGeom prst="rect">
            <a:avLst/>
          </a:prstGeom>
        </p:spPr>
      </p:pic>
    </p:spTree>
    <p:extLst>
      <p:ext uri="{BB962C8B-B14F-4D97-AF65-F5344CB8AC3E}">
        <p14:creationId xmlns:p14="http://schemas.microsoft.com/office/powerpoint/2010/main" val="96347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How to restore values in onResume</a:t>
            </a:r>
          </a:p>
        </p:txBody>
      </p:sp>
      <p:sp>
        <p:nvSpPr>
          <p:cNvPr id="3" name="Date Placeholder 2"/>
          <p:cNvSpPr>
            <a:spLocks noGrp="1"/>
          </p:cNvSpPr>
          <p:nvPr>
            <p:ph type="dt" sz="half" idx="10"/>
          </p:nvPr>
        </p:nvSpPr>
        <p:spPr>
          <a:xfrm>
            <a:off x="762000" y="6248400"/>
            <a:ext cx="25146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dirty="0"/>
              <a:t>© 2015, Mike Murach &amp; Associates, Inc. – revised by Brian Bird 2016</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7</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379952437"/>
              </p:ext>
            </p:extLst>
          </p:nvPr>
        </p:nvGraphicFramePr>
        <p:xfrm>
          <a:off x="990600" y="1219200"/>
          <a:ext cx="7300912" cy="1874837"/>
        </p:xfrm>
        <a:graphic>
          <a:graphicData uri="http://schemas.openxmlformats.org/presentationml/2006/ole">
            <mc:AlternateContent xmlns:mc="http://schemas.openxmlformats.org/markup-compatibility/2006">
              <mc:Choice xmlns:v="urn:schemas-microsoft-com:vml" Requires="v">
                <p:oleObj spid="_x0000_s22559" name="Document" r:id="rId3" imgW="7301323" imgH="1875223" progId="Word.Document.12">
                  <p:embed/>
                </p:oleObj>
              </mc:Choice>
              <mc:Fallback>
                <p:oleObj name="Document" r:id="rId3" imgW="7301323" imgH="1875223" progId="Word.Document.12">
                  <p:embed/>
                  <p:pic>
                    <p:nvPicPr>
                      <p:cNvPr id="0" name=""/>
                      <p:cNvPicPr/>
                      <p:nvPr/>
                    </p:nvPicPr>
                    <p:blipFill>
                      <a:blip r:embed="rId4"/>
                      <a:stretch>
                        <a:fillRect/>
                      </a:stretch>
                    </p:blipFill>
                    <p:spPr>
                      <a:xfrm>
                        <a:off x="990600" y="1219200"/>
                        <a:ext cx="7300912" cy="1874837"/>
                      </a:xfrm>
                      <a:prstGeom prst="rect">
                        <a:avLst/>
                      </a:prstGeom>
                    </p:spPr>
                  </p:pic>
                </p:oleObj>
              </mc:Fallback>
            </mc:AlternateContent>
          </a:graphicData>
        </a:graphic>
      </p:graphicFrame>
      <p:pic>
        <p:nvPicPr>
          <p:cNvPr id="7" name="Picture 6"/>
          <p:cNvPicPr>
            <a:picLocks noChangeAspect="1"/>
          </p:cNvPicPr>
          <p:nvPr/>
        </p:nvPicPr>
        <p:blipFill rotWithShape="1">
          <a:blip r:embed="rId5"/>
          <a:srcRect l="17" r="2000"/>
          <a:stretch/>
        </p:blipFill>
        <p:spPr>
          <a:xfrm>
            <a:off x="1371600" y="3810000"/>
            <a:ext cx="4443984" cy="1638300"/>
          </a:xfrm>
          <a:prstGeom prst="rect">
            <a:avLst/>
          </a:prstGeom>
        </p:spPr>
      </p:pic>
    </p:spTree>
    <p:extLst>
      <p:ext uri="{BB962C8B-B14F-4D97-AF65-F5344CB8AC3E}">
        <p14:creationId xmlns:p14="http://schemas.microsoft.com/office/powerpoint/2010/main" val="538013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139804"/>
            <a:ext cx="5791200" cy="400110"/>
          </a:xfrm>
        </p:spPr>
        <p:txBody>
          <a:bodyPr/>
          <a:lstStyle/>
          <a:p>
            <a:r>
              <a:rPr lang="en-US" dirty="0"/>
              <a:t>Saving Activity State Using a Bundle</a:t>
            </a:r>
          </a:p>
        </p:txBody>
      </p:sp>
      <p:sp>
        <p:nvSpPr>
          <p:cNvPr id="6" name="TextBox 5"/>
          <p:cNvSpPr txBox="1"/>
          <p:nvPr/>
        </p:nvSpPr>
        <p:spPr>
          <a:xfrm>
            <a:off x="609600" y="1739969"/>
            <a:ext cx="7467600" cy="3416320"/>
          </a:xfrm>
          <a:prstGeom prst="rect">
            <a:avLst/>
          </a:prstGeom>
          <a:noFill/>
        </p:spPr>
        <p:txBody>
          <a:bodyPr wrap="square" rtlCol="0">
            <a:spAutoFit/>
          </a:bodyPr>
          <a:lstStyle/>
          <a:p>
            <a:r>
              <a:rPr lang="en-US" dirty="0"/>
              <a:t>The method </a:t>
            </a:r>
            <a:r>
              <a:rPr lang="en-US" b="1" i="1" dirty="0"/>
              <a:t>void </a:t>
            </a:r>
            <a:r>
              <a:rPr lang="en-US" b="1" i="1" dirty="0" err="1"/>
              <a:t>onSaveInstanceState</a:t>
            </a:r>
            <a:r>
              <a:rPr lang="en-US" b="1" i="1" dirty="0"/>
              <a:t> (Bundle </a:t>
            </a:r>
            <a:r>
              <a:rPr lang="en-US" b="1" i="1" dirty="0" err="1"/>
              <a:t>outState</a:t>
            </a:r>
            <a:r>
              <a:rPr lang="en-US" b="1" i="1" dirty="0"/>
              <a:t>) </a:t>
            </a:r>
            <a:r>
              <a:rPr lang="en-US" dirty="0"/>
              <a:t>is called to retrieve per-instance state from an activity before being killed so that the state can be restored in  </a:t>
            </a:r>
            <a:r>
              <a:rPr lang="en-US" dirty="0" err="1"/>
              <a:t>onCreate</a:t>
            </a:r>
            <a:r>
              <a:rPr lang="en-US" dirty="0"/>
              <a:t>(Bundle) or  </a:t>
            </a:r>
            <a:r>
              <a:rPr lang="en-US" dirty="0" err="1"/>
              <a:t>onRestoreInstanceState</a:t>
            </a:r>
            <a:r>
              <a:rPr lang="en-US" dirty="0"/>
              <a:t>(Bundle) (the Bundle populated by this method will be passed to both).</a:t>
            </a:r>
          </a:p>
          <a:p>
            <a:r>
              <a:rPr lang="en-US" dirty="0"/>
              <a:t> </a:t>
            </a:r>
          </a:p>
          <a:p>
            <a:r>
              <a:rPr lang="en-US" dirty="0"/>
              <a:t>This method is called before an activity may be killed so that when it comes back some time in the future it can restore its state. – Android Developers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6629400" y="5156289"/>
            <a:ext cx="1828800" cy="1318726"/>
          </a:xfrm>
          <a:prstGeom prst="rect">
            <a:avLst/>
          </a:prstGeom>
          <a:solidFill>
            <a:schemeClr val="accent1">
              <a:alpha val="0"/>
            </a:schemeClr>
          </a:solidFill>
        </p:spPr>
      </p:pic>
    </p:spTree>
    <p:extLst>
      <p:ext uri="{BB962C8B-B14F-4D97-AF65-F5344CB8AC3E}">
        <p14:creationId xmlns:p14="http://schemas.microsoft.com/office/powerpoint/2010/main" val="259333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124700" cy="800219"/>
          </a:xfrm>
        </p:spPr>
        <p:txBody>
          <a:bodyPr/>
          <a:lstStyle/>
          <a:p>
            <a:r>
              <a:rPr lang="en-US" dirty="0"/>
              <a:t>Example of Saving Activity State</a:t>
            </a:r>
            <a:br>
              <a:rPr lang="en-US" dirty="0"/>
            </a:br>
            <a:r>
              <a:rPr lang="en-US" dirty="0"/>
              <a:t>Using </a:t>
            </a:r>
            <a:r>
              <a:rPr lang="en-US" i="1" dirty="0" err="1"/>
              <a:t>onSaveInstanceState</a:t>
            </a:r>
            <a:endParaRPr lang="en-US" i="1" dirty="0"/>
          </a:p>
        </p:txBody>
      </p:sp>
      <p:sp>
        <p:nvSpPr>
          <p:cNvPr id="6" name="TextBox 5"/>
          <p:cNvSpPr txBox="1"/>
          <p:nvPr/>
        </p:nvSpPr>
        <p:spPr>
          <a:xfrm>
            <a:off x="381000" y="1447800"/>
            <a:ext cx="8001000" cy="4401205"/>
          </a:xfrm>
          <a:prstGeom prst="rect">
            <a:avLst/>
          </a:prstGeom>
          <a:noFill/>
        </p:spPr>
        <p:txBody>
          <a:bodyPr wrap="square" rtlCol="0">
            <a:spAutoFit/>
          </a:bodyPr>
          <a:lstStyle/>
          <a:p>
            <a:r>
              <a:rPr lang="en-US" sz="2000" b="1" dirty="0">
                <a:solidFill>
                  <a:srgbClr val="000080"/>
                </a:solidFill>
              </a:rPr>
              <a:t>    static final </a:t>
            </a:r>
            <a:r>
              <a:rPr lang="en-US" sz="2000" dirty="0"/>
              <a:t>String </a:t>
            </a:r>
            <a:r>
              <a:rPr lang="en-US" sz="2000" b="1" i="1" dirty="0">
                <a:solidFill>
                  <a:srgbClr val="660E7A"/>
                </a:solidFill>
              </a:rPr>
              <a:t>STATE_SCORE </a:t>
            </a:r>
            <a:r>
              <a:rPr lang="en-US" sz="2000" dirty="0"/>
              <a:t>= </a:t>
            </a:r>
            <a:r>
              <a:rPr lang="en-US" sz="2000" b="1" dirty="0">
                <a:solidFill>
                  <a:srgbClr val="008000"/>
                </a:solidFill>
              </a:rPr>
              <a:t>"</a:t>
            </a:r>
            <a:r>
              <a:rPr lang="en-US" sz="2000" b="1" dirty="0" err="1">
                <a:solidFill>
                  <a:srgbClr val="008000"/>
                </a:solidFill>
              </a:rPr>
              <a:t>playerScore</a:t>
            </a:r>
            <a:r>
              <a:rPr lang="en-US" sz="2000" b="1" dirty="0">
                <a:solidFill>
                  <a:srgbClr val="008000"/>
                </a:solidFill>
              </a:rPr>
              <a:t>"</a:t>
            </a:r>
            <a:r>
              <a:rPr lang="en-US" sz="2000" dirty="0"/>
              <a:t>;</a:t>
            </a:r>
            <a:br>
              <a:rPr lang="en-US" sz="2000" dirty="0"/>
            </a:br>
            <a:r>
              <a:rPr lang="en-US" sz="2000" dirty="0"/>
              <a:t>    </a:t>
            </a:r>
            <a:r>
              <a:rPr lang="en-US" sz="2000" b="1" dirty="0">
                <a:solidFill>
                  <a:srgbClr val="000080"/>
                </a:solidFill>
              </a:rPr>
              <a:t>static final </a:t>
            </a:r>
            <a:r>
              <a:rPr lang="en-US" sz="2000" dirty="0"/>
              <a:t>String </a:t>
            </a:r>
            <a:r>
              <a:rPr lang="en-US" sz="2000" b="1" i="1" dirty="0">
                <a:solidFill>
                  <a:srgbClr val="660E7A"/>
                </a:solidFill>
              </a:rPr>
              <a:t>STATE_LEVEL </a:t>
            </a:r>
            <a:r>
              <a:rPr lang="en-US" sz="2000" dirty="0"/>
              <a:t>= </a:t>
            </a:r>
            <a:r>
              <a:rPr lang="en-US" sz="2000" b="1" dirty="0">
                <a:solidFill>
                  <a:srgbClr val="008000"/>
                </a:solidFill>
              </a:rPr>
              <a:t>"</a:t>
            </a:r>
            <a:r>
              <a:rPr lang="en-US" sz="2000" b="1" dirty="0" err="1">
                <a:solidFill>
                  <a:srgbClr val="008000"/>
                </a:solidFill>
              </a:rPr>
              <a:t>playerLevel</a:t>
            </a:r>
            <a:r>
              <a:rPr lang="en-US" sz="2000" b="1" dirty="0">
                <a:solidFill>
                  <a:srgbClr val="008000"/>
                </a:solidFill>
              </a:rPr>
              <a:t>"</a:t>
            </a:r>
            <a:r>
              <a:rPr lang="en-US" sz="2000" dirty="0"/>
              <a:t>;</a:t>
            </a:r>
          </a:p>
          <a:p>
            <a:r>
              <a:rPr lang="en-US" sz="2000" dirty="0"/>
              <a:t>    </a:t>
            </a:r>
            <a:r>
              <a:rPr lang="en-US" sz="2000" b="1" dirty="0">
                <a:solidFill>
                  <a:srgbClr val="000080"/>
                </a:solidFill>
              </a:rPr>
              <a:t>private </a:t>
            </a:r>
            <a:r>
              <a:rPr lang="en-US" sz="2000" dirty="0" err="1"/>
              <a:t>int</a:t>
            </a:r>
            <a:r>
              <a:rPr lang="en-US" sz="2000" dirty="0"/>
              <a:t> </a:t>
            </a:r>
            <a:r>
              <a:rPr lang="en-US" sz="2000" b="1" dirty="0" err="1">
                <a:solidFill>
                  <a:srgbClr val="660E7A"/>
                </a:solidFill>
              </a:rPr>
              <a:t>mCurrentScore</a:t>
            </a:r>
            <a:r>
              <a:rPr lang="en-US" sz="2000" b="1" i="1" dirty="0">
                <a:solidFill>
                  <a:srgbClr val="660E7A"/>
                </a:solidFill>
              </a:rPr>
              <a:t> </a:t>
            </a:r>
            <a:r>
              <a:rPr lang="en-US" sz="2000" dirty="0"/>
              <a:t>= </a:t>
            </a:r>
            <a:r>
              <a:rPr lang="en-US" sz="2000" b="1" dirty="0">
                <a:solidFill>
                  <a:srgbClr val="0033CC"/>
                </a:solidFill>
              </a:rPr>
              <a:t>0</a:t>
            </a:r>
            <a:r>
              <a:rPr lang="en-US" sz="2000" b="1" dirty="0"/>
              <a:t>;</a:t>
            </a:r>
          </a:p>
          <a:p>
            <a:r>
              <a:rPr lang="en-US" sz="2000" dirty="0"/>
              <a:t>    </a:t>
            </a:r>
            <a:r>
              <a:rPr lang="en-US" sz="2000" b="1" dirty="0">
                <a:solidFill>
                  <a:srgbClr val="000080"/>
                </a:solidFill>
              </a:rPr>
              <a:t>private </a:t>
            </a:r>
            <a:r>
              <a:rPr lang="en-US" sz="2000" dirty="0" err="1"/>
              <a:t>int</a:t>
            </a:r>
            <a:r>
              <a:rPr lang="en-US" sz="2000" dirty="0"/>
              <a:t> </a:t>
            </a:r>
            <a:r>
              <a:rPr lang="en-US" sz="2000" b="1" dirty="0" err="1">
                <a:solidFill>
                  <a:srgbClr val="660E7A"/>
                </a:solidFill>
              </a:rPr>
              <a:t>mCurrentLevel</a:t>
            </a:r>
            <a:r>
              <a:rPr lang="en-US" sz="2000" b="1" i="1" dirty="0">
                <a:solidFill>
                  <a:srgbClr val="660E7A"/>
                </a:solidFill>
              </a:rPr>
              <a:t> </a:t>
            </a:r>
            <a:r>
              <a:rPr lang="en-US" sz="2000" dirty="0"/>
              <a:t>= </a:t>
            </a:r>
            <a:r>
              <a:rPr lang="en-US" sz="2000" b="1" dirty="0">
                <a:solidFill>
                  <a:srgbClr val="0033CC"/>
                </a:solidFill>
              </a:rPr>
              <a:t>0</a:t>
            </a:r>
            <a:r>
              <a:rPr lang="en-US" sz="2000" b="1" dirty="0"/>
              <a:t>;</a:t>
            </a:r>
            <a:br>
              <a:rPr lang="en-US" sz="2000" dirty="0"/>
            </a:br>
            <a:r>
              <a:rPr lang="en-US" sz="2000" dirty="0"/>
              <a:t>    ...</a:t>
            </a:r>
            <a:br>
              <a:rPr lang="en-US" sz="2000" dirty="0"/>
            </a:br>
            <a:r>
              <a:rPr lang="en-US" sz="2000" dirty="0"/>
              <a:t>    </a:t>
            </a:r>
            <a:r>
              <a:rPr lang="en-US" sz="2000" dirty="0">
                <a:solidFill>
                  <a:srgbClr val="808000"/>
                </a:solidFill>
              </a:rPr>
              <a:t>@Override</a:t>
            </a:r>
            <a:br>
              <a:rPr lang="en-US" sz="2000" dirty="0">
                <a:solidFill>
                  <a:srgbClr val="808000"/>
                </a:solidFill>
              </a:rPr>
            </a:br>
            <a:r>
              <a:rPr lang="en-US" sz="2000" dirty="0">
                <a:solidFill>
                  <a:srgbClr val="808000"/>
                </a:solidFill>
              </a:rPr>
              <a:t>    </a:t>
            </a:r>
            <a:r>
              <a:rPr lang="en-US" sz="2000" b="1" dirty="0">
                <a:solidFill>
                  <a:srgbClr val="000080"/>
                </a:solidFill>
              </a:rPr>
              <a:t>public void </a:t>
            </a:r>
            <a:r>
              <a:rPr lang="en-US" sz="2000" dirty="0" err="1"/>
              <a:t>onSaveInstanceState</a:t>
            </a:r>
            <a:r>
              <a:rPr lang="en-US" sz="2000" dirty="0"/>
              <a:t>(Bundle </a:t>
            </a:r>
            <a:r>
              <a:rPr lang="en-US" sz="2000" dirty="0" err="1"/>
              <a:t>savedInstanceState</a:t>
            </a:r>
            <a:r>
              <a:rPr lang="en-US" sz="2000" dirty="0"/>
              <a:t>)  {</a:t>
            </a:r>
            <a:br>
              <a:rPr lang="en-US" sz="2000" dirty="0"/>
            </a:br>
            <a:r>
              <a:rPr lang="en-US" sz="2000" dirty="0"/>
              <a:t>      </a:t>
            </a:r>
            <a:r>
              <a:rPr lang="en-US" sz="2000" i="1" dirty="0">
                <a:solidFill>
                  <a:srgbClr val="808080"/>
                </a:solidFill>
              </a:rPr>
              <a:t>// Save the user's current game state</a:t>
            </a:r>
            <a:br>
              <a:rPr lang="en-US" sz="2000" i="1" dirty="0">
                <a:solidFill>
                  <a:srgbClr val="808080"/>
                </a:solidFill>
              </a:rPr>
            </a:br>
            <a:r>
              <a:rPr lang="en-US" sz="2000" dirty="0"/>
              <a:t>      </a:t>
            </a:r>
            <a:r>
              <a:rPr lang="en-US" sz="2000" dirty="0" err="1"/>
              <a:t>savedInstanceState.putInt</a:t>
            </a:r>
            <a:r>
              <a:rPr lang="en-US" sz="2000" dirty="0"/>
              <a:t>(</a:t>
            </a:r>
            <a:r>
              <a:rPr lang="en-US" sz="2000" b="1" i="1" dirty="0">
                <a:solidFill>
                  <a:srgbClr val="660E7A"/>
                </a:solidFill>
              </a:rPr>
              <a:t>STATE_SCORE</a:t>
            </a:r>
            <a:r>
              <a:rPr lang="en-US" sz="2000" dirty="0"/>
              <a:t>, </a:t>
            </a:r>
            <a:r>
              <a:rPr lang="en-US" sz="2000" dirty="0" err="1"/>
              <a:t>mCurrentScore</a:t>
            </a:r>
            <a:r>
              <a:rPr lang="en-US" sz="2000" dirty="0"/>
              <a:t>);</a:t>
            </a:r>
            <a:br>
              <a:rPr lang="en-US" sz="2000" dirty="0"/>
            </a:br>
            <a:r>
              <a:rPr lang="en-US" sz="2000" dirty="0"/>
              <a:t>      </a:t>
            </a:r>
            <a:r>
              <a:rPr lang="en-US" sz="2000" dirty="0" err="1"/>
              <a:t>savedInstanceState.putInt</a:t>
            </a:r>
            <a:r>
              <a:rPr lang="en-US" sz="2000" dirty="0"/>
              <a:t>(</a:t>
            </a:r>
            <a:r>
              <a:rPr lang="en-US" sz="2000" b="1" i="1" dirty="0">
                <a:solidFill>
                  <a:srgbClr val="660E7A"/>
                </a:solidFill>
              </a:rPr>
              <a:t>STATE_LEVEL</a:t>
            </a:r>
            <a:r>
              <a:rPr lang="en-US" sz="2000" dirty="0"/>
              <a:t>, </a:t>
            </a:r>
            <a:r>
              <a:rPr lang="en-US" sz="2000" dirty="0" err="1"/>
              <a:t>mCurrentLevel</a:t>
            </a:r>
            <a:r>
              <a:rPr lang="en-US" sz="2000" dirty="0"/>
              <a:t>);</a:t>
            </a:r>
            <a:br>
              <a:rPr lang="en-US" sz="2000" dirty="0"/>
            </a:br>
            <a:br>
              <a:rPr lang="en-US" sz="2000" dirty="0"/>
            </a:br>
            <a:r>
              <a:rPr lang="en-US" sz="2000" dirty="0"/>
              <a:t>      </a:t>
            </a:r>
            <a:r>
              <a:rPr lang="en-US" sz="2000" i="1" dirty="0">
                <a:solidFill>
                  <a:srgbClr val="808080"/>
                </a:solidFill>
              </a:rPr>
              <a:t>// Always call the superclass so it can save the view hierarchy state</a:t>
            </a:r>
            <a:br>
              <a:rPr lang="en-US" sz="2000" i="1" dirty="0">
                <a:solidFill>
                  <a:srgbClr val="808080"/>
                </a:solidFill>
              </a:rPr>
            </a:br>
            <a:r>
              <a:rPr lang="en-US" sz="2000" dirty="0"/>
              <a:t>      </a:t>
            </a:r>
            <a:r>
              <a:rPr lang="en-US" sz="2000" b="1" dirty="0" err="1">
                <a:solidFill>
                  <a:srgbClr val="000080"/>
                </a:solidFill>
              </a:rPr>
              <a:t>super</a:t>
            </a:r>
            <a:r>
              <a:rPr lang="en-US" sz="2000" dirty="0" err="1"/>
              <a:t>.onSaveInstanceState</a:t>
            </a:r>
            <a:r>
              <a:rPr lang="en-US" sz="2000" dirty="0"/>
              <a:t>(</a:t>
            </a:r>
            <a:r>
              <a:rPr lang="en-US" sz="2000" dirty="0" err="1"/>
              <a:t>savedInstanceState</a:t>
            </a:r>
            <a:r>
              <a:rPr lang="en-US" sz="2000" dirty="0"/>
              <a:t>);</a:t>
            </a:r>
            <a:br>
              <a:rPr lang="en-US" sz="2000" dirty="0"/>
            </a:br>
            <a:r>
              <a:rPr lang="en-US" sz="2000" dirty="0"/>
              <a:t>    }</a:t>
            </a:r>
            <a:endParaRPr lang="en-US" sz="2000" dirty="0">
              <a:latin typeface="Courier" charset="0"/>
              <a:ea typeface="Courier" charset="0"/>
              <a:cs typeface="Courier" charset="0"/>
            </a:endParaRPr>
          </a:p>
        </p:txBody>
      </p:sp>
      <p:pic>
        <p:nvPicPr>
          <p:cNvPr id="3" name="Picture 2">
            <a:extLst>
              <a:ext uri="{FF2B5EF4-FFF2-40B4-BE49-F238E27FC236}">
                <a16:creationId xmlns:a16="http://schemas.microsoft.com/office/drawing/2014/main" id="{C0810A87-1331-3242-A3BE-1E121B8B74C1}"/>
              </a:ext>
            </a:extLst>
          </p:cNvPr>
          <p:cNvPicPr>
            <a:picLocks noChangeAspect="1"/>
          </p:cNvPicPr>
          <p:nvPr/>
        </p:nvPicPr>
        <p:blipFill>
          <a:blip r:embed="rId3"/>
          <a:stretch>
            <a:fillRect/>
          </a:stretch>
        </p:blipFill>
        <p:spPr>
          <a:xfrm>
            <a:off x="6629400" y="4901419"/>
            <a:ext cx="2038350" cy="1598143"/>
          </a:xfrm>
          <a:prstGeom prst="rect">
            <a:avLst/>
          </a:prstGeom>
        </p:spPr>
      </p:pic>
    </p:spTree>
    <p:extLst>
      <p:ext uri="{BB962C8B-B14F-4D97-AF65-F5344CB8AC3E}">
        <p14:creationId xmlns:p14="http://schemas.microsoft.com/office/powerpoint/2010/main" val="275742840"/>
      </p:ext>
    </p:extLst>
  </p:cSld>
  <p:clrMapOvr>
    <a:masterClrMapping/>
  </p:clrMapOvr>
</p:sld>
</file>

<file path=ppt/theme/theme1.xml><?xml version="1.0" encoding="utf-8"?>
<a:theme xmlns:a="http://schemas.openxmlformats.org/drawingml/2006/main" name="Slide with title">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162BFF"/>
      </a:hlink>
      <a:folHlink>
        <a:srgbClr val="51515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2169</TotalTime>
  <Words>1294</Words>
  <Application>Microsoft Macintosh PowerPoint</Application>
  <PresentationFormat>On-screen Show (4:3)</PresentationFormat>
  <Paragraphs>182</Paragraphs>
  <Slides>26</Slides>
  <Notes>13</Notes>
  <HiddenSlides>4</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Arial Narrow</vt:lpstr>
      <vt:lpstr>Courier</vt:lpstr>
      <vt:lpstr>Noto Serif</vt:lpstr>
      <vt:lpstr>Times New Roman</vt:lpstr>
      <vt:lpstr>Slide with title</vt:lpstr>
      <vt:lpstr>Document</vt:lpstr>
      <vt:lpstr>Your First App (continued)  Writing the Code and more</vt:lpstr>
      <vt:lpstr>Course Overview</vt:lpstr>
      <vt:lpstr>Shared Preferences</vt:lpstr>
      <vt:lpstr>Key – Value Data Stores</vt:lpstr>
      <vt:lpstr>How to import the SharedPreferences classes</vt:lpstr>
      <vt:lpstr>How to save values in onPause</vt:lpstr>
      <vt:lpstr>How to restore values in onResume</vt:lpstr>
      <vt:lpstr>Saving Activity State Using a Bundle</vt:lpstr>
      <vt:lpstr>Example of Saving Activity State Using onSaveInstanceState</vt:lpstr>
      <vt:lpstr>Example of Retrieving Activity State in onCreate</vt:lpstr>
      <vt:lpstr>Gradle Build System</vt:lpstr>
      <vt:lpstr>Gradle files</vt:lpstr>
      <vt:lpstr>Gradle Projects and Tasks</vt:lpstr>
      <vt:lpstr>The Gradle build script</vt:lpstr>
      <vt:lpstr>The dialogs for adding a dependency</vt:lpstr>
      <vt:lpstr>A dependencies block</vt:lpstr>
      <vt:lpstr>Android Manifest</vt:lpstr>
      <vt:lpstr>The AndroidManifest.xml file</vt:lpstr>
      <vt:lpstr>An activity element  that only allows portrait orientation</vt:lpstr>
      <vt:lpstr>Android Launcher Icons</vt:lpstr>
      <vt:lpstr>How to set the launcher icon for an app</vt:lpstr>
      <vt:lpstr>The Android Asset Studio web page  for generating launcher icons</vt:lpstr>
      <vt:lpstr>The directory structure for launcher icons</vt:lpstr>
      <vt:lpstr>Android API Documentation</vt:lpstr>
      <vt:lpstr>The documentation for the Activity class</vt:lpstr>
      <vt:lpstr>Exercise: Using the API documentation</vt:lpstr>
    </vt:vector>
  </TitlesOfParts>
  <Company>Mike Murach &amp; Associates, Inc.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dc:creator>
  <cp:lastModifiedBy>Brian Bird</cp:lastModifiedBy>
  <cp:revision>94</cp:revision>
  <dcterms:created xsi:type="dcterms:W3CDTF">2010-11-30T18:46:51Z</dcterms:created>
  <dcterms:modified xsi:type="dcterms:W3CDTF">2019-09-30T19:45:17Z</dcterms:modified>
</cp:coreProperties>
</file>