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69" r:id="rId2"/>
    <p:sldId id="268" r:id="rId3"/>
    <p:sldId id="283" r:id="rId4"/>
    <p:sldId id="270" r:id="rId5"/>
    <p:sldId id="271" r:id="rId6"/>
    <p:sldId id="272" r:id="rId7"/>
    <p:sldId id="273" r:id="rId8"/>
    <p:sldId id="287" r:id="rId9"/>
    <p:sldId id="274" r:id="rId10"/>
    <p:sldId id="277" r:id="rId11"/>
    <p:sldId id="276" r:id="rId12"/>
    <p:sldId id="278" r:id="rId13"/>
    <p:sldId id="286" r:id="rId14"/>
    <p:sldId id="279" r:id="rId15"/>
    <p:sldId id="280" r:id="rId16"/>
    <p:sldId id="311" r:id="rId17"/>
    <p:sldId id="281" r:id="rId18"/>
    <p:sldId id="282" r:id="rId19"/>
    <p:sldId id="312" r:id="rId20"/>
    <p:sldId id="289" r:id="rId21"/>
    <p:sldId id="309" r:id="rId22"/>
    <p:sldId id="284" r:id="rId23"/>
    <p:sldId id="288" r:id="rId24"/>
    <p:sldId id="290" r:id="rId25"/>
    <p:sldId id="291" r:id="rId26"/>
    <p:sldId id="292" r:id="rId27"/>
    <p:sldId id="306" r:id="rId28"/>
    <p:sldId id="293" r:id="rId29"/>
    <p:sldId id="294" r:id="rId30"/>
    <p:sldId id="307" r:id="rId31"/>
    <p:sldId id="295" r:id="rId32"/>
    <p:sldId id="296" r:id="rId33"/>
    <p:sldId id="297" r:id="rId34"/>
    <p:sldId id="299" r:id="rId35"/>
    <p:sldId id="300" r:id="rId36"/>
    <p:sldId id="310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DFF"/>
    <a:srgbClr val="004EEC"/>
    <a:srgbClr val="004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1" autoAdjust="0"/>
    <p:restoredTop sz="94783"/>
  </p:normalViewPr>
  <p:slideViewPr>
    <p:cSldViewPr snapToGrid="0" snapToObjects="1">
      <p:cViewPr varScale="1">
        <p:scale>
          <a:sx n="122" d="100"/>
          <a:sy n="122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7/5/17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</a:t>
            </a:r>
            <a:r>
              <a:rPr lang="en-US" dirty="0" err="1" smtClean="0"/>
              <a:t>ui</a:t>
            </a:r>
            <a:r>
              <a:rPr lang="en-US" dirty="0" smtClean="0"/>
              <a:t>/</a:t>
            </a:r>
            <a:r>
              <a:rPr lang="en-US" dirty="0" err="1" smtClean="0"/>
              <a:t>menus.html</a:t>
            </a:r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this presentation, we will only look at the first type, the options menu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5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</a:t>
            </a:r>
            <a:r>
              <a:rPr lang="en-US" dirty="0" err="1" smtClean="0"/>
              <a:t>ui</a:t>
            </a:r>
            <a:r>
              <a:rPr lang="en-US" dirty="0" smtClean="0"/>
              <a:t>/</a:t>
            </a:r>
            <a:r>
              <a:rPr lang="en-US" dirty="0" err="1" smtClean="0"/>
              <a:t>menus.html#xml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6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</a:t>
            </a:r>
            <a:r>
              <a:rPr lang="en-US" dirty="0" err="1" smtClean="0"/>
              <a:t>ui</a:t>
            </a:r>
            <a:r>
              <a:rPr lang="en-US" dirty="0" smtClean="0"/>
              <a:t>/</a:t>
            </a:r>
            <a:r>
              <a:rPr lang="en-US" dirty="0" err="1" smtClean="0"/>
              <a:t>settings.html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9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Preference items are used, not View </a:t>
            </a:r>
            <a:r>
              <a:rPr lang="en-US" baseline="0" dirty="0" smtClean="0"/>
              <a:t>items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</a:t>
            </a:r>
            <a:r>
              <a:rPr lang="en-US" dirty="0" err="1" smtClean="0"/>
              <a:t>ui</a:t>
            </a:r>
            <a:r>
              <a:rPr lang="en-US" dirty="0" smtClean="0"/>
              <a:t>/</a:t>
            </a:r>
            <a:r>
              <a:rPr lang="en-US" dirty="0" err="1" smtClean="0"/>
              <a:t>settings.html#DefiningPrefs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82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4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4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4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4" Type="http://schemas.openxmlformats.org/officeDocument/2006/relationships/image" Target="../media/image15.emf"/><Relationship Id="rId5" Type="http://schemas.openxmlformats.org/officeDocument/2006/relationships/hyperlink" Target="https://developer.android.com/reference/android/content/Context.html" TargetMode="External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4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emf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emf"/><Relationship Id="rId3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package" Target="../embeddings/Microsoft_Word_Document10.docx"/><Relationship Id="rId5" Type="http://schemas.openxmlformats.org/officeDocument/2006/relationships/image" Target="../media/image22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emf"/><Relationship Id="rId3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4.emf"/><Relationship Id="rId5" Type="http://schemas.openxmlformats.org/officeDocument/2006/relationships/image" Target="../media/image6.png"/><Relationship Id="rId6" Type="http://schemas.openxmlformats.org/officeDocument/2006/relationships/package" Target="../embeddings/Microsoft_Word_Document2.docx"/><Relationship Id="rId7" Type="http://schemas.openxmlformats.org/officeDocument/2006/relationships/image" Target="../media/image5.emf"/><Relationship Id="rId8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8.emf"/><Relationship Id="rId5" Type="http://schemas.openxmlformats.org/officeDocument/2006/relationships/image" Target="../media/image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package" Target="../embeddings/Microsoft_Word_Document4.docx"/><Relationship Id="rId5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7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296" y="1173574"/>
            <a:ext cx="8157238" cy="294286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8800" b="1" dirty="0" smtClean="0"/>
              <a:t>Menus and Settings</a:t>
            </a:r>
            <a:endParaRPr lang="en-US" sz="8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0728" y="5746898"/>
            <a:ext cx="3338780" cy="893122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CIS 399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in a Menu XML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menu&gt;</a:t>
            </a:r>
          </a:p>
          <a:p>
            <a:pPr lvl="1"/>
            <a:r>
              <a:rPr lang="en-US" dirty="0"/>
              <a:t>Defines a Menu, which is a container for menu items. </a:t>
            </a: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ust </a:t>
            </a:r>
            <a:r>
              <a:rPr lang="en-US" dirty="0"/>
              <a:t>be the root node for the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 Can hold </a:t>
            </a:r>
            <a:r>
              <a:rPr lang="en-US" dirty="0"/>
              <a:t>one or more &lt;item&gt; and &lt;group&gt; elements.</a:t>
            </a:r>
          </a:p>
          <a:p>
            <a:pPr marL="0" indent="0">
              <a:buNone/>
            </a:pPr>
            <a:r>
              <a:rPr lang="en-US" dirty="0"/>
              <a:t>&lt;item&gt;</a:t>
            </a:r>
          </a:p>
          <a:p>
            <a:pPr lvl="1"/>
            <a:r>
              <a:rPr lang="en-US" dirty="0"/>
              <a:t>Creates a </a:t>
            </a:r>
            <a:r>
              <a:rPr lang="en-US" dirty="0" err="1"/>
              <a:t>MenuItem</a:t>
            </a:r>
            <a:r>
              <a:rPr lang="en-US" dirty="0"/>
              <a:t>, which represents a single </a:t>
            </a:r>
            <a:r>
              <a:rPr lang="en-US" dirty="0" smtClean="0"/>
              <a:t>menu item</a:t>
            </a:r>
          </a:p>
          <a:p>
            <a:pPr lvl="1"/>
            <a:r>
              <a:rPr lang="en-US" dirty="0" smtClean="0"/>
              <a:t>May contain </a:t>
            </a:r>
            <a:r>
              <a:rPr lang="en-US" dirty="0"/>
              <a:t>a nested &lt;menu&gt; element </a:t>
            </a:r>
            <a:r>
              <a:rPr lang="en-US" dirty="0" smtClean="0"/>
              <a:t>for a submenu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&lt;group&gt;</a:t>
            </a:r>
          </a:p>
          <a:p>
            <a:pPr lvl="1"/>
            <a:r>
              <a:rPr lang="en-US" dirty="0"/>
              <a:t>An optional, invisible </a:t>
            </a:r>
            <a:r>
              <a:rPr lang="en-US" dirty="0" smtClean="0"/>
              <a:t>container for &lt;item&gt; elements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Allows </a:t>
            </a:r>
            <a:r>
              <a:rPr lang="en-US" dirty="0"/>
              <a:t>you to categorize menu items so they share properties such as active state and visibility. </a:t>
            </a:r>
          </a:p>
        </p:txBody>
      </p:sp>
    </p:spTree>
    <p:extLst>
      <p:ext uri="{BB962C8B-B14F-4D97-AF65-F5344CB8AC3E}">
        <p14:creationId xmlns:p14="http://schemas.microsoft.com/office/powerpoint/2010/main" val="6073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5139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2D2DB9"/>
                </a:solidFill>
              </a:rPr>
              <a:t>Attributes of the Menu Item</a:t>
            </a:r>
            <a:endParaRPr lang="en-US" sz="3600" b="1" dirty="0">
              <a:solidFill>
                <a:srgbClr val="2D2DB9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93943"/>
            <a:ext cx="8229600" cy="54140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Commonly used attributes of the </a:t>
            </a:r>
            <a:r>
              <a:rPr lang="en-US" dirty="0"/>
              <a:t>&lt;item&gt; </a:t>
            </a:r>
            <a:r>
              <a:rPr lang="en-US" dirty="0" smtClean="0"/>
              <a:t>element:</a:t>
            </a:r>
            <a:endParaRPr lang="en-US" dirty="0"/>
          </a:p>
          <a:p>
            <a:r>
              <a:rPr lang="en-US" dirty="0" err="1"/>
              <a:t>android:id</a:t>
            </a:r>
            <a:endParaRPr lang="en-US" dirty="0"/>
          </a:p>
          <a:p>
            <a:pPr lvl="1"/>
            <a:r>
              <a:rPr lang="en-US" dirty="0"/>
              <a:t>A resource ID that's unique to the item, which allows the application to recognize the item when the user selects </a:t>
            </a:r>
            <a:r>
              <a:rPr lang="en-US" dirty="0" smtClean="0"/>
              <a:t>it</a:t>
            </a:r>
            <a:endParaRPr lang="en-US" dirty="0"/>
          </a:p>
          <a:p>
            <a:r>
              <a:rPr lang="en-US" dirty="0" err="1"/>
              <a:t>android:icon</a:t>
            </a:r>
            <a:endParaRPr lang="en-US" dirty="0"/>
          </a:p>
          <a:p>
            <a:pPr lvl="1"/>
            <a:r>
              <a:rPr lang="en-US" dirty="0"/>
              <a:t>A reference to a drawable to use as the item's </a:t>
            </a:r>
            <a:r>
              <a:rPr lang="en-US" dirty="0" smtClean="0"/>
              <a:t>icon</a:t>
            </a:r>
            <a:endParaRPr lang="en-US" dirty="0"/>
          </a:p>
          <a:p>
            <a:r>
              <a:rPr lang="en-US" dirty="0" err="1"/>
              <a:t>android:title</a:t>
            </a:r>
            <a:endParaRPr lang="en-US" dirty="0"/>
          </a:p>
          <a:p>
            <a:pPr lvl="1"/>
            <a:r>
              <a:rPr lang="en-US" dirty="0"/>
              <a:t>A reference to a string to use as the item's </a:t>
            </a:r>
            <a:r>
              <a:rPr lang="en-US" dirty="0" smtClean="0"/>
              <a:t>title</a:t>
            </a:r>
            <a:endParaRPr lang="en-US" dirty="0"/>
          </a:p>
          <a:p>
            <a:r>
              <a:rPr lang="en-US" dirty="0" err="1"/>
              <a:t>android:showAsAction</a:t>
            </a:r>
            <a:endParaRPr lang="en-US" dirty="0"/>
          </a:p>
          <a:p>
            <a:pPr lvl="1"/>
            <a:r>
              <a:rPr lang="en-US" dirty="0"/>
              <a:t>Specifies when and how this item should appear as an action item in the app </a:t>
            </a:r>
            <a:r>
              <a:rPr lang="en-US" dirty="0" smtClean="0"/>
              <a:t>bar; values: always, never, </a:t>
            </a:r>
            <a:r>
              <a:rPr lang="en-US" dirty="0" err="1" smtClean="0"/>
              <a:t>ifRoom</a:t>
            </a:r>
            <a:endParaRPr lang="en-US" dirty="0" smtClean="0"/>
          </a:p>
          <a:p>
            <a:r>
              <a:rPr lang="en-US" dirty="0" err="1" smtClean="0"/>
              <a:t>android:orderInCategory</a:t>
            </a:r>
            <a:endParaRPr lang="en-US" dirty="0" smtClean="0"/>
          </a:p>
          <a:p>
            <a:pPr lvl="1"/>
            <a:r>
              <a:rPr lang="en-US" dirty="0" smtClean="0"/>
              <a:t>Specifies an int value for the sequence of the item in ascending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0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653848"/>
              </p:ext>
            </p:extLst>
          </p:nvPr>
        </p:nvGraphicFramePr>
        <p:xfrm>
          <a:off x="914400" y="688975"/>
          <a:ext cx="6794500" cy="261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Document" r:id="rId3" imgW="6864202" imgH="2647457" progId="Word.Document.12">
                  <p:embed/>
                </p:oleObj>
              </mc:Choice>
              <mc:Fallback>
                <p:oleObj name="Document" r:id="rId3" imgW="6864202" imgH="26474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2614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25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D2DB9"/>
                </a:solidFill>
              </a:rPr>
              <a:t>Exercise</a:t>
            </a:r>
            <a:endParaRPr lang="en-US" b="1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smtClean="0"/>
              <a:t>ch08_ex1_TipCalcualtor</a:t>
            </a:r>
          </a:p>
          <a:p>
            <a:r>
              <a:rPr lang="en-US" dirty="0" smtClean="0"/>
              <a:t>Modify the XML file so that both the Settings item icon and About item icon are displayed on the action bar.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732554"/>
              </p:ext>
            </p:extLst>
          </p:nvPr>
        </p:nvGraphicFramePr>
        <p:xfrm>
          <a:off x="914400" y="685800"/>
          <a:ext cx="6864350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Document" r:id="rId3" imgW="6864119" imgH="1810262" progId="Word.Document.12">
                  <p:embed/>
                </p:oleObj>
              </mc:Choice>
              <mc:Fallback>
                <p:oleObj name="Document" r:id="rId3" imgW="6864119" imgH="18102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180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39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114436"/>
              </p:ext>
            </p:extLst>
          </p:nvPr>
        </p:nvGraphicFramePr>
        <p:xfrm>
          <a:off x="914400" y="685800"/>
          <a:ext cx="6864350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Document" r:id="rId3" imgW="6864119" imgH="3630264" progId="Word.Document.12">
                  <p:embed/>
                </p:oleObj>
              </mc:Choice>
              <mc:Fallback>
                <p:oleObj name="Document" r:id="rId3" imgW="6864119" imgH="36302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362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91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2D2DB9"/>
                </a:solidFill>
              </a:rPr>
              <a:t>Starting Another </a:t>
            </a:r>
            <a:br>
              <a:rPr lang="en-US" sz="6600" dirty="0" smtClean="0">
                <a:solidFill>
                  <a:srgbClr val="2D2DB9"/>
                </a:solidFill>
              </a:rPr>
            </a:br>
            <a:r>
              <a:rPr lang="en-US" sz="6600" dirty="0" smtClean="0">
                <a:solidFill>
                  <a:srgbClr val="2D2DB9"/>
                </a:solidFill>
              </a:rPr>
              <a:t>Activity</a:t>
            </a:r>
            <a:endParaRPr lang="en-US" sz="6600" dirty="0">
              <a:solidFill>
                <a:srgbClr val="2D2DB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38" y="2891416"/>
            <a:ext cx="23717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8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5609" y="6248400"/>
            <a:ext cx="238999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Murach's</a:t>
            </a:r>
            <a:r>
              <a:rPr lang="en-US" dirty="0" smtClean="0">
                <a:solidFill>
                  <a:schemeClr val="tx1"/>
                </a:solidFill>
              </a:rPr>
              <a:t> Android Programming, C8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54755" y="6248400"/>
            <a:ext cx="4623995" cy="457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© 2015, Mike Murach &amp; Associates, Inc</a:t>
            </a:r>
            <a:r>
              <a:rPr lang="en-US" dirty="0" smtClean="0">
                <a:solidFill>
                  <a:schemeClr val="tx1"/>
                </a:solidFill>
              </a:rPr>
              <a:t>. Modified by Brian bird, 2017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2292" y="6151581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en-US" sz="900" smtClean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solidFill>
                  <a:schemeClr val="tx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solidFill>
                <a:schemeClr val="tx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597876"/>
              </p:ext>
            </p:extLst>
          </p:nvPr>
        </p:nvGraphicFramePr>
        <p:xfrm>
          <a:off x="914400" y="685800"/>
          <a:ext cx="686435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Document" r:id="rId3" imgW="6864119" imgH="2499301" progId="Word.Document.12">
                  <p:embed/>
                </p:oleObj>
              </mc:Choice>
              <mc:Fallback>
                <p:oleObj name="Document" r:id="rId3" imgW="6864119" imgH="2499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249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914399" y="3559919"/>
            <a:ext cx="728292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Roboto" charset="0"/>
              </a:rPr>
              <a:t>Context</a:t>
            </a:r>
          </a:p>
          <a:p>
            <a:r>
              <a:rPr lang="en-US" dirty="0" smtClean="0">
                <a:latin typeface="Roboto" charset="0"/>
              </a:rPr>
              <a:t>An interface </a:t>
            </a:r>
            <a:r>
              <a:rPr lang="en-US" dirty="0">
                <a:latin typeface="Roboto" charset="0"/>
              </a:rPr>
              <a:t>to global information about an application environment. This is an abstract class whose implementation is provided by the Android system. It allows access to application-specific resources and classes, as well as up-calls for application-level operations such as launching activities, broadcasting and receiving intents, etc</a:t>
            </a:r>
            <a:r>
              <a:rPr lang="en-US" dirty="0" smtClean="0">
                <a:latin typeface="Roboto" charset="0"/>
              </a:rPr>
              <a:t>.</a:t>
            </a:r>
          </a:p>
          <a:p>
            <a:r>
              <a:rPr lang="en-US" i="1" dirty="0" smtClean="0">
                <a:latin typeface="Roboto" charset="0"/>
              </a:rPr>
              <a:t>From: </a:t>
            </a:r>
            <a:r>
              <a:rPr lang="en-US" i="1" dirty="0">
                <a:latin typeface="Roboto" charset="0"/>
                <a:hlinkClick r:id="rId5"/>
              </a:rPr>
              <a:t>https://</a:t>
            </a:r>
            <a:r>
              <a:rPr lang="en-US" i="1" dirty="0" smtClean="0">
                <a:latin typeface="Roboto" charset="0"/>
                <a:hlinkClick r:id="rId5"/>
              </a:rPr>
              <a:t>developer.android.com/reference/android/content/Context.html</a:t>
            </a:r>
            <a:r>
              <a:rPr lang="en-US" i="1" dirty="0" smtClean="0">
                <a:latin typeface="Roboto" charset="0"/>
              </a:rPr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236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147315"/>
              </p:ext>
            </p:extLst>
          </p:nvPr>
        </p:nvGraphicFramePr>
        <p:xfrm>
          <a:off x="914400" y="688974"/>
          <a:ext cx="7359921" cy="444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Document" r:id="rId3" imgW="7359921" imgH="4441238" progId="Word.Document.12">
                  <p:embed/>
                </p:oleObj>
              </mc:Choice>
              <mc:Fallback>
                <p:oleObj name="Document" r:id="rId3" imgW="7359921" imgH="44412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4"/>
                        <a:ext cx="7359921" cy="4441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777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8854"/>
          </a:xfrm>
        </p:spPr>
        <p:txBody>
          <a:bodyPr/>
          <a:lstStyle/>
          <a:p>
            <a:r>
              <a:rPr lang="en-US" dirty="0" smtClean="0">
                <a:solidFill>
                  <a:srgbClr val="100DFF"/>
                </a:solidFill>
              </a:rPr>
              <a:t>Add the Activity to the Manifest</a:t>
            </a:r>
            <a:endParaRPr lang="en-US" dirty="0">
              <a:solidFill>
                <a:srgbClr val="100D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434"/>
            <a:ext cx="8229600" cy="51529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100" b="1" dirty="0" smtClean="0">
                <a:latin typeface="+mj-lt"/>
              </a:rPr>
              <a:t>Each Activity must be listed in the manifest:</a:t>
            </a:r>
            <a:br>
              <a:rPr lang="en-US" sz="5100" b="1" dirty="0" smtClean="0">
                <a:latin typeface="+mj-lt"/>
              </a:rPr>
            </a:br>
            <a:endParaRPr lang="en-US" sz="5100" b="1" dirty="0" smtClean="0">
              <a:latin typeface="+mj-lt"/>
            </a:endParaRP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b="1" dirty="0" smtClean="0">
                <a:solidFill>
                  <a:srgbClr val="000080"/>
                </a:solidFill>
              </a:rPr>
              <a:t>application&gt; </a:t>
            </a:r>
            <a:r>
              <a:rPr lang="en-US" i="1" dirty="0">
                <a:solidFill>
                  <a:srgbClr val="808080"/>
                </a:solidFill>
              </a:rPr>
              <a:t>&lt;!-- Attributes removed for clarity --&gt;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activity</a:t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:name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com.murach.tipcalculator.TipCalculatorActivity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:label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"@string/</a:t>
            </a:r>
            <a:r>
              <a:rPr lang="en-US" b="1" dirty="0" err="1">
                <a:solidFill>
                  <a:srgbClr val="008000"/>
                </a:solidFill>
              </a:rPr>
              <a:t>title_activity_tip_calculator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>
                <a:solidFill>
                  <a:srgbClr val="000080"/>
                </a:solidFill>
              </a:rPr>
              <a:t>intent-filter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action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:name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android.intent.action.MAIN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dirty="0" smtClean="0"/>
              <a:t>/&gt;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category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:name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android.intent.category.LAUNCHER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      &lt;/</a:t>
            </a:r>
            <a:r>
              <a:rPr lang="en-US" b="1" dirty="0">
                <a:solidFill>
                  <a:srgbClr val="000080"/>
                </a:solidFill>
              </a:rPr>
              <a:t>intent-filter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b="1" dirty="0">
                <a:solidFill>
                  <a:srgbClr val="000080"/>
                </a:solidFill>
              </a:rPr>
              <a:t>activity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>
                <a:effectLst>
                  <a:glow rad="127000">
                    <a:srgbClr val="FFFF00"/>
                  </a:glow>
                </a:effectLst>
              </a:rPr>
              <a:t>    &lt;</a:t>
            </a:r>
            <a:r>
              <a:rPr lang="en-US" b="1" dirty="0">
                <a:solidFill>
                  <a:srgbClr val="000080"/>
                </a:solidFill>
                <a:effectLst>
                  <a:glow rad="127000">
                    <a:srgbClr val="FFFF00"/>
                  </a:glow>
                </a:effectLst>
              </a:rPr>
              <a:t>activity</a:t>
            </a:r>
            <a:br>
              <a:rPr lang="en-US" b="1" dirty="0">
                <a:solidFill>
                  <a:srgbClr val="000080"/>
                </a:solidFill>
                <a:effectLst>
                  <a:glow rad="127000">
                    <a:srgbClr val="FFFF00"/>
                  </a:glow>
                </a:effectLst>
              </a:rPr>
            </a:br>
            <a:r>
              <a:rPr lang="en-US" b="1" dirty="0">
                <a:solidFill>
                  <a:srgbClr val="000080"/>
                </a:solidFill>
                <a:effectLst>
                  <a:glow rad="127000">
                    <a:srgbClr val="FFFF00"/>
                  </a:glow>
                </a:effectLst>
              </a:rPr>
              <a:t>        </a:t>
            </a:r>
            <a:r>
              <a:rPr lang="en-US" b="1" dirty="0" err="1">
                <a:solidFill>
                  <a:srgbClr val="660E7A"/>
                </a:solidFill>
                <a:effectLst>
                  <a:glow rad="127000">
                    <a:srgbClr val="FFFF00"/>
                  </a:glow>
                </a:effectLst>
              </a:rPr>
              <a:t>android</a:t>
            </a:r>
            <a:r>
              <a:rPr lang="en-US" b="1" dirty="0" err="1">
                <a:solidFill>
                  <a:srgbClr val="0000FF"/>
                </a:solidFill>
                <a:effectLst>
                  <a:glow rad="127000">
                    <a:srgbClr val="FFFF00"/>
                  </a:glow>
                </a:effectLst>
              </a:rPr>
              <a:t>:name</a:t>
            </a:r>
            <a:r>
              <a:rPr lang="en-US" b="1" dirty="0">
                <a:solidFill>
                  <a:srgbClr val="0000FF"/>
                </a:solidFill>
                <a:effectLst>
                  <a:glow rad="127000">
                    <a:srgbClr val="FFFF00"/>
                  </a:glow>
                </a:effectLst>
              </a:rPr>
              <a:t>=</a:t>
            </a:r>
            <a:r>
              <a:rPr lang="en-US" b="1" dirty="0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  <a:t>"</a:t>
            </a:r>
            <a:r>
              <a:rPr lang="en-US" b="1" dirty="0" err="1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  <a:t>com.murach.tipcalculator.SettingsActivity</a:t>
            </a:r>
            <a:r>
              <a:rPr lang="en-US" b="1" dirty="0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  <a:t>"</a:t>
            </a:r>
            <a:br>
              <a:rPr lang="en-US" b="1" dirty="0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</a:br>
            <a:r>
              <a:rPr lang="en-US" b="1" dirty="0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  <a:t>        </a:t>
            </a:r>
            <a:r>
              <a:rPr lang="en-US" b="1" dirty="0" err="1">
                <a:solidFill>
                  <a:srgbClr val="660E7A"/>
                </a:solidFill>
                <a:effectLst>
                  <a:glow rad="127000">
                    <a:srgbClr val="FFFF00"/>
                  </a:glow>
                </a:effectLst>
              </a:rPr>
              <a:t>android</a:t>
            </a:r>
            <a:r>
              <a:rPr lang="en-US" b="1" dirty="0" err="1">
                <a:solidFill>
                  <a:srgbClr val="0000FF"/>
                </a:solidFill>
                <a:effectLst>
                  <a:glow rad="127000">
                    <a:srgbClr val="FFFF00"/>
                  </a:glow>
                </a:effectLst>
              </a:rPr>
              <a:t>:label</a:t>
            </a:r>
            <a:r>
              <a:rPr lang="en-US" b="1" dirty="0">
                <a:solidFill>
                  <a:srgbClr val="0000FF"/>
                </a:solidFill>
                <a:effectLst>
                  <a:glow rad="127000">
                    <a:srgbClr val="FFFF00"/>
                  </a:glow>
                </a:effectLst>
              </a:rPr>
              <a:t>=</a:t>
            </a:r>
            <a:r>
              <a:rPr lang="en-US" b="1" dirty="0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  <a:t>"@string/</a:t>
            </a:r>
            <a:r>
              <a:rPr lang="en-US" b="1" dirty="0" err="1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  <a:t>title_activity_settings</a:t>
            </a:r>
            <a:r>
              <a:rPr lang="en-US" b="1" dirty="0">
                <a:solidFill>
                  <a:srgbClr val="008000"/>
                </a:solidFill>
                <a:effectLst>
                  <a:glow rad="127000">
                    <a:srgbClr val="FFFF00"/>
                  </a:glow>
                </a:effectLst>
              </a:rPr>
              <a:t>" </a:t>
            </a:r>
            <a:r>
              <a:rPr lang="en-US" dirty="0" smtClean="0">
                <a:effectLst>
                  <a:glow rad="127000">
                    <a:srgbClr val="FFFF00"/>
                  </a:glow>
                </a:effectLst>
              </a:rPr>
              <a:t>&gt;</a:t>
            </a:r>
            <a:r>
              <a:rPr lang="en-US" dirty="0">
                <a:effectLst>
                  <a:glow rad="127000">
                    <a:srgbClr val="FFFF00"/>
                  </a:glow>
                </a:effectLst>
              </a:rPr>
              <a:t/>
            </a:r>
            <a:br>
              <a:rPr lang="en-US" dirty="0">
                <a:effectLst>
                  <a:glow rad="127000">
                    <a:srgbClr val="FFFF00"/>
                  </a:glow>
                </a:effectLst>
              </a:rPr>
            </a:br>
            <a:r>
              <a:rPr lang="en-US" dirty="0">
                <a:effectLst>
                  <a:glow rad="127000">
                    <a:srgbClr val="FFFF00"/>
                  </a:glow>
                </a:effectLst>
              </a:rPr>
              <a:t>    &lt;/</a:t>
            </a:r>
            <a:r>
              <a:rPr lang="en-US" b="1" dirty="0">
                <a:solidFill>
                  <a:srgbClr val="000080"/>
                </a:solidFill>
                <a:effectLst>
                  <a:glow rad="127000">
                    <a:srgbClr val="FFFF00"/>
                  </a:glow>
                </a:effectLst>
              </a:rPr>
              <a:t>activity</a:t>
            </a:r>
            <a:r>
              <a:rPr lang="en-US" dirty="0">
                <a:effectLst>
                  <a:glow rad="127000">
                    <a:srgbClr val="FFFF00"/>
                  </a:glow>
                </a:effectLst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activity</a:t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:name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com.murach.tipcalculator.AboutActivity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:label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"@string/</a:t>
            </a:r>
            <a:r>
              <a:rPr lang="en-US" b="1" dirty="0" err="1">
                <a:solidFill>
                  <a:srgbClr val="008000"/>
                </a:solidFill>
              </a:rPr>
              <a:t>title_activity_about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    </a:t>
            </a:r>
            <a:r>
              <a:rPr lang="en-US" b="1" dirty="0" err="1">
                <a:solidFill>
                  <a:srgbClr val="660E7A"/>
                </a:solidFill>
              </a:rPr>
              <a:t>android</a:t>
            </a:r>
            <a:r>
              <a:rPr lang="en-US" b="1" dirty="0" err="1">
                <a:solidFill>
                  <a:srgbClr val="0000FF"/>
                </a:solidFill>
              </a:rPr>
              <a:t>:theme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"@style/</a:t>
            </a:r>
            <a:r>
              <a:rPr lang="en-US" b="1" dirty="0" err="1">
                <a:solidFill>
                  <a:srgbClr val="008000"/>
                </a:solidFill>
              </a:rPr>
              <a:t>DialogTheme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b="1" dirty="0">
                <a:solidFill>
                  <a:srgbClr val="000080"/>
                </a:solidFill>
              </a:rPr>
              <a:t>activity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application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313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2DB9"/>
                </a:solidFill>
              </a:rPr>
              <a:t>Course Overview</a:t>
            </a:r>
            <a:endParaRPr lang="en-US" dirty="0">
              <a:solidFill>
                <a:srgbClr val="2D2DB9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74460180"/>
              </p:ext>
            </p:extLst>
          </p:nvPr>
        </p:nvGraphicFramePr>
        <p:xfrm>
          <a:off x="457200" y="1600200"/>
          <a:ext cx="3811200" cy="5152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/>
                <a:gridCol w="3299499"/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,</a:t>
                      </a:r>
                      <a:r>
                        <a:rPr lang="en-US" sz="2800" dirty="0" smtClean="0"/>
                        <a:t>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single-screen apps</a:t>
                      </a:r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Lifecycle, saving</a:t>
                      </a:r>
                      <a:r>
                        <a:rPr lang="en-US" sz="2800" baseline="0" dirty="0" smtClean="0"/>
                        <a:t> activity state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Layouts</a:t>
                      </a:r>
                      <a:r>
                        <a:rPr lang="en-US" sz="2800" baseline="0" dirty="0" smtClean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Event Handlers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 smtClean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sng" baseline="0" dirty="0" smtClean="0"/>
                        <a:t>Menu + settings</a:t>
                      </a:r>
                      <a:endParaRPr lang="en-US" sz="2800" u="sng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</a:t>
                      </a:r>
                      <a:r>
                        <a:rPr lang="en-US" sz="2800" baseline="0" dirty="0" smtClean="0"/>
                        <a:t> apps, Fragments</a:t>
                      </a:r>
                      <a:endParaRPr lang="en-US" sz="28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2258889"/>
              </p:ext>
            </p:extLst>
          </p:nvPr>
        </p:nvGraphicFramePr>
        <p:xfrm>
          <a:off x="4412426" y="1600200"/>
          <a:ext cx="4274374" cy="386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/>
                <a:gridCol w="3685178"/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Asynch Tasks</a:t>
                      </a:r>
                      <a:endParaRPr lang="en-US" sz="2800" dirty="0" smtClean="0"/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 Views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SQLite</a:t>
                      </a:r>
                      <a:r>
                        <a:rPr lang="en-US" sz="2800" baseline="0" dirty="0" smtClean="0"/>
                        <a:t> Database</a:t>
                      </a:r>
                      <a:endParaRPr lang="en-US" sz="2800" dirty="0" smtClean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a web service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658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2D2DB9"/>
                </a:solidFill>
              </a:rPr>
              <a:t>Exercise</a:t>
            </a:r>
            <a:endParaRPr lang="en-US" b="1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8038"/>
            <a:ext cx="8229600" cy="5018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Open </a:t>
            </a:r>
            <a:r>
              <a:rPr lang="en-US" smtClean="0"/>
              <a:t>the </a:t>
            </a:r>
            <a:r>
              <a:rPr lang="en-US" smtClean="0"/>
              <a:t>ch08_ex1_TipCalculator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Put a breakpoint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onCreateOptionMenu</a:t>
            </a:r>
            <a:r>
              <a:rPr lang="en-US" dirty="0" smtClean="0"/>
              <a:t> and run the app in debug mode</a:t>
            </a:r>
          </a:p>
          <a:p>
            <a:r>
              <a:rPr lang="en-US" dirty="0" smtClean="0"/>
              <a:t>Put breakpoints in each of the callback methods below and then run the app in debug mode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onOptionsItemSelected</a:t>
            </a:r>
            <a:endParaRPr lang="en-US" dirty="0"/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AboutActivity</a:t>
            </a:r>
            <a:r>
              <a:rPr lang="en-US" dirty="0" smtClean="0"/>
              <a:t>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onCreate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SettingsActivity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dirty="0" smtClean="0"/>
              <a:t> </a:t>
            </a:r>
            <a:r>
              <a:rPr lang="en-US" dirty="0" err="1" smtClean="0"/>
              <a:t>onCreate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 </a:t>
            </a:r>
            <a:r>
              <a:rPr lang="en-US" dirty="0"/>
              <a:t>each of </a:t>
            </a:r>
            <a:r>
              <a:rPr lang="en-US" dirty="0" smtClean="0"/>
              <a:t>the methods below, </a:t>
            </a:r>
            <a:r>
              <a:rPr lang="en-US" dirty="0"/>
              <a:t>how might the code change in a different app?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onCreateOptionMenu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onOptionsItemSelected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3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D2DB9"/>
                </a:solidFill>
              </a:rPr>
              <a:t>Textbook Exercise</a:t>
            </a:r>
            <a:endParaRPr lang="en-US" b="1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Do Exercise 8-2, Work with Menus, in the textbook</a:t>
            </a:r>
          </a:p>
          <a:p>
            <a:r>
              <a:rPr lang="en-US" dirty="0" smtClean="0"/>
              <a:t>Use the exercise starter project</a:t>
            </a:r>
            <a:r>
              <a:rPr lang="en-US" dirty="0"/>
              <a:t>, </a:t>
            </a:r>
            <a:r>
              <a:rPr lang="en-US" dirty="0" smtClean="0"/>
              <a:t>ch08_ex2_TipCalcualtor</a:t>
            </a:r>
          </a:p>
          <a:p>
            <a:r>
              <a:rPr lang="en-US" dirty="0" smtClean="0"/>
              <a:t>Add items to the </a:t>
            </a:r>
            <a:r>
              <a:rPr lang="en-US" dirty="0" err="1" smtClean="0"/>
              <a:t>TipCalculatorActivity</a:t>
            </a:r>
            <a:r>
              <a:rPr lang="en-US" dirty="0" smtClean="0"/>
              <a:t> menu:</a:t>
            </a:r>
          </a:p>
          <a:p>
            <a:pPr lvl="1"/>
            <a:r>
              <a:rPr lang="en-US" dirty="0" smtClean="0"/>
              <a:t>Help: just a place-holder for now; shows a toast</a:t>
            </a:r>
          </a:p>
          <a:p>
            <a:pPr lvl="1"/>
            <a:r>
              <a:rPr lang="en-US" dirty="0" smtClean="0"/>
              <a:t>Refresh: updates the calculations</a:t>
            </a:r>
          </a:p>
          <a:p>
            <a:r>
              <a:rPr lang="en-US" dirty="0" smtClean="0"/>
              <a:t>Add a menu to the </a:t>
            </a:r>
            <a:r>
              <a:rPr lang="en-US" dirty="0" err="1" smtClean="0"/>
              <a:t>PreferencesActivity</a:t>
            </a:r>
            <a:r>
              <a:rPr lang="en-US" dirty="0" smtClean="0"/>
              <a:t> with items:</a:t>
            </a:r>
          </a:p>
          <a:p>
            <a:pPr lvl="1"/>
            <a:r>
              <a:rPr lang="en-US" dirty="0" smtClean="0"/>
              <a:t>Tip Calculator: invokes the </a:t>
            </a:r>
            <a:r>
              <a:rPr lang="en-US" dirty="0" err="1" smtClean="0"/>
              <a:t>TipCalculator</a:t>
            </a:r>
            <a:r>
              <a:rPr lang="en-US" dirty="0" smtClean="0"/>
              <a:t> activity</a:t>
            </a:r>
          </a:p>
          <a:p>
            <a:pPr lvl="1"/>
            <a:r>
              <a:rPr lang="en-US" dirty="0" smtClean="0"/>
              <a:t>About: invokes the About activity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2D2DB9"/>
                </a:solidFill>
              </a:rPr>
              <a:t>Settings</a:t>
            </a:r>
            <a:endParaRPr lang="en-US" sz="6600" b="1" dirty="0">
              <a:solidFill>
                <a:srgbClr val="2D2DB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580" y="1749309"/>
            <a:ext cx="3701862" cy="370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17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17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17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19100"/>
            <a:ext cx="6965729" cy="508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0" y="1540696"/>
            <a:ext cx="374904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8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765165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765165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76516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635635"/>
            <a:ext cx="6965729" cy="4581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193165"/>
            <a:ext cx="3319145" cy="29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8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243908"/>
              </p:ext>
            </p:extLst>
          </p:nvPr>
        </p:nvGraphicFramePr>
        <p:xfrm>
          <a:off x="914400" y="688975"/>
          <a:ext cx="6794500" cy="515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Document" r:id="rId4" imgW="6864202" imgH="5210639" progId="Word.Document.12">
                  <p:embed/>
                </p:oleObj>
              </mc:Choice>
              <mc:Fallback>
                <p:oleObj name="Document" r:id="rId4" imgW="6864202" imgH="52106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151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453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0113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0113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0113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20688"/>
            <a:ext cx="6892925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D2DB9"/>
                </a:solidFill>
              </a:rPr>
              <a:t>Exercise</a:t>
            </a:r>
            <a:endParaRPr lang="en-US" b="1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smtClean="0"/>
              <a:t>ch08_ex1_TipCalcualtor</a:t>
            </a:r>
          </a:p>
          <a:p>
            <a:r>
              <a:rPr lang="en-US" dirty="0" smtClean="0"/>
              <a:t>Alter the values in the Preference elements’ attributes to see their effect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3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0113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0113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0113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20688"/>
            <a:ext cx="7256463" cy="47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0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61722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61722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61722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228600"/>
            <a:ext cx="6892925" cy="50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8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767" y="1749144"/>
            <a:ext cx="3243697" cy="42095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2D2DB9"/>
                </a:solidFill>
              </a:rPr>
              <a:t>Menus</a:t>
            </a:r>
            <a:endParaRPr lang="en-US" sz="6600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3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D2DB9"/>
                </a:solidFill>
              </a:rPr>
              <a:t>Exercise</a:t>
            </a:r>
            <a:endParaRPr lang="en-US" b="1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smtClean="0"/>
              <a:t>ch08_ex1_TipCalcualtor</a:t>
            </a:r>
          </a:p>
          <a:p>
            <a:r>
              <a:rPr lang="en-US" dirty="0" smtClean="0"/>
              <a:t>Put breakpoints in </a:t>
            </a:r>
            <a:r>
              <a:rPr lang="en-US" dirty="0" err="1" smtClean="0"/>
              <a:t>onCreate</a:t>
            </a:r>
            <a:r>
              <a:rPr lang="en-US" dirty="0" smtClean="0"/>
              <a:t> of both the </a:t>
            </a:r>
            <a:r>
              <a:rPr lang="en-US" dirty="0" err="1" smtClean="0"/>
              <a:t>SettingsActivity</a:t>
            </a:r>
            <a:r>
              <a:rPr lang="en-US" dirty="0" smtClean="0"/>
              <a:t> and </a:t>
            </a:r>
            <a:r>
              <a:rPr lang="en-US" dirty="0" smtClean="0"/>
              <a:t>the </a:t>
            </a:r>
            <a:r>
              <a:rPr lang="en-US" dirty="0" err="1" smtClean="0"/>
              <a:t>SettingsFragment</a:t>
            </a:r>
            <a:endParaRPr lang="en-US" dirty="0"/>
          </a:p>
          <a:p>
            <a:r>
              <a:rPr lang="en-US" dirty="0" smtClean="0"/>
              <a:t>Run the app and see when the breakpoints are hit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7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0113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0113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0113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20688"/>
            <a:ext cx="7138147" cy="465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0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17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17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17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19100"/>
            <a:ext cx="6965729" cy="235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1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17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17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17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19100"/>
            <a:ext cx="6864350" cy="21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0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5981701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5981701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5981701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419100"/>
            <a:ext cx="6965729" cy="42749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9" y="952501"/>
            <a:ext cx="3810001" cy="429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1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/>
        </p:nvSpPr>
        <p:spPr bwMode="auto">
          <a:xfrm>
            <a:off x="723900" y="6029325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/>
        </p:nvSpPr>
        <p:spPr bwMode="auto">
          <a:xfrm>
            <a:off x="2857500" y="6029325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 bwMode="auto">
          <a:xfrm>
            <a:off x="6515100" y="60293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58825" y="371475"/>
            <a:ext cx="7038975" cy="53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0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D2DB9"/>
                </a:solidFill>
              </a:rPr>
              <a:t>Textbook Exercise</a:t>
            </a:r>
            <a:endParaRPr lang="en-US" b="1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Do Exercise 8-3, Work with Preferences, in the textbook</a:t>
            </a:r>
          </a:p>
          <a:p>
            <a:r>
              <a:rPr lang="en-US" dirty="0"/>
              <a:t>Use the exercise starter project, </a:t>
            </a:r>
            <a:r>
              <a:rPr lang="en-US" dirty="0" smtClean="0"/>
              <a:t>ch08_ex3_TipCalcualtor</a:t>
            </a:r>
          </a:p>
          <a:p>
            <a:r>
              <a:rPr lang="en-US" dirty="0" smtClean="0"/>
              <a:t>Add a </a:t>
            </a:r>
            <a:r>
              <a:rPr lang="en-US" dirty="0" err="1" smtClean="0"/>
              <a:t>ListPreference</a:t>
            </a:r>
            <a:r>
              <a:rPr lang="en-US" dirty="0" smtClean="0"/>
              <a:t> with three default tip amounts to the menu</a:t>
            </a:r>
          </a:p>
          <a:p>
            <a:r>
              <a:rPr lang="en-US" dirty="0" smtClean="0"/>
              <a:t>Add categories:</a:t>
            </a:r>
          </a:p>
          <a:p>
            <a:pPr lvl="1"/>
            <a:r>
              <a:rPr lang="en-US" dirty="0" smtClean="0"/>
              <a:t>Tip Percent</a:t>
            </a:r>
          </a:p>
          <a:p>
            <a:pPr lvl="1"/>
            <a:r>
              <a:rPr lang="en-US" dirty="0" smtClean="0"/>
              <a:t>Rounding</a:t>
            </a:r>
          </a:p>
          <a:p>
            <a:r>
              <a:rPr lang="en-US" dirty="0" smtClean="0"/>
              <a:t>In the </a:t>
            </a:r>
            <a:r>
              <a:rPr lang="en-US" dirty="0" err="1" smtClean="0"/>
              <a:t>SettingsFragment</a:t>
            </a:r>
            <a:r>
              <a:rPr lang="en-US" dirty="0" smtClean="0"/>
              <a:t>, disable Default Tip Percent when Remember Tip Percent is unchecked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7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2DB9"/>
                </a:solidFill>
              </a:rPr>
              <a:t>Types of Menus</a:t>
            </a:r>
            <a:endParaRPr lang="en-US" dirty="0">
              <a:solidFill>
                <a:srgbClr val="2D2DB9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Options menu and app </a:t>
            </a:r>
            <a:r>
              <a:rPr lang="en-US" dirty="0" smtClean="0"/>
              <a:t>bar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primary </a:t>
            </a:r>
            <a:r>
              <a:rPr lang="en-US" dirty="0"/>
              <a:t>collection of menu items for an activity. It's </a:t>
            </a:r>
            <a:r>
              <a:rPr lang="en-US" dirty="0" smtClean="0"/>
              <a:t>the place for actions </a:t>
            </a:r>
            <a:r>
              <a:rPr lang="en-US" dirty="0"/>
              <a:t>that </a:t>
            </a:r>
            <a:r>
              <a:rPr lang="en-US" dirty="0" smtClean="0"/>
              <a:t>affect the entire app</a:t>
            </a:r>
          </a:p>
          <a:p>
            <a:r>
              <a:rPr lang="en-US" dirty="0"/>
              <a:t>Context menu and contextual action </a:t>
            </a:r>
            <a:r>
              <a:rPr lang="en-US" dirty="0" smtClean="0"/>
              <a:t>mode</a:t>
            </a:r>
          </a:p>
          <a:p>
            <a:pPr lvl="1"/>
            <a:r>
              <a:rPr lang="en-US" dirty="0"/>
              <a:t>A context menu is a floating menu that appears when the user performs a long-click on an </a:t>
            </a:r>
            <a:r>
              <a:rPr lang="en-US" dirty="0" smtClean="0"/>
              <a:t>element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ontextual </a:t>
            </a:r>
            <a:r>
              <a:rPr lang="en-US" dirty="0"/>
              <a:t>action mode displays action items that affect the selected content in a bar at the top of the </a:t>
            </a:r>
            <a:r>
              <a:rPr lang="en-US" dirty="0" smtClean="0"/>
              <a:t>screen</a:t>
            </a:r>
          </a:p>
          <a:p>
            <a:r>
              <a:rPr lang="en-US" dirty="0"/>
              <a:t>Popup </a:t>
            </a:r>
            <a:r>
              <a:rPr lang="en-US" dirty="0" smtClean="0"/>
              <a:t>menu</a:t>
            </a:r>
          </a:p>
          <a:p>
            <a:pPr lvl="1"/>
            <a:r>
              <a:rPr lang="en-US" dirty="0" smtClean="0"/>
              <a:t>Displays </a:t>
            </a:r>
            <a:r>
              <a:rPr lang="en-US" dirty="0"/>
              <a:t>a list of items in a vertical list that's anchored to the view that invoked the </a:t>
            </a:r>
            <a:r>
              <a:rPr lang="en-US" dirty="0" smtClean="0"/>
              <a:t>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3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857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2D2DB9"/>
                </a:solidFill>
              </a:rPr>
              <a:t>Options Menu</a:t>
            </a:r>
            <a:endParaRPr lang="en-US" sz="4000" b="1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1544"/>
            <a:ext cx="8229600" cy="4874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Options menu displayed from an action overflow icon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199" y="2797429"/>
            <a:ext cx="3291840" cy="2303780"/>
          </a:xfrm>
          <a:prstGeom prst="rect">
            <a:avLst/>
          </a:prstGeom>
        </p:spPr>
      </p:pic>
      <p:sp>
        <p:nvSpPr>
          <p:cNvPr id="5" name="Date Placeholder 1"/>
          <p:cNvSpPr>
            <a:spLocks noGrp="1"/>
          </p:cNvSpPr>
          <p:nvPr/>
        </p:nvSpPr>
        <p:spPr bwMode="auto">
          <a:xfrm>
            <a:off x="130708" y="6322617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kern="1200" dirty="0" smtClean="0"/>
              <a:t>Murach's Android Programming, C8</a:t>
            </a:r>
            <a:endParaRPr lang="en-US" kern="1200" dirty="0"/>
          </a:p>
        </p:txBody>
      </p:sp>
      <p:sp>
        <p:nvSpPr>
          <p:cNvPr id="6" name="Footer Placeholder 2"/>
          <p:cNvSpPr>
            <a:spLocks noGrp="1"/>
          </p:cNvSpPr>
          <p:nvPr/>
        </p:nvSpPr>
        <p:spPr bwMode="auto">
          <a:xfrm>
            <a:off x="2883199" y="6327117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kern="1200" dirty="0" smtClean="0"/>
              <a:t>© 2015, Mike Murach &amp; Associates, Inc. – modified by Brian Bird 2016</a:t>
            </a:r>
            <a:endParaRPr lang="en-US" kern="1200" dirty="0"/>
          </a:p>
        </p:txBody>
      </p:sp>
      <p:sp>
        <p:nvSpPr>
          <p:cNvPr id="7" name="Slide Number Placeholder 3"/>
          <p:cNvSpPr>
            <a:spLocks noGrp="1"/>
          </p:cNvSpPr>
          <p:nvPr/>
        </p:nvSpPr>
        <p:spPr bwMode="auto">
          <a:xfrm>
            <a:off x="6916621" y="6298056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kern="1200" dirty="0" smtClean="0"/>
          </a:p>
          <a:p>
            <a:pPr algn="r">
              <a:defRPr/>
            </a:pPr>
            <a:r>
              <a:rPr lang="en-US" sz="900" kern="1200" dirty="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kern="12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kern="12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33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117611"/>
              </p:ext>
            </p:extLst>
          </p:nvPr>
        </p:nvGraphicFramePr>
        <p:xfrm>
          <a:off x="762000" y="685800"/>
          <a:ext cx="712152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Document" r:id="rId3" imgW="6965814" imgH="779723" progId="Word.Document.12">
                  <p:embed/>
                </p:oleObj>
              </mc:Choice>
              <mc:Fallback>
                <p:oleObj name="Document" r:id="rId3" imgW="6965814" imgH="7797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685800"/>
                        <a:ext cx="7121525" cy="766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310" y="1219200"/>
            <a:ext cx="3675380" cy="150876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474474"/>
              </p:ext>
            </p:extLst>
          </p:nvPr>
        </p:nvGraphicFramePr>
        <p:xfrm>
          <a:off x="914400" y="3257550"/>
          <a:ext cx="6965729" cy="1055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Document" r:id="rId6" imgW="6965814" imgH="1055958" progId="Word.Document.12">
                  <p:embed/>
                </p:oleObj>
              </mc:Choice>
              <mc:Fallback>
                <p:oleObj name="Document" r:id="rId6" imgW="6965814" imgH="10559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3257550"/>
                        <a:ext cx="6965729" cy="1055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3962400"/>
            <a:ext cx="3749040" cy="153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4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87272"/>
              </p:ext>
            </p:extLst>
          </p:nvPr>
        </p:nvGraphicFramePr>
        <p:xfrm>
          <a:off x="914400" y="461963"/>
          <a:ext cx="7345363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Document" r:id="rId3" imgW="7349921" imgH="1146715" progId="Word.Document.12">
                  <p:embed/>
                </p:oleObj>
              </mc:Choice>
              <mc:Fallback>
                <p:oleObj name="Document" r:id="rId3" imgW="7349921" imgH="11467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461963"/>
                        <a:ext cx="7345363" cy="1141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1219200"/>
            <a:ext cx="3749040" cy="216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9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D2DB9"/>
                </a:solidFill>
              </a:rPr>
              <a:t>Exercise</a:t>
            </a:r>
            <a:endParaRPr lang="en-US" b="1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/>
              <a:t>ch08_ex1_TipCalcualtor and run it</a:t>
            </a:r>
          </a:p>
          <a:p>
            <a:r>
              <a:rPr lang="en-US" dirty="0"/>
              <a:t>Click on the action bar overflow icon and on each of the menu items.</a:t>
            </a:r>
          </a:p>
        </p:txBody>
      </p:sp>
    </p:spTree>
    <p:extLst>
      <p:ext uri="{BB962C8B-B14F-4D97-AF65-F5344CB8AC3E}">
        <p14:creationId xmlns:p14="http://schemas.microsoft.com/office/powerpoint/2010/main" val="288712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58606" y="6248400"/>
            <a:ext cx="485764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2015, Mike Murach &amp; Associates, Inc. – modified by Brian Bird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544762"/>
              </p:ext>
            </p:extLst>
          </p:nvPr>
        </p:nvGraphicFramePr>
        <p:xfrm>
          <a:off x="914400" y="688975"/>
          <a:ext cx="6794500" cy="360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Document" r:id="rId4" imgW="6864202" imgH="3644710" progId="Word.Document.12">
                  <p:embed/>
                </p:oleObj>
              </mc:Choice>
              <mc:Fallback>
                <p:oleObj name="Document" r:id="rId4" imgW="6864202" imgH="36447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3608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400" y="4644621"/>
            <a:ext cx="615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D2DB9"/>
                </a:solidFill>
              </a:rPr>
              <a:t>Note: This XML file format is used for all menu types</a:t>
            </a:r>
            <a:endParaRPr lang="en-US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7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3167</TotalTime>
  <Words>1115</Words>
  <Application>Microsoft Macintosh PowerPoint</Application>
  <PresentationFormat>On-screen Show (4:3)</PresentationFormat>
  <Paragraphs>212</Paragraphs>
  <Slides>36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 Narrow</vt:lpstr>
      <vt:lpstr>Calibri</vt:lpstr>
      <vt:lpstr>Courier</vt:lpstr>
      <vt:lpstr>Roboto</vt:lpstr>
      <vt:lpstr>Times New Roman</vt:lpstr>
      <vt:lpstr>Arial</vt:lpstr>
      <vt:lpstr>Office Theme</vt:lpstr>
      <vt:lpstr>Document</vt:lpstr>
      <vt:lpstr>Menus and Settings</vt:lpstr>
      <vt:lpstr>Course Overview</vt:lpstr>
      <vt:lpstr>PowerPoint Presentation</vt:lpstr>
      <vt:lpstr>Types of Menus</vt:lpstr>
      <vt:lpstr>Options Menu</vt:lpstr>
      <vt:lpstr>PowerPoint Presentation</vt:lpstr>
      <vt:lpstr>PowerPoint Presentation</vt:lpstr>
      <vt:lpstr>Exercise</vt:lpstr>
      <vt:lpstr>PowerPoint Presentation</vt:lpstr>
      <vt:lpstr>Elements in a Menu XML file</vt:lpstr>
      <vt:lpstr>Attributes of the Menu Item</vt:lpstr>
      <vt:lpstr>PowerPoint Presentation</vt:lpstr>
      <vt:lpstr>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 the Activity to the Manifest</vt:lpstr>
      <vt:lpstr>Exercise</vt:lpstr>
      <vt:lpstr>Textbook 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PowerPoint Presentation</vt:lpstr>
      <vt:lpstr>PowerPoint Presentation</vt:lpstr>
      <vt:lpstr>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Textbook Exercise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101</cp:revision>
  <dcterms:created xsi:type="dcterms:W3CDTF">2016-03-27T03:55:45Z</dcterms:created>
  <dcterms:modified xsi:type="dcterms:W3CDTF">2017-07-06T21:11:01Z</dcterms:modified>
</cp:coreProperties>
</file>