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9" r:id="rId2"/>
    <p:sldId id="268" r:id="rId3"/>
    <p:sldId id="283" r:id="rId4"/>
    <p:sldId id="270" r:id="rId5"/>
    <p:sldId id="271" r:id="rId6"/>
    <p:sldId id="272" r:id="rId7"/>
    <p:sldId id="273" r:id="rId8"/>
    <p:sldId id="287" r:id="rId9"/>
    <p:sldId id="274" r:id="rId10"/>
    <p:sldId id="277" r:id="rId11"/>
    <p:sldId id="276" r:id="rId12"/>
    <p:sldId id="278" r:id="rId13"/>
    <p:sldId id="286" r:id="rId14"/>
    <p:sldId id="279" r:id="rId15"/>
    <p:sldId id="280" r:id="rId16"/>
    <p:sldId id="281" r:id="rId17"/>
    <p:sldId id="282" r:id="rId18"/>
    <p:sldId id="289" r:id="rId19"/>
    <p:sldId id="309" r:id="rId20"/>
    <p:sldId id="284" r:id="rId21"/>
    <p:sldId id="288" r:id="rId22"/>
    <p:sldId id="290" r:id="rId23"/>
    <p:sldId id="291" r:id="rId24"/>
    <p:sldId id="292" r:id="rId25"/>
    <p:sldId id="306" r:id="rId26"/>
    <p:sldId id="293" r:id="rId27"/>
    <p:sldId id="294" r:id="rId28"/>
    <p:sldId id="307" r:id="rId29"/>
    <p:sldId id="295" r:id="rId30"/>
    <p:sldId id="296" r:id="rId31"/>
    <p:sldId id="297" r:id="rId32"/>
    <p:sldId id="299" r:id="rId33"/>
    <p:sldId id="300" r:id="rId34"/>
    <p:sldId id="31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2" autoAdjust="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menus.html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presentation, we will only look at the first type, the options menu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menus.html#xml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Preference items are used, not View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5.emf"/><Relationship Id="rId8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173574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Menus and Settings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0728" y="574689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a Menu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menu&gt;</a:t>
            </a:r>
          </a:p>
          <a:p>
            <a:pPr lvl="1"/>
            <a:r>
              <a:rPr lang="en-US" dirty="0"/>
              <a:t>Defines a Menu, which is a container for menu items.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be the root node for the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 Can hold </a:t>
            </a:r>
            <a:r>
              <a:rPr lang="en-US" dirty="0"/>
              <a:t>one or more &lt;item&gt; and &lt;group&gt; elements.</a:t>
            </a:r>
          </a:p>
          <a:p>
            <a:pPr marL="0" indent="0">
              <a:buNone/>
            </a:pPr>
            <a:r>
              <a:rPr lang="en-US" dirty="0"/>
              <a:t>&lt;item&gt;</a:t>
            </a:r>
          </a:p>
          <a:p>
            <a:pPr lvl="1"/>
            <a:r>
              <a:rPr lang="en-US" dirty="0"/>
              <a:t>Creates a </a:t>
            </a:r>
            <a:r>
              <a:rPr lang="en-US" dirty="0" err="1"/>
              <a:t>MenuItem</a:t>
            </a:r>
            <a:r>
              <a:rPr lang="en-US" dirty="0"/>
              <a:t>, which represents a single </a:t>
            </a:r>
            <a:r>
              <a:rPr lang="en-US" dirty="0" smtClean="0"/>
              <a:t>menu item</a:t>
            </a:r>
          </a:p>
          <a:p>
            <a:pPr lvl="1"/>
            <a:r>
              <a:rPr lang="en-US" dirty="0" smtClean="0"/>
              <a:t>May contain </a:t>
            </a:r>
            <a:r>
              <a:rPr lang="en-US" dirty="0"/>
              <a:t>a nested &lt;menu&gt; element </a:t>
            </a:r>
            <a:r>
              <a:rPr lang="en-US" dirty="0" smtClean="0"/>
              <a:t>for a submenu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&lt;group&gt;</a:t>
            </a:r>
          </a:p>
          <a:p>
            <a:pPr lvl="1"/>
            <a:r>
              <a:rPr lang="en-US" dirty="0"/>
              <a:t>An optional, invisible </a:t>
            </a:r>
            <a:r>
              <a:rPr lang="en-US" dirty="0" smtClean="0"/>
              <a:t>container for &lt;item&gt; elements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categorize menu items so they share properties such as active state and visibility. </a:t>
            </a:r>
          </a:p>
        </p:txBody>
      </p:sp>
    </p:spTree>
    <p:extLst>
      <p:ext uri="{BB962C8B-B14F-4D97-AF65-F5344CB8AC3E}">
        <p14:creationId xmlns:p14="http://schemas.microsoft.com/office/powerpoint/2010/main" val="60735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13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D2DB9"/>
                </a:solidFill>
              </a:rPr>
              <a:t>Attributes of the Menu Item</a:t>
            </a:r>
            <a:endParaRPr lang="en-US" sz="3600" b="1" dirty="0">
              <a:solidFill>
                <a:srgbClr val="2D2DB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93943"/>
            <a:ext cx="8229600" cy="54140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Commonly used attributes of the </a:t>
            </a:r>
            <a:r>
              <a:rPr lang="en-US" dirty="0"/>
              <a:t>&lt;item&gt; </a:t>
            </a:r>
            <a:r>
              <a:rPr lang="en-US" dirty="0" smtClean="0"/>
              <a:t>element:</a:t>
            </a:r>
            <a:endParaRPr lang="en-US" dirty="0"/>
          </a:p>
          <a:p>
            <a:r>
              <a:rPr lang="en-US" dirty="0" err="1"/>
              <a:t>android:id</a:t>
            </a:r>
            <a:endParaRPr lang="en-US" dirty="0"/>
          </a:p>
          <a:p>
            <a:pPr lvl="1"/>
            <a:r>
              <a:rPr lang="en-US" dirty="0"/>
              <a:t>A resource ID that's unique to the item, which allows the application to recognize the item when the user selects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err="1"/>
              <a:t>android:icon</a:t>
            </a:r>
            <a:endParaRPr lang="en-US" dirty="0"/>
          </a:p>
          <a:p>
            <a:pPr lvl="1"/>
            <a:r>
              <a:rPr lang="en-US" dirty="0"/>
              <a:t>A reference to a drawable to use as the item's </a:t>
            </a:r>
            <a:r>
              <a:rPr lang="en-US" dirty="0" smtClean="0"/>
              <a:t>icon</a:t>
            </a:r>
            <a:endParaRPr lang="en-US" dirty="0"/>
          </a:p>
          <a:p>
            <a:r>
              <a:rPr lang="en-US" dirty="0" err="1"/>
              <a:t>android:title</a:t>
            </a:r>
            <a:endParaRPr lang="en-US" dirty="0"/>
          </a:p>
          <a:p>
            <a:pPr lvl="1"/>
            <a:r>
              <a:rPr lang="en-US" dirty="0"/>
              <a:t>A reference to a string to use as the item's </a:t>
            </a:r>
            <a:r>
              <a:rPr lang="en-US" dirty="0" smtClean="0"/>
              <a:t>title</a:t>
            </a:r>
            <a:endParaRPr lang="en-US" dirty="0"/>
          </a:p>
          <a:p>
            <a:r>
              <a:rPr lang="en-US" dirty="0" err="1"/>
              <a:t>android:showAsAction</a:t>
            </a:r>
            <a:endParaRPr lang="en-US" dirty="0"/>
          </a:p>
          <a:p>
            <a:pPr lvl="1"/>
            <a:r>
              <a:rPr lang="en-US" dirty="0"/>
              <a:t>Specifies when and how this item should appear as an action item in the app </a:t>
            </a:r>
            <a:r>
              <a:rPr lang="en-US" dirty="0" smtClean="0"/>
              <a:t>bar; values: always, never, </a:t>
            </a:r>
            <a:r>
              <a:rPr lang="en-US" dirty="0" err="1" smtClean="0"/>
              <a:t>ifRoom</a:t>
            </a:r>
            <a:endParaRPr lang="en-US" dirty="0" smtClean="0"/>
          </a:p>
          <a:p>
            <a:r>
              <a:rPr lang="en-US" dirty="0" err="1" smtClean="0"/>
              <a:t>android:orderInCategory</a:t>
            </a:r>
            <a:endParaRPr lang="en-US" dirty="0" smtClean="0"/>
          </a:p>
          <a:p>
            <a:pPr lvl="1"/>
            <a:r>
              <a:rPr lang="en-US" dirty="0" smtClean="0"/>
              <a:t>Specifies an int value for the sequence of the item in 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0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53848"/>
              </p:ext>
            </p:extLst>
          </p:nvPr>
        </p:nvGraphicFramePr>
        <p:xfrm>
          <a:off x="914400" y="688975"/>
          <a:ext cx="67945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3" imgW="6864202" imgH="2647457" progId="Word.Document.12">
                  <p:embed/>
                </p:oleObj>
              </mc:Choice>
              <mc:Fallback>
                <p:oleObj name="Document" r:id="rId3" imgW="6864202" imgH="2647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61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5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Modify the XML file so that both the Settings item icon and About item icon are displayed on the action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9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32554"/>
              </p:ext>
            </p:extLst>
          </p:nvPr>
        </p:nvGraphicFramePr>
        <p:xfrm>
          <a:off x="914400" y="685800"/>
          <a:ext cx="686435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3" imgW="6864119" imgH="1810262" progId="Word.Document.12">
                  <p:embed/>
                </p:oleObj>
              </mc:Choice>
              <mc:Fallback>
                <p:oleObj name="Document" r:id="rId3" imgW="6864119" imgH="1810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98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14436"/>
              </p:ext>
            </p:extLst>
          </p:nvPr>
        </p:nvGraphicFramePr>
        <p:xfrm>
          <a:off x="914400" y="685800"/>
          <a:ext cx="68643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3" imgW="6864119" imgH="3630264" progId="Word.Document.12">
                  <p:embed/>
                </p:oleObj>
              </mc:Choice>
              <mc:Fallback>
                <p:oleObj name="Document" r:id="rId3" imgW="6864119" imgH="3630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97876"/>
              </p:ext>
            </p:extLst>
          </p:nvPr>
        </p:nvGraphicFramePr>
        <p:xfrm>
          <a:off x="914400" y="685800"/>
          <a:ext cx="68643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3" imgW="6864119" imgH="2499301" progId="Word.Document.12">
                  <p:embed/>
                </p:oleObj>
              </mc:Choice>
              <mc:Fallback>
                <p:oleObj name="Document" r:id="rId3" imgW="6864119" imgH="2499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4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61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47315"/>
              </p:ext>
            </p:extLst>
          </p:nvPr>
        </p:nvGraphicFramePr>
        <p:xfrm>
          <a:off x="914400" y="688974"/>
          <a:ext cx="7359921" cy="444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3" imgW="7359921" imgH="4441238" progId="Word.Document.12">
                  <p:embed/>
                </p:oleObj>
              </mc:Choice>
              <mc:Fallback>
                <p:oleObj name="Document" r:id="rId3" imgW="7359921" imgH="4441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4"/>
                        <a:ext cx="7359921" cy="444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77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58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38"/>
            <a:ext cx="8229600" cy="5018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</a:t>
            </a:r>
            <a:r>
              <a:rPr lang="en-US" dirty="0" smtClean="0"/>
              <a:t>the ch08_ex1_TipCalcualtor project</a:t>
            </a:r>
            <a:endParaRPr lang="en-US" dirty="0" smtClean="0"/>
          </a:p>
          <a:p>
            <a:r>
              <a:rPr lang="en-US" dirty="0" smtClean="0"/>
              <a:t>Put a breakpoint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onCreateOptionMenu</a:t>
            </a:r>
            <a:r>
              <a:rPr lang="en-US" dirty="0" smtClean="0"/>
              <a:t> and run the app in debug mode</a:t>
            </a:r>
          </a:p>
          <a:p>
            <a:r>
              <a:rPr lang="en-US" dirty="0" smtClean="0"/>
              <a:t>Put breakpoints </a:t>
            </a:r>
            <a:r>
              <a:rPr lang="en-US" dirty="0" smtClean="0"/>
              <a:t>in each of the callback methods below and then run the app in debug mode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/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AboutActivity</a:t>
            </a:r>
            <a:r>
              <a:rPr lang="en-US" dirty="0" smtClean="0"/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onCreate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SettingsActivity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of </a:t>
            </a:r>
            <a:r>
              <a:rPr lang="en-US" dirty="0" smtClean="0"/>
              <a:t>the methods below, </a:t>
            </a:r>
            <a:r>
              <a:rPr lang="en-US" dirty="0"/>
              <a:t>how might the code change in a different app?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onCreateOptionMenu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Textbook 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Do Exercise 8-2, Work with Menus, in the textbook</a:t>
            </a:r>
          </a:p>
          <a:p>
            <a:r>
              <a:rPr lang="en-US" dirty="0" smtClean="0"/>
              <a:t>Use the exercise starter project</a:t>
            </a:r>
            <a:r>
              <a:rPr lang="en-US" dirty="0"/>
              <a:t>, </a:t>
            </a:r>
            <a:r>
              <a:rPr lang="en-US" dirty="0" smtClean="0"/>
              <a:t>ch08_ex2_TipCalcualtor</a:t>
            </a:r>
          </a:p>
          <a:p>
            <a:r>
              <a:rPr lang="en-US" dirty="0" smtClean="0"/>
              <a:t>Add items to the </a:t>
            </a:r>
            <a:r>
              <a:rPr lang="en-US" dirty="0" err="1" smtClean="0"/>
              <a:t>TipCalculatorActivity</a:t>
            </a:r>
            <a:r>
              <a:rPr lang="en-US" dirty="0" smtClean="0"/>
              <a:t> menu:</a:t>
            </a:r>
          </a:p>
          <a:p>
            <a:pPr lvl="1"/>
            <a:r>
              <a:rPr lang="en-US" dirty="0" smtClean="0"/>
              <a:t>Help: just a place-holder for now; shows a toast</a:t>
            </a:r>
          </a:p>
          <a:p>
            <a:pPr lvl="1"/>
            <a:r>
              <a:rPr lang="en-US" dirty="0" smtClean="0"/>
              <a:t>Refresh: updates the calculations</a:t>
            </a:r>
          </a:p>
          <a:p>
            <a:r>
              <a:rPr lang="en-US" dirty="0" smtClean="0"/>
              <a:t>Add a menu to the </a:t>
            </a:r>
            <a:r>
              <a:rPr lang="en-US" dirty="0" err="1" smtClean="0"/>
              <a:t>PreferencesActivity</a:t>
            </a:r>
            <a:r>
              <a:rPr lang="en-US" dirty="0" smtClean="0"/>
              <a:t> with items:</a:t>
            </a:r>
          </a:p>
          <a:p>
            <a:pPr lvl="1"/>
            <a:r>
              <a:rPr lang="en-US" dirty="0" smtClean="0"/>
              <a:t>Tip Calculator: invokes the </a:t>
            </a:r>
            <a:r>
              <a:rPr lang="en-US" dirty="0" err="1" smtClean="0"/>
              <a:t>TipCalculator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 smtClean="0"/>
              <a:t>About: invokes the About 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4460180"/>
              </p:ext>
            </p:extLst>
          </p:nvPr>
        </p:nvGraphicFramePr>
        <p:xfrm>
          <a:off x="457200" y="1600200"/>
          <a:ext cx="3811200" cy="515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baseline="0" dirty="0" smtClean="0"/>
                        <a:t>Menu + settings</a:t>
                      </a:r>
                      <a:endParaRPr lang="en-US" sz="2800" u="sng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Fragments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58889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2D2DB9"/>
                </a:solidFill>
              </a:rPr>
              <a:t>Settings</a:t>
            </a:r>
            <a:endParaRPr lang="en-US" sz="6600" b="1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80" y="1749309"/>
            <a:ext cx="3701862" cy="3701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70" y="2147342"/>
            <a:ext cx="3701862" cy="37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50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0" y="1540696"/>
            <a:ext cx="374904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9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76516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76516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76516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635635"/>
            <a:ext cx="6965729" cy="458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193165"/>
            <a:ext cx="3319145" cy="2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43908"/>
              </p:ext>
            </p:extLst>
          </p:nvPr>
        </p:nvGraphicFramePr>
        <p:xfrm>
          <a:off x="914400" y="688975"/>
          <a:ext cx="67945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4" imgW="6864202" imgH="5210639" progId="Word.Document.12">
                  <p:embed/>
                </p:oleObj>
              </mc:Choice>
              <mc:Fallback>
                <p:oleObj name="Document" r:id="rId4" imgW="6864202" imgH="5210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53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68929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Alter the values in the Preference elements’ attributes to see their effect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256463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9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1722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1722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228600"/>
            <a:ext cx="6892925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Put breakpoints in </a:t>
            </a:r>
            <a:r>
              <a:rPr lang="en-US" dirty="0" err="1" smtClean="0"/>
              <a:t>onCreate</a:t>
            </a:r>
            <a:r>
              <a:rPr lang="en-US" dirty="0" smtClean="0"/>
              <a:t> of both the </a:t>
            </a:r>
            <a:r>
              <a:rPr lang="en-US" dirty="0" err="1" smtClean="0"/>
              <a:t>SettingsActivityand</a:t>
            </a:r>
            <a:r>
              <a:rPr lang="en-US" dirty="0" smtClean="0"/>
              <a:t> the </a:t>
            </a:r>
            <a:r>
              <a:rPr lang="en-US" dirty="0" err="1" smtClean="0"/>
              <a:t>SettingsFragment</a:t>
            </a:r>
            <a:endParaRPr lang="en-US" dirty="0"/>
          </a:p>
          <a:p>
            <a:r>
              <a:rPr lang="en-US" dirty="0" smtClean="0"/>
              <a:t>Run the app and see when the breakpoints are hit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9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6715125" cy="43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67" y="1749144"/>
            <a:ext cx="3243697" cy="4209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Menus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23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17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8643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1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1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1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4274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952501"/>
            <a:ext cx="3810001" cy="42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1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02932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02932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0293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8825" y="371475"/>
            <a:ext cx="7038975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Textbook 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Do Exercise 8-3, Work with Preferences, in the textbook</a:t>
            </a:r>
          </a:p>
          <a:p>
            <a:r>
              <a:rPr lang="en-US" dirty="0"/>
              <a:t>Use the exercise starter project, </a:t>
            </a:r>
            <a:r>
              <a:rPr lang="en-US" dirty="0" smtClean="0"/>
              <a:t>ch08_ex3_TipCalcualtor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ListPreference</a:t>
            </a:r>
            <a:r>
              <a:rPr lang="en-US" dirty="0" smtClean="0"/>
              <a:t> with three default tip amounts to the menu</a:t>
            </a:r>
          </a:p>
          <a:p>
            <a:r>
              <a:rPr lang="en-US" dirty="0" smtClean="0"/>
              <a:t>Add categories:</a:t>
            </a:r>
          </a:p>
          <a:p>
            <a:pPr lvl="1"/>
            <a:r>
              <a:rPr lang="en-US" dirty="0" smtClean="0"/>
              <a:t>Tip Percent</a:t>
            </a:r>
          </a:p>
          <a:p>
            <a:pPr lvl="1"/>
            <a:r>
              <a:rPr lang="en-US" dirty="0" smtClean="0"/>
              <a:t>Rounding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SettingsFragment</a:t>
            </a:r>
            <a:r>
              <a:rPr lang="en-US" dirty="0" smtClean="0"/>
              <a:t>, disable Default Tip Percent when Remember Tip Percent is unchecked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Types of Menus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Options menu and app </a:t>
            </a:r>
            <a:r>
              <a:rPr lang="en-US" dirty="0" smtClean="0"/>
              <a:t>bar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primary </a:t>
            </a:r>
            <a:r>
              <a:rPr lang="en-US" dirty="0"/>
              <a:t>collection of menu items for an activity. It's </a:t>
            </a:r>
            <a:r>
              <a:rPr lang="en-US" dirty="0" smtClean="0"/>
              <a:t>the place for actions </a:t>
            </a:r>
            <a:r>
              <a:rPr lang="en-US" dirty="0"/>
              <a:t>that </a:t>
            </a:r>
            <a:r>
              <a:rPr lang="en-US" dirty="0" smtClean="0"/>
              <a:t>affect the entire app</a:t>
            </a:r>
          </a:p>
          <a:p>
            <a:r>
              <a:rPr lang="en-US" dirty="0"/>
              <a:t>Context menu and contextual action </a:t>
            </a:r>
            <a:r>
              <a:rPr lang="en-US" dirty="0" smtClean="0"/>
              <a:t>mode</a:t>
            </a:r>
          </a:p>
          <a:p>
            <a:pPr lvl="1"/>
            <a:r>
              <a:rPr lang="en-US" dirty="0"/>
              <a:t>A context menu is a floating menu that appears when the user performs a long-click on an </a:t>
            </a:r>
            <a:r>
              <a:rPr lang="en-US" dirty="0" smtClean="0"/>
              <a:t>element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ontextual </a:t>
            </a:r>
            <a:r>
              <a:rPr lang="en-US" dirty="0"/>
              <a:t>action mode displays action items that affect the selected content in a bar at the top of the </a:t>
            </a:r>
            <a:r>
              <a:rPr lang="en-US" dirty="0" smtClean="0"/>
              <a:t>screen</a:t>
            </a:r>
          </a:p>
          <a:p>
            <a:r>
              <a:rPr lang="en-US" dirty="0"/>
              <a:t>Popup </a:t>
            </a:r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/>
              <a:t>a list of items in a vertical list that's anchored to the view that invoked the </a:t>
            </a:r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7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2D2DB9"/>
                </a:solidFill>
              </a:rPr>
              <a:t>Options Menu</a:t>
            </a:r>
            <a:endParaRPr lang="en-US" sz="4000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44"/>
            <a:ext cx="8229600" cy="487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Options menu displayed from an action overflow icon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99" y="2797429"/>
            <a:ext cx="3291840" cy="2303780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/>
        </p:nvSpPr>
        <p:spPr bwMode="auto">
          <a:xfrm>
            <a:off x="130708" y="6322617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 smtClean="0"/>
              <a:t>Murach's Android Programming, C8</a:t>
            </a:r>
            <a:endParaRPr lang="en-US" kern="1200" dirty="0"/>
          </a:p>
        </p:txBody>
      </p:sp>
      <p:sp>
        <p:nvSpPr>
          <p:cNvPr id="6" name="Footer Placeholder 2"/>
          <p:cNvSpPr>
            <a:spLocks noGrp="1"/>
          </p:cNvSpPr>
          <p:nvPr/>
        </p:nvSpPr>
        <p:spPr bwMode="auto">
          <a:xfrm>
            <a:off x="2883199" y="6327117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 smtClean="0"/>
              <a:t>© 2015, Mike Murach &amp; Associates, Inc. – modified by Brian Bird 2016</a:t>
            </a:r>
            <a:endParaRPr lang="en-US" kern="1200" dirty="0"/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6916621" y="62980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kern="1200" dirty="0" smtClean="0"/>
          </a:p>
          <a:p>
            <a:pPr algn="r">
              <a:defRPr/>
            </a:pPr>
            <a:r>
              <a:rPr lang="en-US" sz="900" kern="12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kern="12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kern="1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3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17611"/>
              </p:ext>
            </p:extLst>
          </p:nvPr>
        </p:nvGraphicFramePr>
        <p:xfrm>
          <a:off x="762000" y="685800"/>
          <a:ext cx="71215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6965814" imgH="779723" progId="Word.Document.12">
                  <p:embed/>
                </p:oleObj>
              </mc:Choice>
              <mc:Fallback>
                <p:oleObj name="Document" r:id="rId3" imgW="6965814" imgH="779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685800"/>
                        <a:ext cx="7121525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10" y="1219200"/>
            <a:ext cx="3675380" cy="150876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74474"/>
              </p:ext>
            </p:extLst>
          </p:nvPr>
        </p:nvGraphicFramePr>
        <p:xfrm>
          <a:off x="914400" y="3257550"/>
          <a:ext cx="6965729" cy="10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6" imgW="6965814" imgH="1055958" progId="Word.Document.12">
                  <p:embed/>
                </p:oleObj>
              </mc:Choice>
              <mc:Fallback>
                <p:oleObj name="Document" r:id="rId6" imgW="6965814" imgH="1055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257550"/>
                        <a:ext cx="6965729" cy="10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962400"/>
            <a:ext cx="3749040" cy="1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7272"/>
              </p:ext>
            </p:extLst>
          </p:nvPr>
        </p:nvGraphicFramePr>
        <p:xfrm>
          <a:off x="914400" y="461963"/>
          <a:ext cx="73453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7349921" imgH="1146715" progId="Word.Document.12">
                  <p:embed/>
                </p:oleObj>
              </mc:Choice>
              <mc:Fallback>
                <p:oleObj name="Document" r:id="rId3" imgW="7349921" imgH="114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61963"/>
                        <a:ext cx="7345363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219200"/>
            <a:ext cx="3749040" cy="21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ch08_ex1_TipCalcualtor and run it</a:t>
            </a:r>
          </a:p>
          <a:p>
            <a:r>
              <a:rPr lang="en-US" dirty="0"/>
              <a:t>Click on the action bar overflow icon and on each of the menu items.</a:t>
            </a:r>
          </a:p>
        </p:txBody>
      </p:sp>
    </p:spTree>
    <p:extLst>
      <p:ext uri="{BB962C8B-B14F-4D97-AF65-F5344CB8AC3E}">
        <p14:creationId xmlns:p14="http://schemas.microsoft.com/office/powerpoint/2010/main" val="288712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8606" y="6248400"/>
            <a:ext cx="485764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 – modified by Brian Bird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44762"/>
              </p:ext>
            </p:extLst>
          </p:nvPr>
        </p:nvGraphicFramePr>
        <p:xfrm>
          <a:off x="914400" y="688975"/>
          <a:ext cx="67945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4" imgW="6864202" imgH="3644710" progId="Word.Document.12">
                  <p:embed/>
                </p:oleObj>
              </mc:Choice>
              <mc:Fallback>
                <p:oleObj name="Document" r:id="rId4" imgW="6864202" imgH="3644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644621"/>
            <a:ext cx="61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D2DB9"/>
                </a:solidFill>
              </a:rPr>
              <a:t>Note: This XML file format is used for all menu types</a:t>
            </a:r>
            <a:endParaRPr lang="en-US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1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1026</Words>
  <Application>Microsoft Macintosh PowerPoint</Application>
  <PresentationFormat>On-screen Show (4:3)</PresentationFormat>
  <Paragraphs>202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Narrow</vt:lpstr>
      <vt:lpstr>Calibri</vt:lpstr>
      <vt:lpstr>Courier</vt:lpstr>
      <vt:lpstr>Times New Roman</vt:lpstr>
      <vt:lpstr>Arial</vt:lpstr>
      <vt:lpstr>Office Theme</vt:lpstr>
      <vt:lpstr>Document</vt:lpstr>
      <vt:lpstr>Menus and Settings</vt:lpstr>
      <vt:lpstr>Course Overview</vt:lpstr>
      <vt:lpstr>PowerPoint Presentation</vt:lpstr>
      <vt:lpstr>Types of Menus</vt:lpstr>
      <vt:lpstr>Options Menu</vt:lpstr>
      <vt:lpstr>PowerPoint Presentation</vt:lpstr>
      <vt:lpstr>PowerPoint Presentation</vt:lpstr>
      <vt:lpstr>Exercise</vt:lpstr>
      <vt:lpstr>PowerPoint Presentation</vt:lpstr>
      <vt:lpstr>Elements in a Menu XML file</vt:lpstr>
      <vt:lpstr>Attributes of the Menu Item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Exercise</vt:lpstr>
      <vt:lpstr>Textbook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 Exercise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93</cp:revision>
  <dcterms:created xsi:type="dcterms:W3CDTF">2016-03-27T03:55:45Z</dcterms:created>
  <dcterms:modified xsi:type="dcterms:W3CDTF">2017-07-05T23:33:26Z</dcterms:modified>
</cp:coreProperties>
</file>