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409" r:id="rId3"/>
    <p:sldId id="475" r:id="rId4"/>
    <p:sldId id="410" r:id="rId5"/>
    <p:sldId id="411" r:id="rId6"/>
    <p:sldId id="476" r:id="rId7"/>
    <p:sldId id="490" r:id="rId8"/>
    <p:sldId id="491" r:id="rId9"/>
    <p:sldId id="478" r:id="rId10"/>
    <p:sldId id="492" r:id="rId11"/>
    <p:sldId id="493" r:id="rId12"/>
    <p:sldId id="494" r:id="rId13"/>
    <p:sldId id="495" r:id="rId14"/>
    <p:sldId id="477" r:id="rId15"/>
    <p:sldId id="479" r:id="rId16"/>
    <p:sldId id="480" r:id="rId17"/>
    <p:sldId id="481" r:id="rId18"/>
    <p:sldId id="482" r:id="rId19"/>
    <p:sldId id="498" r:id="rId20"/>
    <p:sldId id="499" r:id="rId21"/>
    <p:sldId id="500" r:id="rId22"/>
    <p:sldId id="501" r:id="rId23"/>
    <p:sldId id="502" r:id="rId24"/>
    <p:sldId id="503" r:id="rId25"/>
    <p:sldId id="483" r:id="rId26"/>
    <p:sldId id="496" r:id="rId27"/>
    <p:sldId id="497" r:id="rId28"/>
    <p:sldId id="504" r:id="rId29"/>
    <p:sldId id="505" r:id="rId30"/>
    <p:sldId id="506" r:id="rId31"/>
    <p:sldId id="509" r:id="rId32"/>
    <p:sldId id="507" r:id="rId33"/>
    <p:sldId id="508" r:id="rId34"/>
    <p:sldId id="510" r:id="rId35"/>
    <p:sldId id="511" r:id="rId36"/>
    <p:sldId id="512" r:id="rId37"/>
    <p:sldId id="513" r:id="rId38"/>
    <p:sldId id="514" r:id="rId39"/>
    <p:sldId id="515" r:id="rId40"/>
    <p:sldId id="484" r:id="rId41"/>
    <p:sldId id="485" r:id="rId42"/>
    <p:sldId id="486" r:id="rId43"/>
    <p:sldId id="487" r:id="rId44"/>
    <p:sldId id="488" r:id="rId45"/>
    <p:sldId id="48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6A5331A-570A-48D3-AB2C-2C850652C5B8}">
          <p14:sldIdLst>
            <p14:sldId id="256"/>
            <p14:sldId id="409"/>
            <p14:sldId id="475"/>
            <p14:sldId id="410"/>
            <p14:sldId id="411"/>
            <p14:sldId id="476"/>
            <p14:sldId id="490"/>
            <p14:sldId id="491"/>
            <p14:sldId id="478"/>
            <p14:sldId id="492"/>
            <p14:sldId id="493"/>
            <p14:sldId id="494"/>
            <p14:sldId id="495"/>
            <p14:sldId id="477"/>
            <p14:sldId id="479"/>
            <p14:sldId id="480"/>
            <p14:sldId id="481"/>
            <p14:sldId id="482"/>
            <p14:sldId id="498"/>
            <p14:sldId id="499"/>
            <p14:sldId id="500"/>
            <p14:sldId id="501"/>
            <p14:sldId id="502"/>
            <p14:sldId id="503"/>
            <p14:sldId id="483"/>
            <p14:sldId id="496"/>
            <p14:sldId id="497"/>
            <p14:sldId id="504"/>
            <p14:sldId id="505"/>
            <p14:sldId id="506"/>
            <p14:sldId id="509"/>
            <p14:sldId id="507"/>
            <p14:sldId id="508"/>
            <p14:sldId id="510"/>
            <p14:sldId id="511"/>
            <p14:sldId id="512"/>
            <p14:sldId id="513"/>
            <p14:sldId id="514"/>
            <p14:sldId id="515"/>
            <p14:sldId id="484"/>
            <p14:sldId id="485"/>
            <p14:sldId id="486"/>
            <p14:sldId id="487"/>
            <p14:sldId id="488"/>
            <p14:sldId id="4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72DCA0-1477-40E0-986F-5B46739930B8}" v="9" dt="2020-06-23T21:03:59.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99" d="100"/>
          <a:sy n="99" d="100"/>
        </p:scale>
        <p:origin x="7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mela Brauda" userId="84fd4989-2b49-471a-9a61-f177abea8ce3" providerId="ADAL" clId="{DD72DCA0-1477-40E0-986F-5B46739930B8}"/>
    <pc:docChg chg="undo modSld">
      <pc:chgData name="Pamela Brauda" userId="84fd4989-2b49-471a-9a61-f177abea8ce3" providerId="ADAL" clId="{DD72DCA0-1477-40E0-986F-5B46739930B8}" dt="2020-07-01T12:25:14.442" v="251" actId="20577"/>
      <pc:docMkLst>
        <pc:docMk/>
      </pc:docMkLst>
      <pc:sldChg chg="modSp">
        <pc:chgData name="Pamela Brauda" userId="84fd4989-2b49-471a-9a61-f177abea8ce3" providerId="ADAL" clId="{DD72DCA0-1477-40E0-986F-5B46739930B8}" dt="2020-06-23T18:50:42.458" v="0" actId="207"/>
        <pc:sldMkLst>
          <pc:docMk/>
          <pc:sldMk cId="3132658372" sldId="409"/>
        </pc:sldMkLst>
        <pc:spChg chg="mod">
          <ac:chgData name="Pamela Brauda" userId="84fd4989-2b49-471a-9a61-f177abea8ce3" providerId="ADAL" clId="{DD72DCA0-1477-40E0-986F-5B46739930B8}" dt="2020-06-23T18:50:42.458" v="0" actId="207"/>
          <ac:spMkLst>
            <pc:docMk/>
            <pc:sldMk cId="3132658372" sldId="409"/>
            <ac:spMk id="3" creationId="{00000000-0000-0000-0000-000000000000}"/>
          </ac:spMkLst>
        </pc:spChg>
      </pc:sldChg>
      <pc:sldChg chg="modSp">
        <pc:chgData name="Pamela Brauda" userId="84fd4989-2b49-471a-9a61-f177abea8ce3" providerId="ADAL" clId="{DD72DCA0-1477-40E0-986F-5B46739930B8}" dt="2020-06-29T12:40:13.698" v="249" actId="20577"/>
        <pc:sldMkLst>
          <pc:docMk/>
          <pc:sldMk cId="2133586004" sldId="477"/>
        </pc:sldMkLst>
        <pc:spChg chg="mod">
          <ac:chgData name="Pamela Brauda" userId="84fd4989-2b49-471a-9a61-f177abea8ce3" providerId="ADAL" clId="{DD72DCA0-1477-40E0-986F-5B46739930B8}" dt="2020-06-29T12:40:13.698" v="249" actId="20577"/>
          <ac:spMkLst>
            <pc:docMk/>
            <pc:sldMk cId="2133586004" sldId="477"/>
            <ac:spMk id="3" creationId="{00000000-0000-0000-0000-000000000000}"/>
          </ac:spMkLst>
        </pc:spChg>
      </pc:sldChg>
      <pc:sldChg chg="modSp">
        <pc:chgData name="Pamela Brauda" userId="84fd4989-2b49-471a-9a61-f177abea8ce3" providerId="ADAL" clId="{DD72DCA0-1477-40E0-986F-5B46739930B8}" dt="2020-07-01T12:25:14.442" v="251" actId="20577"/>
        <pc:sldMkLst>
          <pc:docMk/>
          <pc:sldMk cId="1273012399" sldId="478"/>
        </pc:sldMkLst>
        <pc:spChg chg="mod">
          <ac:chgData name="Pamela Brauda" userId="84fd4989-2b49-471a-9a61-f177abea8ce3" providerId="ADAL" clId="{DD72DCA0-1477-40E0-986F-5B46739930B8}" dt="2020-07-01T12:25:14.442" v="251" actId="20577"/>
          <ac:spMkLst>
            <pc:docMk/>
            <pc:sldMk cId="1273012399" sldId="478"/>
            <ac:spMk id="2" creationId="{00000000-0000-0000-0000-000000000000}"/>
          </ac:spMkLst>
        </pc:spChg>
        <pc:spChg chg="mod">
          <ac:chgData name="Pamela Brauda" userId="84fd4989-2b49-471a-9a61-f177abea8ce3" providerId="ADAL" clId="{DD72DCA0-1477-40E0-986F-5B46739930B8}" dt="2020-06-29T12:38:33.586" v="242" actId="20577"/>
          <ac:spMkLst>
            <pc:docMk/>
            <pc:sldMk cId="1273012399" sldId="478"/>
            <ac:spMk id="3" creationId="{00000000-0000-0000-0000-000000000000}"/>
          </ac:spMkLst>
        </pc:spChg>
      </pc:sldChg>
      <pc:sldChg chg="modSp">
        <pc:chgData name="Pamela Brauda" userId="84fd4989-2b49-471a-9a61-f177abea8ce3" providerId="ADAL" clId="{DD72DCA0-1477-40E0-986F-5B46739930B8}" dt="2020-06-23T20:46:57.471" v="5" actId="255"/>
        <pc:sldMkLst>
          <pc:docMk/>
          <pc:sldMk cId="3741907756" sldId="479"/>
        </pc:sldMkLst>
        <pc:spChg chg="mod">
          <ac:chgData name="Pamela Brauda" userId="84fd4989-2b49-471a-9a61-f177abea8ce3" providerId="ADAL" clId="{DD72DCA0-1477-40E0-986F-5B46739930B8}" dt="2020-06-23T20:46:57.471" v="5" actId="255"/>
          <ac:spMkLst>
            <pc:docMk/>
            <pc:sldMk cId="3741907756" sldId="479"/>
            <ac:spMk id="3" creationId="{00000000-0000-0000-0000-000000000000}"/>
          </ac:spMkLst>
        </pc:spChg>
      </pc:sldChg>
      <pc:sldChg chg="modSp">
        <pc:chgData name="Pamela Brauda" userId="84fd4989-2b49-471a-9a61-f177abea8ce3" providerId="ADAL" clId="{DD72DCA0-1477-40E0-986F-5B46739930B8}" dt="2020-06-23T20:47:19.025" v="6" actId="207"/>
        <pc:sldMkLst>
          <pc:docMk/>
          <pc:sldMk cId="2757041541" sldId="480"/>
        </pc:sldMkLst>
        <pc:spChg chg="mod">
          <ac:chgData name="Pamela Brauda" userId="84fd4989-2b49-471a-9a61-f177abea8ce3" providerId="ADAL" clId="{DD72DCA0-1477-40E0-986F-5B46739930B8}" dt="2020-06-23T20:47:19.025" v="6" actId="207"/>
          <ac:spMkLst>
            <pc:docMk/>
            <pc:sldMk cId="2757041541" sldId="480"/>
            <ac:spMk id="5" creationId="{00000000-0000-0000-0000-000000000000}"/>
          </ac:spMkLst>
        </pc:spChg>
      </pc:sldChg>
      <pc:sldChg chg="modSp">
        <pc:chgData name="Pamela Brauda" userId="84fd4989-2b49-471a-9a61-f177abea8ce3" providerId="ADAL" clId="{DD72DCA0-1477-40E0-986F-5B46739930B8}" dt="2020-06-23T20:48:55.890" v="17" actId="948"/>
        <pc:sldMkLst>
          <pc:docMk/>
          <pc:sldMk cId="488315316" sldId="482"/>
        </pc:sldMkLst>
        <pc:spChg chg="mod">
          <ac:chgData name="Pamela Brauda" userId="84fd4989-2b49-471a-9a61-f177abea8ce3" providerId="ADAL" clId="{DD72DCA0-1477-40E0-986F-5B46739930B8}" dt="2020-06-23T20:48:55.890" v="17" actId="948"/>
          <ac:spMkLst>
            <pc:docMk/>
            <pc:sldMk cId="488315316" sldId="482"/>
            <ac:spMk id="3" creationId="{00000000-0000-0000-0000-000000000000}"/>
          </ac:spMkLst>
        </pc:spChg>
        <pc:spChg chg="mod">
          <ac:chgData name="Pamela Brauda" userId="84fd4989-2b49-471a-9a61-f177abea8ce3" providerId="ADAL" clId="{DD72DCA0-1477-40E0-986F-5B46739930B8}" dt="2020-06-23T20:48:32.935" v="16" actId="1076"/>
          <ac:spMkLst>
            <pc:docMk/>
            <pc:sldMk cId="488315316" sldId="482"/>
            <ac:spMk id="5" creationId="{00000000-0000-0000-0000-000000000000}"/>
          </ac:spMkLst>
        </pc:spChg>
      </pc:sldChg>
      <pc:sldChg chg="modSp">
        <pc:chgData name="Pamela Brauda" userId="84fd4989-2b49-471a-9a61-f177abea8ce3" providerId="ADAL" clId="{DD72DCA0-1477-40E0-986F-5B46739930B8}" dt="2020-06-23T20:52:16.882" v="97" actId="6549"/>
        <pc:sldMkLst>
          <pc:docMk/>
          <pc:sldMk cId="3032775543" sldId="483"/>
        </pc:sldMkLst>
        <pc:spChg chg="mod">
          <ac:chgData name="Pamela Brauda" userId="84fd4989-2b49-471a-9a61-f177abea8ce3" providerId="ADAL" clId="{DD72DCA0-1477-40E0-986F-5B46739930B8}" dt="2020-06-23T20:52:16.882" v="97" actId="6549"/>
          <ac:spMkLst>
            <pc:docMk/>
            <pc:sldMk cId="3032775543" sldId="483"/>
            <ac:spMk id="3" creationId="{A89F15E4-FA87-4BEA-A5F5-C0BFE2EA7EB2}"/>
          </ac:spMkLst>
        </pc:spChg>
      </pc:sldChg>
      <pc:sldChg chg="modSp">
        <pc:chgData name="Pamela Brauda" userId="84fd4989-2b49-471a-9a61-f177abea8ce3" providerId="ADAL" clId="{DD72DCA0-1477-40E0-986F-5B46739930B8}" dt="2020-06-23T21:07:37.997" v="226" actId="255"/>
        <pc:sldMkLst>
          <pc:docMk/>
          <pc:sldMk cId="458709663" sldId="488"/>
        </pc:sldMkLst>
        <pc:spChg chg="mod">
          <ac:chgData name="Pamela Brauda" userId="84fd4989-2b49-471a-9a61-f177abea8ce3" providerId="ADAL" clId="{DD72DCA0-1477-40E0-986F-5B46739930B8}" dt="2020-06-23T21:07:37.997" v="226" actId="255"/>
          <ac:spMkLst>
            <pc:docMk/>
            <pc:sldMk cId="458709663" sldId="488"/>
            <ac:spMk id="3" creationId="{5F72DFE7-0332-4B3D-874F-877099978AF4}"/>
          </ac:spMkLst>
        </pc:spChg>
      </pc:sldChg>
      <pc:sldChg chg="addSp delSp modSp">
        <pc:chgData name="Pamela Brauda" userId="84fd4989-2b49-471a-9a61-f177abea8ce3" providerId="ADAL" clId="{DD72DCA0-1477-40E0-986F-5B46739930B8}" dt="2020-06-23T21:00:20.455" v="167" actId="14100"/>
        <pc:sldMkLst>
          <pc:docMk/>
          <pc:sldMk cId="2269242946" sldId="497"/>
        </pc:sldMkLst>
        <pc:spChg chg="mod">
          <ac:chgData name="Pamela Brauda" userId="84fd4989-2b49-471a-9a61-f177abea8ce3" providerId="ADAL" clId="{DD72DCA0-1477-40E0-986F-5B46739930B8}" dt="2020-06-23T21:00:20.455" v="167" actId="14100"/>
          <ac:spMkLst>
            <pc:docMk/>
            <pc:sldMk cId="2269242946" sldId="497"/>
            <ac:spMk id="3" creationId="{CA32F530-8ED9-45FA-A287-B2C5D563CD6B}"/>
          </ac:spMkLst>
        </pc:spChg>
        <pc:spChg chg="mod">
          <ac:chgData name="Pamela Brauda" userId="84fd4989-2b49-471a-9a61-f177abea8ce3" providerId="ADAL" clId="{DD72DCA0-1477-40E0-986F-5B46739930B8}" dt="2020-06-23T21:00:05.864" v="161" actId="1076"/>
          <ac:spMkLst>
            <pc:docMk/>
            <pc:sldMk cId="2269242946" sldId="497"/>
            <ac:spMk id="5" creationId="{33B5F784-F88B-4FDC-BF01-7BCF65B66B9C}"/>
          </ac:spMkLst>
        </pc:spChg>
        <pc:spChg chg="add del mod">
          <ac:chgData name="Pamela Brauda" userId="84fd4989-2b49-471a-9a61-f177abea8ce3" providerId="ADAL" clId="{DD72DCA0-1477-40E0-986F-5B46739930B8}" dt="2020-06-23T21:00:08.176" v="163"/>
          <ac:spMkLst>
            <pc:docMk/>
            <pc:sldMk cId="2269242946" sldId="497"/>
            <ac:spMk id="6" creationId="{ADF1F599-B789-40FC-A65E-6536BE2DC185}"/>
          </ac:spMkLst>
        </pc:spChg>
        <pc:spChg chg="add del mod">
          <ac:chgData name="Pamela Brauda" userId="84fd4989-2b49-471a-9a61-f177abea8ce3" providerId="ADAL" clId="{DD72DCA0-1477-40E0-986F-5B46739930B8}" dt="2020-06-23T21:00:08.177" v="165"/>
          <ac:spMkLst>
            <pc:docMk/>
            <pc:sldMk cId="2269242946" sldId="497"/>
            <ac:spMk id="7" creationId="{5F773F9A-84C9-4B9B-896A-0C89349FA16A}"/>
          </ac:spMkLst>
        </pc:spChg>
      </pc:sldChg>
      <pc:sldChg chg="modSp">
        <pc:chgData name="Pamela Brauda" userId="84fd4989-2b49-471a-9a61-f177abea8ce3" providerId="ADAL" clId="{DD72DCA0-1477-40E0-986F-5B46739930B8}" dt="2020-06-23T20:57:07.671" v="152" actId="1076"/>
        <pc:sldMkLst>
          <pc:docMk/>
          <pc:sldMk cId="3425476488" sldId="498"/>
        </pc:sldMkLst>
        <pc:spChg chg="mod">
          <ac:chgData name="Pamela Brauda" userId="84fd4989-2b49-471a-9a61-f177abea8ce3" providerId="ADAL" clId="{DD72DCA0-1477-40E0-986F-5B46739930B8}" dt="2020-06-23T20:57:07.671" v="152" actId="1076"/>
          <ac:spMkLst>
            <pc:docMk/>
            <pc:sldMk cId="3425476488" sldId="498"/>
            <ac:spMk id="5" creationId="{6F03C40A-DCD9-4840-803C-A6E491648E4B}"/>
          </ac:spMkLst>
        </pc:spChg>
      </pc:sldChg>
      <pc:sldChg chg="modSp">
        <pc:chgData name="Pamela Brauda" userId="84fd4989-2b49-471a-9a61-f177abea8ce3" providerId="ADAL" clId="{DD72DCA0-1477-40E0-986F-5B46739930B8}" dt="2020-06-23T20:49:37.104" v="21" actId="1076"/>
        <pc:sldMkLst>
          <pc:docMk/>
          <pc:sldMk cId="3936089364" sldId="499"/>
        </pc:sldMkLst>
        <pc:spChg chg="mod">
          <ac:chgData name="Pamela Brauda" userId="84fd4989-2b49-471a-9a61-f177abea8ce3" providerId="ADAL" clId="{DD72DCA0-1477-40E0-986F-5B46739930B8}" dt="2020-06-23T20:49:28.111" v="20" actId="14100"/>
          <ac:spMkLst>
            <pc:docMk/>
            <pc:sldMk cId="3936089364" sldId="499"/>
            <ac:spMk id="3" creationId="{3E106D14-2521-4779-8FB0-04DF0C46CF14}"/>
          </ac:spMkLst>
        </pc:spChg>
        <pc:spChg chg="mod">
          <ac:chgData name="Pamela Brauda" userId="84fd4989-2b49-471a-9a61-f177abea8ce3" providerId="ADAL" clId="{DD72DCA0-1477-40E0-986F-5B46739930B8}" dt="2020-06-23T20:49:37.104" v="21" actId="1076"/>
          <ac:spMkLst>
            <pc:docMk/>
            <pc:sldMk cId="3936089364" sldId="499"/>
            <ac:spMk id="5" creationId="{6F03C40A-DCD9-4840-803C-A6E491648E4B}"/>
          </ac:spMkLst>
        </pc:spChg>
      </pc:sldChg>
      <pc:sldChg chg="modSp">
        <pc:chgData name="Pamela Brauda" userId="84fd4989-2b49-471a-9a61-f177abea8ce3" providerId="ADAL" clId="{DD72DCA0-1477-40E0-986F-5B46739930B8}" dt="2020-06-23T20:57:26.699" v="153" actId="255"/>
        <pc:sldMkLst>
          <pc:docMk/>
          <pc:sldMk cId="1003313037" sldId="500"/>
        </pc:sldMkLst>
        <pc:spChg chg="mod">
          <ac:chgData name="Pamela Brauda" userId="84fd4989-2b49-471a-9a61-f177abea8ce3" providerId="ADAL" clId="{DD72DCA0-1477-40E0-986F-5B46739930B8}" dt="2020-06-23T20:57:26.699" v="153" actId="255"/>
          <ac:spMkLst>
            <pc:docMk/>
            <pc:sldMk cId="1003313037" sldId="500"/>
            <ac:spMk id="3" creationId="{3E106D14-2521-4779-8FB0-04DF0C46CF14}"/>
          </ac:spMkLst>
        </pc:spChg>
      </pc:sldChg>
      <pc:sldChg chg="modSp">
        <pc:chgData name="Pamela Brauda" userId="84fd4989-2b49-471a-9a61-f177abea8ce3" providerId="ADAL" clId="{DD72DCA0-1477-40E0-986F-5B46739930B8}" dt="2020-06-23T20:56:55.304" v="151" actId="20577"/>
        <pc:sldMkLst>
          <pc:docMk/>
          <pc:sldMk cId="4150919549" sldId="501"/>
        </pc:sldMkLst>
        <pc:spChg chg="mod">
          <ac:chgData name="Pamela Brauda" userId="84fd4989-2b49-471a-9a61-f177abea8ce3" providerId="ADAL" clId="{DD72DCA0-1477-40E0-986F-5B46739930B8}" dt="2020-06-23T20:56:55.304" v="151" actId="20577"/>
          <ac:spMkLst>
            <pc:docMk/>
            <pc:sldMk cId="4150919549" sldId="501"/>
            <ac:spMk id="3" creationId="{3E106D14-2521-4779-8FB0-04DF0C46CF14}"/>
          </ac:spMkLst>
        </pc:spChg>
      </pc:sldChg>
      <pc:sldChg chg="modSp">
        <pc:chgData name="Pamela Brauda" userId="84fd4989-2b49-471a-9a61-f177abea8ce3" providerId="ADAL" clId="{DD72DCA0-1477-40E0-986F-5B46739930B8}" dt="2020-06-23T20:55:45.811" v="108" actId="255"/>
        <pc:sldMkLst>
          <pc:docMk/>
          <pc:sldMk cId="3169042518" sldId="502"/>
        </pc:sldMkLst>
        <pc:spChg chg="mod">
          <ac:chgData name="Pamela Brauda" userId="84fd4989-2b49-471a-9a61-f177abea8ce3" providerId="ADAL" clId="{DD72DCA0-1477-40E0-986F-5B46739930B8}" dt="2020-06-23T20:55:45.811" v="108" actId="255"/>
          <ac:spMkLst>
            <pc:docMk/>
            <pc:sldMk cId="3169042518" sldId="502"/>
            <ac:spMk id="3" creationId="{3E106D14-2521-4779-8FB0-04DF0C46CF14}"/>
          </ac:spMkLst>
        </pc:spChg>
      </pc:sldChg>
      <pc:sldChg chg="modSp">
        <pc:chgData name="Pamela Brauda" userId="84fd4989-2b49-471a-9a61-f177abea8ce3" providerId="ADAL" clId="{DD72DCA0-1477-40E0-986F-5B46739930B8}" dt="2020-06-23T20:51:39.618" v="89" actId="255"/>
        <pc:sldMkLst>
          <pc:docMk/>
          <pc:sldMk cId="2882810906" sldId="503"/>
        </pc:sldMkLst>
        <pc:spChg chg="mod">
          <ac:chgData name="Pamela Brauda" userId="84fd4989-2b49-471a-9a61-f177abea8ce3" providerId="ADAL" clId="{DD72DCA0-1477-40E0-986F-5B46739930B8}" dt="2020-06-23T20:51:39.618" v="89" actId="255"/>
          <ac:spMkLst>
            <pc:docMk/>
            <pc:sldMk cId="2882810906" sldId="503"/>
            <ac:spMk id="3" creationId="{EA9729D8-FD5F-447B-9F57-85892D8ECC6D}"/>
          </ac:spMkLst>
        </pc:spChg>
      </pc:sldChg>
      <pc:sldChg chg="modSp">
        <pc:chgData name="Pamela Brauda" userId="84fd4989-2b49-471a-9a61-f177abea8ce3" providerId="ADAL" clId="{DD72DCA0-1477-40E0-986F-5B46739930B8}" dt="2020-06-23T21:00:59.271" v="170" actId="2711"/>
        <pc:sldMkLst>
          <pc:docMk/>
          <pc:sldMk cId="904734034" sldId="504"/>
        </pc:sldMkLst>
        <pc:spChg chg="mod">
          <ac:chgData name="Pamela Brauda" userId="84fd4989-2b49-471a-9a61-f177abea8ce3" providerId="ADAL" clId="{DD72DCA0-1477-40E0-986F-5B46739930B8}" dt="2020-06-23T21:00:59.271" v="170" actId="2711"/>
          <ac:spMkLst>
            <pc:docMk/>
            <pc:sldMk cId="904734034" sldId="504"/>
            <ac:spMk id="3" creationId="{F942D58F-C8FA-4219-83BD-2821A3548CF5}"/>
          </ac:spMkLst>
        </pc:spChg>
      </pc:sldChg>
      <pc:sldChg chg="modSp">
        <pc:chgData name="Pamela Brauda" userId="84fd4989-2b49-471a-9a61-f177abea8ce3" providerId="ADAL" clId="{DD72DCA0-1477-40E0-986F-5B46739930B8}" dt="2020-06-23T21:01:54.249" v="175" actId="20577"/>
        <pc:sldMkLst>
          <pc:docMk/>
          <pc:sldMk cId="1364225033" sldId="505"/>
        </pc:sldMkLst>
        <pc:spChg chg="mod">
          <ac:chgData name="Pamela Brauda" userId="84fd4989-2b49-471a-9a61-f177abea8ce3" providerId="ADAL" clId="{DD72DCA0-1477-40E0-986F-5B46739930B8}" dt="2020-06-23T21:01:54.249" v="175" actId="20577"/>
          <ac:spMkLst>
            <pc:docMk/>
            <pc:sldMk cId="1364225033" sldId="505"/>
            <ac:spMk id="3" creationId="{FCA0A866-12B2-4000-A926-17C45EC4D981}"/>
          </ac:spMkLst>
        </pc:spChg>
      </pc:sldChg>
      <pc:sldChg chg="modSp">
        <pc:chgData name="Pamela Brauda" userId="84fd4989-2b49-471a-9a61-f177abea8ce3" providerId="ADAL" clId="{DD72DCA0-1477-40E0-986F-5B46739930B8}" dt="2020-06-23T21:03:18.552" v="198" actId="2711"/>
        <pc:sldMkLst>
          <pc:docMk/>
          <pc:sldMk cId="4220929315" sldId="506"/>
        </pc:sldMkLst>
        <pc:spChg chg="mod">
          <ac:chgData name="Pamela Brauda" userId="84fd4989-2b49-471a-9a61-f177abea8ce3" providerId="ADAL" clId="{DD72DCA0-1477-40E0-986F-5B46739930B8}" dt="2020-06-23T21:03:18.552" v="198" actId="2711"/>
          <ac:spMkLst>
            <pc:docMk/>
            <pc:sldMk cId="4220929315" sldId="506"/>
            <ac:spMk id="3" creationId="{D027968C-48C1-4192-AB49-349CACAC657A}"/>
          </ac:spMkLst>
        </pc:spChg>
      </pc:sldChg>
      <pc:sldChg chg="modSp">
        <pc:chgData name="Pamela Brauda" userId="84fd4989-2b49-471a-9a61-f177abea8ce3" providerId="ADAL" clId="{DD72DCA0-1477-40E0-986F-5B46739930B8}" dt="2020-06-23T21:04:55.592" v="212" actId="108"/>
        <pc:sldMkLst>
          <pc:docMk/>
          <pc:sldMk cId="3978139000" sldId="507"/>
        </pc:sldMkLst>
        <pc:spChg chg="mod">
          <ac:chgData name="Pamela Brauda" userId="84fd4989-2b49-471a-9a61-f177abea8ce3" providerId="ADAL" clId="{DD72DCA0-1477-40E0-986F-5B46739930B8}" dt="2020-06-23T21:04:55.592" v="212" actId="108"/>
          <ac:spMkLst>
            <pc:docMk/>
            <pc:sldMk cId="3978139000" sldId="507"/>
            <ac:spMk id="3" creationId="{0B1AA70B-EB04-45ED-A8CE-0B207744C22B}"/>
          </ac:spMkLst>
        </pc:spChg>
      </pc:sldChg>
      <pc:sldChg chg="modSp">
        <pc:chgData name="Pamela Brauda" userId="84fd4989-2b49-471a-9a61-f177abea8ce3" providerId="ADAL" clId="{DD72DCA0-1477-40E0-986F-5B46739930B8}" dt="2020-06-23T21:04:50.409" v="210" actId="108"/>
        <pc:sldMkLst>
          <pc:docMk/>
          <pc:sldMk cId="2133511513" sldId="508"/>
        </pc:sldMkLst>
        <pc:spChg chg="mod">
          <ac:chgData name="Pamela Brauda" userId="84fd4989-2b49-471a-9a61-f177abea8ce3" providerId="ADAL" clId="{DD72DCA0-1477-40E0-986F-5B46739930B8}" dt="2020-06-23T21:04:50.409" v="210" actId="108"/>
          <ac:spMkLst>
            <pc:docMk/>
            <pc:sldMk cId="2133511513" sldId="508"/>
            <ac:spMk id="3" creationId="{0B1AA70B-EB04-45ED-A8CE-0B207744C22B}"/>
          </ac:spMkLst>
        </pc:spChg>
      </pc:sldChg>
      <pc:sldChg chg="modSp">
        <pc:chgData name="Pamela Brauda" userId="84fd4989-2b49-471a-9a61-f177abea8ce3" providerId="ADAL" clId="{DD72DCA0-1477-40E0-986F-5B46739930B8}" dt="2020-06-23T21:03:59.851" v="204" actId="207"/>
        <pc:sldMkLst>
          <pc:docMk/>
          <pc:sldMk cId="1918824395" sldId="509"/>
        </pc:sldMkLst>
        <pc:spChg chg="mod">
          <ac:chgData name="Pamela Brauda" userId="84fd4989-2b49-471a-9a61-f177abea8ce3" providerId="ADAL" clId="{DD72DCA0-1477-40E0-986F-5B46739930B8}" dt="2020-06-23T21:03:32.883" v="199" actId="255"/>
          <ac:spMkLst>
            <pc:docMk/>
            <pc:sldMk cId="1918824395" sldId="509"/>
            <ac:spMk id="3" creationId="{58F15B44-079C-434B-860F-D153892EBDE0}"/>
          </ac:spMkLst>
        </pc:spChg>
        <pc:spChg chg="mod">
          <ac:chgData name="Pamela Brauda" userId="84fd4989-2b49-471a-9a61-f177abea8ce3" providerId="ADAL" clId="{DD72DCA0-1477-40E0-986F-5B46739930B8}" dt="2020-06-23T21:03:59.851" v="204" actId="207"/>
          <ac:spMkLst>
            <pc:docMk/>
            <pc:sldMk cId="1918824395" sldId="509"/>
            <ac:spMk id="5" creationId="{1D9C371C-7F2F-4B55-B2C5-93972EF57D6C}"/>
          </ac:spMkLst>
        </pc:spChg>
      </pc:sldChg>
      <pc:sldChg chg="modSp">
        <pc:chgData name="Pamela Brauda" userId="84fd4989-2b49-471a-9a61-f177abea8ce3" providerId="ADAL" clId="{DD72DCA0-1477-40E0-986F-5B46739930B8}" dt="2020-06-23T21:05:09.767" v="213" actId="255"/>
        <pc:sldMkLst>
          <pc:docMk/>
          <pc:sldMk cId="3161876960" sldId="510"/>
        </pc:sldMkLst>
        <pc:spChg chg="mod">
          <ac:chgData name="Pamela Brauda" userId="84fd4989-2b49-471a-9a61-f177abea8ce3" providerId="ADAL" clId="{DD72DCA0-1477-40E0-986F-5B46739930B8}" dt="2020-06-23T21:05:09.767" v="213" actId="255"/>
          <ac:spMkLst>
            <pc:docMk/>
            <pc:sldMk cId="3161876960" sldId="510"/>
            <ac:spMk id="3" creationId="{F2412916-D17C-4624-B846-6A712B6038D9}"/>
          </ac:spMkLst>
        </pc:spChg>
      </pc:sldChg>
      <pc:sldChg chg="modSp">
        <pc:chgData name="Pamela Brauda" userId="84fd4989-2b49-471a-9a61-f177abea8ce3" providerId="ADAL" clId="{DD72DCA0-1477-40E0-986F-5B46739930B8}" dt="2020-06-23T21:06:10.873" v="219" actId="255"/>
        <pc:sldMkLst>
          <pc:docMk/>
          <pc:sldMk cId="1121482123" sldId="511"/>
        </pc:sldMkLst>
        <pc:spChg chg="mod">
          <ac:chgData name="Pamela Brauda" userId="84fd4989-2b49-471a-9a61-f177abea8ce3" providerId="ADAL" clId="{DD72DCA0-1477-40E0-986F-5B46739930B8}" dt="2020-06-23T21:05:49.537" v="217" actId="255"/>
          <ac:spMkLst>
            <pc:docMk/>
            <pc:sldMk cId="1121482123" sldId="511"/>
            <ac:spMk id="3" creationId="{07142443-C82A-4446-93DF-4A597C6F8021}"/>
          </ac:spMkLst>
        </pc:spChg>
        <pc:spChg chg="mod">
          <ac:chgData name="Pamela Brauda" userId="84fd4989-2b49-471a-9a61-f177abea8ce3" providerId="ADAL" clId="{DD72DCA0-1477-40E0-986F-5B46739930B8}" dt="2020-06-23T21:06:10.873" v="219" actId="255"/>
          <ac:spMkLst>
            <pc:docMk/>
            <pc:sldMk cId="1121482123" sldId="511"/>
            <ac:spMk id="5" creationId="{8178B229-8722-4FA1-93D0-96319B4901EB}"/>
          </ac:spMkLst>
        </pc:spChg>
      </pc:sldChg>
      <pc:sldChg chg="modSp">
        <pc:chgData name="Pamela Brauda" userId="84fd4989-2b49-471a-9a61-f177abea8ce3" providerId="ADAL" clId="{DD72DCA0-1477-40E0-986F-5B46739930B8}" dt="2020-06-23T21:06:52.091" v="224" actId="2711"/>
        <pc:sldMkLst>
          <pc:docMk/>
          <pc:sldMk cId="1987101069" sldId="512"/>
        </pc:sldMkLst>
        <pc:spChg chg="mod">
          <ac:chgData name="Pamela Brauda" userId="84fd4989-2b49-471a-9a61-f177abea8ce3" providerId="ADAL" clId="{DD72DCA0-1477-40E0-986F-5B46739930B8}" dt="2020-06-23T21:06:52.091" v="224" actId="2711"/>
          <ac:spMkLst>
            <pc:docMk/>
            <pc:sldMk cId="1987101069" sldId="512"/>
            <ac:spMk id="3" creationId="{07142443-C82A-4446-93DF-4A597C6F8021}"/>
          </ac:spMkLst>
        </pc:spChg>
      </pc:sldChg>
      <pc:sldChg chg="modSp">
        <pc:chgData name="Pamela Brauda" userId="84fd4989-2b49-471a-9a61-f177abea8ce3" providerId="ADAL" clId="{DD72DCA0-1477-40E0-986F-5B46739930B8}" dt="2020-06-23T21:07:03.698" v="225" actId="255"/>
        <pc:sldMkLst>
          <pc:docMk/>
          <pc:sldMk cId="1734829820" sldId="513"/>
        </pc:sldMkLst>
        <pc:spChg chg="mod">
          <ac:chgData name="Pamela Brauda" userId="84fd4989-2b49-471a-9a61-f177abea8ce3" providerId="ADAL" clId="{DD72DCA0-1477-40E0-986F-5B46739930B8}" dt="2020-06-23T21:07:03.698" v="225" actId="255"/>
          <ac:spMkLst>
            <pc:docMk/>
            <pc:sldMk cId="1734829820" sldId="513"/>
            <ac:spMk id="3" creationId="{9007CEA2-1B19-4299-823C-C567DDE25EA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2CA2A-B6AE-4222-8A00-A0E4B2FB2BE0}" type="datetimeFigureOut">
              <a:rPr lang="en-US" smtClean="0"/>
              <a:t>7/1/2020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FF4D4-D31A-496E-8526-482A07964D56}"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dirty="0"/>
          </a:p>
        </p:txBody>
      </p:sp>
    </p:spTree>
    <p:extLst>
      <p:ext uri="{BB962C8B-B14F-4D97-AF65-F5344CB8AC3E}">
        <p14:creationId xmlns:p14="http://schemas.microsoft.com/office/powerpoint/2010/main" val="21386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dirty="0"/>
          </a:p>
        </p:txBody>
      </p:sp>
    </p:spTree>
    <p:extLst>
      <p:ext uri="{BB962C8B-B14F-4D97-AF65-F5344CB8AC3E}">
        <p14:creationId xmlns:p14="http://schemas.microsoft.com/office/powerpoint/2010/main" val="2749046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dirty="0"/>
          </a:p>
        </p:txBody>
      </p:sp>
    </p:spTree>
    <p:extLst>
      <p:ext uri="{BB962C8B-B14F-4D97-AF65-F5344CB8AC3E}">
        <p14:creationId xmlns:p14="http://schemas.microsoft.com/office/powerpoint/2010/main" val="1444169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24989"/>
            <a:ext cx="975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432026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D888-9129-4940-B5BB-31541D783BC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394DE48-74D0-47A8-8FC8-6C700DAB390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72B33-CAD2-44AE-975D-0B0FC6CFFDB8}"/>
              </a:ext>
            </a:extLst>
          </p:cNvPr>
          <p:cNvSpPr>
            <a:spLocks noGrp="1"/>
          </p:cNvSpPr>
          <p:nvPr>
            <p:ph type="dt" sz="half" idx="10"/>
          </p:nvPr>
        </p:nvSpPr>
        <p:spPr/>
        <p:txBody>
          <a:bodyPr/>
          <a:lstStyle/>
          <a:p>
            <a:fld id="{116BF4AA-EB3B-4996-9F03-E041CE51D2F0}" type="datetimeFigureOut">
              <a:rPr lang="en-US" smtClean="0"/>
              <a:t>7/1/2020</a:t>
            </a:fld>
            <a:endParaRPr lang="en-US" dirty="0"/>
          </a:p>
        </p:txBody>
      </p:sp>
      <p:sp>
        <p:nvSpPr>
          <p:cNvPr id="5" name="Footer Placeholder 4">
            <a:extLst>
              <a:ext uri="{FF2B5EF4-FFF2-40B4-BE49-F238E27FC236}">
                <a16:creationId xmlns:a16="http://schemas.microsoft.com/office/drawing/2014/main" id="{E29B1731-2270-4FFB-8946-9BD00996C0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76F4E0-8BC6-4E74-ACD5-EF767320F620}"/>
              </a:ext>
            </a:extLst>
          </p:cNvPr>
          <p:cNvSpPr>
            <a:spLocks noGrp="1"/>
          </p:cNvSpPr>
          <p:nvPr>
            <p:ph type="sldNum" sz="quarter" idx="12"/>
          </p:nvPr>
        </p:nvSpPr>
        <p:spPr/>
        <p:txBody>
          <a:bodyPr/>
          <a:lstStyle/>
          <a:p>
            <a:fld id="{A649999C-D825-4D59-8AAD-19DCEA1E4787}" type="slidenum">
              <a:rPr lang="en-US" smtClean="0"/>
              <a:t>‹#›</a:t>
            </a:fld>
            <a:endParaRPr lang="en-US" dirty="0"/>
          </a:p>
        </p:txBody>
      </p:sp>
    </p:spTree>
    <p:extLst>
      <p:ext uri="{BB962C8B-B14F-4D97-AF65-F5344CB8AC3E}">
        <p14:creationId xmlns:p14="http://schemas.microsoft.com/office/powerpoint/2010/main" val="283099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dirty="0"/>
          </a:p>
        </p:txBody>
      </p:sp>
    </p:spTree>
    <p:extLst>
      <p:ext uri="{BB962C8B-B14F-4D97-AF65-F5344CB8AC3E}">
        <p14:creationId xmlns:p14="http://schemas.microsoft.com/office/powerpoint/2010/main" val="75395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dirty="0"/>
          </a:p>
        </p:txBody>
      </p:sp>
    </p:spTree>
    <p:extLst>
      <p:ext uri="{BB962C8B-B14F-4D97-AF65-F5344CB8AC3E}">
        <p14:creationId xmlns:p14="http://schemas.microsoft.com/office/powerpoint/2010/main" val="330358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dirty="0"/>
          </a:p>
        </p:txBody>
      </p:sp>
    </p:spTree>
    <p:extLst>
      <p:ext uri="{BB962C8B-B14F-4D97-AF65-F5344CB8AC3E}">
        <p14:creationId xmlns:p14="http://schemas.microsoft.com/office/powerpoint/2010/main" val="149146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E84E2596-301E-4832-9EC0-2653E7A66251}" type="slidenum">
              <a:rPr lang="en-US" smtClean="0"/>
              <a:t>‹#›</a:t>
            </a:fld>
            <a:endParaRPr lang="en-US" dirty="0"/>
          </a:p>
        </p:txBody>
      </p:sp>
    </p:spTree>
    <p:extLst>
      <p:ext uri="{BB962C8B-B14F-4D97-AF65-F5344CB8AC3E}">
        <p14:creationId xmlns:p14="http://schemas.microsoft.com/office/powerpoint/2010/main" val="49614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84E2596-301E-4832-9EC0-2653E7A66251}" type="slidenum">
              <a:rPr lang="en-US" smtClean="0"/>
              <a:t>‹#›</a:t>
            </a:fld>
            <a:endParaRPr lang="en-US" dirty="0"/>
          </a:p>
        </p:txBody>
      </p:sp>
    </p:spTree>
    <p:extLst>
      <p:ext uri="{BB962C8B-B14F-4D97-AF65-F5344CB8AC3E}">
        <p14:creationId xmlns:p14="http://schemas.microsoft.com/office/powerpoint/2010/main" val="175190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E2596-301E-4832-9EC0-2653E7A66251}" type="slidenum">
              <a:rPr lang="en-US" smtClean="0"/>
              <a:t>‹#›</a:t>
            </a:fld>
            <a:endParaRPr lang="en-US" dirty="0"/>
          </a:p>
        </p:txBody>
      </p:sp>
    </p:spTree>
    <p:extLst>
      <p:ext uri="{BB962C8B-B14F-4D97-AF65-F5344CB8AC3E}">
        <p14:creationId xmlns:p14="http://schemas.microsoft.com/office/powerpoint/2010/main" val="29277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196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Slide Number Placeholder 8"/>
          <p:cNvSpPr>
            <a:spLocks noGrp="1"/>
          </p:cNvSpPr>
          <p:nvPr>
            <p:ph type="sldNum" sz="quarter" idx="11"/>
          </p:nvPr>
        </p:nvSpPr>
        <p:spPr/>
        <p:txBody>
          <a:bodyPr/>
          <a:lstStyle/>
          <a:p>
            <a:fld id="{E84E2596-301E-4832-9EC0-2653E7A66251}" type="slidenum">
              <a:rPr lang="en-US" smtClean="0"/>
              <a:t>‹#›</a:t>
            </a:fld>
            <a:endParaRPr lang="en-US" dirty="0"/>
          </a:p>
        </p:txBody>
      </p:sp>
    </p:spTree>
    <p:extLst>
      <p:ext uri="{BB962C8B-B14F-4D97-AF65-F5344CB8AC3E}">
        <p14:creationId xmlns:p14="http://schemas.microsoft.com/office/powerpoint/2010/main" val="815110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a:no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160000" cy="4800600"/>
          </a:xfrm>
          <a:prstGeom prst="rect">
            <a:avLst/>
          </a:prstGeom>
          <a:solidFill>
            <a:schemeClr val="accent2">
              <a:lumMod val="60000"/>
              <a:lumOff val="40000"/>
            </a:schemeClr>
          </a:solidFill>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1277600" y="0"/>
            <a:ext cx="9144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p:cNvSpPr>
            <a:spLocks noChangeAspect="1"/>
          </p:cNvSpPr>
          <p:nvPr/>
        </p:nvSpPr>
        <p:spPr>
          <a:xfrm>
            <a:off x="11371870" y="3235577"/>
            <a:ext cx="731520" cy="548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noChangeAspect="1"/>
          </p:cNvSpPr>
          <p:nvPr>
            <p:ph type="sldNum" sz="quarter" idx="4"/>
          </p:nvPr>
        </p:nvSpPr>
        <p:spPr>
          <a:xfrm>
            <a:off x="11451134" y="3398137"/>
            <a:ext cx="506437" cy="274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4E2596-301E-4832-9EC0-2653E7A66251}" type="slidenum">
              <a:rPr lang="en-US" smtClean="0"/>
              <a:t>‹#›</a:t>
            </a:fld>
            <a:endParaRPr lang="en-US" dirty="0"/>
          </a:p>
        </p:txBody>
      </p:sp>
      <p:pic>
        <p:nvPicPr>
          <p:cNvPr id="4" name="Picture 3"/>
          <p:cNvPicPr>
            <a:picLocks/>
          </p:cNvPicPr>
          <p:nvPr userDrawn="1"/>
        </p:nvPicPr>
        <p:blipFill>
          <a:blip r:embed="rId15"/>
          <a:stretch>
            <a:fillRect/>
          </a:stretch>
        </p:blipFill>
        <p:spPr>
          <a:xfrm>
            <a:off x="11327704" y="90175"/>
            <a:ext cx="822960" cy="914400"/>
          </a:xfrm>
          <a:prstGeom prst="rect">
            <a:avLst/>
          </a:prstGeom>
        </p:spPr>
      </p:pic>
      <p:pic>
        <p:nvPicPr>
          <p:cNvPr id="12" name="Picture 11">
            <a:extLst>
              <a:ext uri="{FF2B5EF4-FFF2-40B4-BE49-F238E27FC236}">
                <a16:creationId xmlns:a16="http://schemas.microsoft.com/office/drawing/2014/main" id="{23AD4B6A-5AF3-4A09-A445-3A40ADD5E22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1318885" y="6133525"/>
            <a:ext cx="831779" cy="626660"/>
          </a:xfrm>
          <a:prstGeom prst="rect">
            <a:avLst/>
          </a:prstGeom>
        </p:spPr>
      </p:pic>
    </p:spTree>
    <p:extLst>
      <p:ext uri="{BB962C8B-B14F-4D97-AF65-F5344CB8AC3E}">
        <p14:creationId xmlns:p14="http://schemas.microsoft.com/office/powerpoint/2010/main" val="2373414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python.org/3/reference/datamodel.html#objects-values-and-typ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caoquefuma.com/2014/03/o-retorno-de-superman-ao-vivo-sobre-los.htm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cs.python.org/3/library/inspect.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203" y="130629"/>
            <a:ext cx="10849970" cy="6529478"/>
          </a:xfrm>
          <a:solidFill>
            <a:schemeClr val="accent2">
              <a:lumMod val="60000"/>
              <a:lumOff val="40000"/>
            </a:schemeClr>
          </a:solidFill>
        </p:spPr>
        <p:txBody>
          <a:bodyPr/>
          <a:lstStyle/>
          <a:p>
            <a:r>
              <a:rPr lang="en-US" sz="6000" dirty="0"/>
              <a:t>COP2034C</a:t>
            </a:r>
            <a:br>
              <a:rPr lang="en-US" sz="4400" dirty="0"/>
            </a:br>
            <a:r>
              <a:rPr lang="en-US" sz="6000" dirty="0"/>
              <a:t>Programming in Python</a:t>
            </a:r>
            <a:br>
              <a:rPr lang="en-US" dirty="0"/>
            </a:br>
            <a:br>
              <a:rPr lang="en-US" dirty="0"/>
            </a:br>
            <a:br>
              <a:rPr lang="en-US" sz="2800" dirty="0"/>
            </a:br>
            <a:r>
              <a:rPr lang="en-US" sz="5400" dirty="0"/>
              <a:t>Module 7</a:t>
            </a:r>
            <a:br>
              <a:rPr lang="en-US" sz="5400" dirty="0"/>
            </a:br>
            <a:r>
              <a:rPr lang="en-US" sz="5400" dirty="0"/>
              <a:t>Object-Oriented Programming (OOP)</a:t>
            </a:r>
            <a:br>
              <a:rPr lang="en-US" dirty="0">
                <a:solidFill>
                  <a:schemeClr val="tx1"/>
                </a:solidFill>
              </a:rPr>
            </a:br>
            <a:endParaRPr lang="en-US" dirty="0"/>
          </a:p>
        </p:txBody>
      </p:sp>
      <p:sp>
        <p:nvSpPr>
          <p:cNvPr id="5" name="Slide Number Placeholder 4"/>
          <p:cNvSpPr>
            <a:spLocks noGrp="1"/>
          </p:cNvSpPr>
          <p:nvPr>
            <p:ph type="sldNum" sz="quarter" idx="12"/>
          </p:nvPr>
        </p:nvSpPr>
        <p:spPr/>
        <p:txBody>
          <a:bodyPr/>
          <a:lstStyle/>
          <a:p>
            <a:fld id="{E84E2596-301E-4832-9EC0-2653E7A66251}" type="slidenum">
              <a:rPr lang="en-US" smtClean="0"/>
              <a:t>1</a:t>
            </a:fld>
            <a:endParaRPr lang="en-US" dirty="0"/>
          </a:p>
        </p:txBody>
      </p:sp>
    </p:spTree>
    <p:extLst>
      <p:ext uri="{BB962C8B-B14F-4D97-AF65-F5344CB8AC3E}">
        <p14:creationId xmlns:p14="http://schemas.microsoft.com/office/powerpoint/2010/main" val="2155227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D50C-7EE9-4C89-B98A-90367AE0F2D5}"/>
              </a:ext>
            </a:extLst>
          </p:cNvPr>
          <p:cNvSpPr>
            <a:spLocks noGrp="1"/>
          </p:cNvSpPr>
          <p:nvPr>
            <p:ph type="title"/>
          </p:nvPr>
        </p:nvSpPr>
        <p:spPr/>
        <p:txBody>
          <a:bodyPr/>
          <a:lstStyle/>
          <a:p>
            <a:r>
              <a:rPr lang="en-US" dirty="0"/>
              <a:t>Instantiating an Object from a Class</a:t>
            </a:r>
          </a:p>
        </p:txBody>
      </p:sp>
      <p:sp>
        <p:nvSpPr>
          <p:cNvPr id="3" name="Content Placeholder 2">
            <a:extLst>
              <a:ext uri="{FF2B5EF4-FFF2-40B4-BE49-F238E27FC236}">
                <a16:creationId xmlns:a16="http://schemas.microsoft.com/office/drawing/2014/main" id="{48CF93A3-0F90-44B7-874B-C1C534BFCE3A}"/>
              </a:ext>
            </a:extLst>
          </p:cNvPr>
          <p:cNvSpPr>
            <a:spLocks noGrp="1"/>
          </p:cNvSpPr>
          <p:nvPr>
            <p:ph idx="1"/>
          </p:nvPr>
        </p:nvSpPr>
        <p:spPr/>
        <p:txBody>
          <a:bodyPr>
            <a:normAutofit/>
          </a:bodyPr>
          <a:lstStyle/>
          <a:p>
            <a:r>
              <a:rPr lang="en-US" sz="2800" dirty="0"/>
              <a:t>We assign a variable using the class name</a:t>
            </a:r>
          </a:p>
          <a:p>
            <a:r>
              <a:rPr lang="en-US" sz="2800" dirty="0"/>
              <a:t>The __init__() method is implicitly called</a:t>
            </a:r>
          </a:p>
          <a:p>
            <a:r>
              <a:rPr lang="en-US" sz="2800" dirty="0"/>
              <a:t>Note that we do not pass self, we only pass two arguments</a:t>
            </a:r>
          </a:p>
        </p:txBody>
      </p:sp>
      <p:sp>
        <p:nvSpPr>
          <p:cNvPr id="4" name="Slide Number Placeholder 3">
            <a:extLst>
              <a:ext uri="{FF2B5EF4-FFF2-40B4-BE49-F238E27FC236}">
                <a16:creationId xmlns:a16="http://schemas.microsoft.com/office/drawing/2014/main" id="{D35264AA-9D92-4712-B902-D6972CBAD98A}"/>
              </a:ext>
            </a:extLst>
          </p:cNvPr>
          <p:cNvSpPr>
            <a:spLocks noGrp="1"/>
          </p:cNvSpPr>
          <p:nvPr>
            <p:ph type="sldNum" sz="quarter" idx="12"/>
          </p:nvPr>
        </p:nvSpPr>
        <p:spPr/>
        <p:txBody>
          <a:bodyPr/>
          <a:lstStyle/>
          <a:p>
            <a:fld id="{E84E2596-301E-4832-9EC0-2653E7A66251}" type="slidenum">
              <a:rPr lang="en-US" smtClean="0"/>
              <a:t>10</a:t>
            </a:fld>
            <a:endParaRPr lang="en-US" dirty="0"/>
          </a:p>
        </p:txBody>
      </p:sp>
      <p:sp>
        <p:nvSpPr>
          <p:cNvPr id="5" name="Rectangle 4">
            <a:extLst>
              <a:ext uri="{FF2B5EF4-FFF2-40B4-BE49-F238E27FC236}">
                <a16:creationId xmlns:a16="http://schemas.microsoft.com/office/drawing/2014/main" id="{3B4D92E7-D47E-481D-A8EF-B4FE25725530}"/>
              </a:ext>
            </a:extLst>
          </p:cNvPr>
          <p:cNvSpPr/>
          <p:nvPr/>
        </p:nvSpPr>
        <p:spPr>
          <a:xfrm>
            <a:off x="884255" y="3409979"/>
            <a:ext cx="8892791" cy="1938992"/>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def main():</a:t>
            </a:r>
          </a:p>
          <a:p>
            <a:r>
              <a:rPr lang="en-US" sz="2400" dirty="0">
                <a:latin typeface="Courier New" panose="02070309020205020404" pitchFamily="49" charset="0"/>
                <a:cs typeface="Courier New" panose="02070309020205020404" pitchFamily="49" charset="0"/>
              </a:rPr>
              <a:t>    my_dog = </a:t>
            </a:r>
            <a:r>
              <a:rPr lang="en-US" sz="2400" b="1" dirty="0">
                <a:latin typeface="Courier New" panose="02070309020205020404" pitchFamily="49" charset="0"/>
                <a:cs typeface="Courier New" panose="02070309020205020404" pitchFamily="49" charset="0"/>
              </a:rPr>
              <a:t>Dog('Willie', 6)</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print(f"My dog's name is {my_dog.name}.")</a:t>
            </a:r>
          </a:p>
          <a:p>
            <a:r>
              <a:rPr lang="en-US" sz="2400" dirty="0">
                <a:latin typeface="Courier New" panose="02070309020205020404" pitchFamily="49" charset="0"/>
                <a:cs typeface="Courier New" panose="02070309020205020404" pitchFamily="49" charset="0"/>
              </a:rPr>
              <a:t>    print(f"My dog is {my_dog.age} years old.")</a:t>
            </a:r>
          </a:p>
        </p:txBody>
      </p:sp>
      <p:sp>
        <p:nvSpPr>
          <p:cNvPr id="6" name="Rectangle 5">
            <a:extLst>
              <a:ext uri="{FF2B5EF4-FFF2-40B4-BE49-F238E27FC236}">
                <a16:creationId xmlns:a16="http://schemas.microsoft.com/office/drawing/2014/main" id="{BA448960-3044-4501-8965-0FDE9BCFED55}"/>
              </a:ext>
            </a:extLst>
          </p:cNvPr>
          <p:cNvSpPr/>
          <p:nvPr/>
        </p:nvSpPr>
        <p:spPr>
          <a:xfrm>
            <a:off x="884254" y="5413762"/>
            <a:ext cx="8892791" cy="954107"/>
          </a:xfrm>
          <a:prstGeom prst="rect">
            <a:avLst/>
          </a:prstGeom>
          <a:solidFill>
            <a:schemeClr val="accent3">
              <a:lumMod val="40000"/>
              <a:lumOff val="60000"/>
            </a:schemeClr>
          </a:solidFill>
          <a:ln>
            <a:solidFill>
              <a:schemeClr val="tx1"/>
            </a:solidFill>
          </a:ln>
        </p:spPr>
        <p:txBody>
          <a:bodyPr wrap="square">
            <a:spAutoFit/>
          </a:bodyPr>
          <a:lstStyle/>
          <a:p>
            <a:r>
              <a:rPr lang="en-US" sz="2800" dirty="0"/>
              <a:t>My dog's name is Willie.</a:t>
            </a:r>
          </a:p>
          <a:p>
            <a:r>
              <a:rPr lang="en-US" sz="2800" dirty="0"/>
              <a:t>My dog is 6 years old.</a:t>
            </a:r>
          </a:p>
        </p:txBody>
      </p:sp>
    </p:spTree>
    <p:extLst>
      <p:ext uri="{BB962C8B-B14F-4D97-AF65-F5344CB8AC3E}">
        <p14:creationId xmlns:p14="http://schemas.microsoft.com/office/powerpoint/2010/main" val="41824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D50C-7EE9-4C89-B98A-90367AE0F2D5}"/>
              </a:ext>
            </a:extLst>
          </p:cNvPr>
          <p:cNvSpPr>
            <a:spLocks noGrp="1"/>
          </p:cNvSpPr>
          <p:nvPr>
            <p:ph type="title"/>
          </p:nvPr>
        </p:nvSpPr>
        <p:spPr/>
        <p:txBody>
          <a:bodyPr/>
          <a:lstStyle/>
          <a:p>
            <a:r>
              <a:rPr lang="en-US" dirty="0"/>
              <a:t>Accessing Attributes</a:t>
            </a:r>
          </a:p>
        </p:txBody>
      </p:sp>
      <p:sp>
        <p:nvSpPr>
          <p:cNvPr id="3" name="Content Placeholder 2">
            <a:extLst>
              <a:ext uri="{FF2B5EF4-FFF2-40B4-BE49-F238E27FC236}">
                <a16:creationId xmlns:a16="http://schemas.microsoft.com/office/drawing/2014/main" id="{48CF93A3-0F90-44B7-874B-C1C534BFCE3A}"/>
              </a:ext>
            </a:extLst>
          </p:cNvPr>
          <p:cNvSpPr>
            <a:spLocks noGrp="1"/>
          </p:cNvSpPr>
          <p:nvPr>
            <p:ph idx="1"/>
          </p:nvPr>
        </p:nvSpPr>
        <p:spPr/>
        <p:txBody>
          <a:bodyPr>
            <a:normAutofit/>
          </a:bodyPr>
          <a:lstStyle/>
          <a:p>
            <a:r>
              <a:rPr lang="en-US" sz="2800" b="1" dirty="0"/>
              <a:t>dot notation </a:t>
            </a:r>
            <a:r>
              <a:rPr lang="en-US" sz="2800" dirty="0"/>
              <a:t>is used to access attributes using the instantiated object name (variable)</a:t>
            </a:r>
          </a:p>
        </p:txBody>
      </p:sp>
      <p:sp>
        <p:nvSpPr>
          <p:cNvPr id="4" name="Slide Number Placeholder 3">
            <a:extLst>
              <a:ext uri="{FF2B5EF4-FFF2-40B4-BE49-F238E27FC236}">
                <a16:creationId xmlns:a16="http://schemas.microsoft.com/office/drawing/2014/main" id="{D35264AA-9D92-4712-B902-D6972CBAD98A}"/>
              </a:ext>
            </a:extLst>
          </p:cNvPr>
          <p:cNvSpPr>
            <a:spLocks noGrp="1"/>
          </p:cNvSpPr>
          <p:nvPr>
            <p:ph type="sldNum" sz="quarter" idx="12"/>
          </p:nvPr>
        </p:nvSpPr>
        <p:spPr/>
        <p:txBody>
          <a:bodyPr/>
          <a:lstStyle/>
          <a:p>
            <a:fld id="{E84E2596-301E-4832-9EC0-2653E7A66251}" type="slidenum">
              <a:rPr lang="en-US" smtClean="0"/>
              <a:t>11</a:t>
            </a:fld>
            <a:endParaRPr lang="en-US" dirty="0"/>
          </a:p>
        </p:txBody>
      </p:sp>
      <p:sp>
        <p:nvSpPr>
          <p:cNvPr id="5" name="Rectangle 4">
            <a:extLst>
              <a:ext uri="{FF2B5EF4-FFF2-40B4-BE49-F238E27FC236}">
                <a16:creationId xmlns:a16="http://schemas.microsoft.com/office/drawing/2014/main" id="{3B4D92E7-D47E-481D-A8EF-B4FE25725530}"/>
              </a:ext>
            </a:extLst>
          </p:cNvPr>
          <p:cNvSpPr/>
          <p:nvPr/>
        </p:nvSpPr>
        <p:spPr>
          <a:xfrm>
            <a:off x="884253" y="3008044"/>
            <a:ext cx="8892791" cy="1938992"/>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def main():</a:t>
            </a:r>
          </a:p>
          <a:p>
            <a:r>
              <a:rPr lang="en-US" sz="2400" dirty="0">
                <a:latin typeface="Courier New" panose="02070309020205020404" pitchFamily="49" charset="0"/>
                <a:cs typeface="Courier New" panose="02070309020205020404" pitchFamily="49" charset="0"/>
              </a:rPr>
              <a:t>    my_dog = Dog('Willie', 6)</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print(f"My dog's name is {</a:t>
            </a:r>
            <a:r>
              <a:rPr lang="en-US" sz="2400" b="1" dirty="0">
                <a:latin typeface="Courier New" panose="02070309020205020404" pitchFamily="49" charset="0"/>
                <a:cs typeface="Courier New" panose="02070309020205020404" pitchFamily="49" charset="0"/>
              </a:rPr>
              <a:t>my_dog.name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print(f"My dog is {</a:t>
            </a:r>
            <a:r>
              <a:rPr lang="en-US" sz="2400" b="1" dirty="0">
                <a:latin typeface="Courier New" panose="02070309020205020404" pitchFamily="49" charset="0"/>
                <a:cs typeface="Courier New" panose="02070309020205020404" pitchFamily="49" charset="0"/>
              </a:rPr>
              <a:t>my_dog.age</a:t>
            </a:r>
            <a:r>
              <a:rPr lang="en-US" sz="2400" dirty="0">
                <a:latin typeface="Courier New" panose="02070309020205020404" pitchFamily="49" charset="0"/>
                <a:cs typeface="Courier New" panose="02070309020205020404" pitchFamily="49" charset="0"/>
              </a:rPr>
              <a:t>} years old.")</a:t>
            </a:r>
          </a:p>
        </p:txBody>
      </p:sp>
      <p:sp>
        <p:nvSpPr>
          <p:cNvPr id="6" name="Rectangle 5">
            <a:extLst>
              <a:ext uri="{FF2B5EF4-FFF2-40B4-BE49-F238E27FC236}">
                <a16:creationId xmlns:a16="http://schemas.microsoft.com/office/drawing/2014/main" id="{BA448960-3044-4501-8965-0FDE9BCFED55}"/>
              </a:ext>
            </a:extLst>
          </p:cNvPr>
          <p:cNvSpPr/>
          <p:nvPr/>
        </p:nvSpPr>
        <p:spPr>
          <a:xfrm>
            <a:off x="884253" y="5205798"/>
            <a:ext cx="8892791" cy="954107"/>
          </a:xfrm>
          <a:prstGeom prst="rect">
            <a:avLst/>
          </a:prstGeom>
          <a:solidFill>
            <a:schemeClr val="accent3">
              <a:lumMod val="40000"/>
              <a:lumOff val="60000"/>
            </a:schemeClr>
          </a:solidFill>
          <a:ln>
            <a:solidFill>
              <a:schemeClr val="tx1"/>
            </a:solidFill>
          </a:ln>
        </p:spPr>
        <p:txBody>
          <a:bodyPr wrap="square">
            <a:spAutoFit/>
          </a:bodyPr>
          <a:lstStyle/>
          <a:p>
            <a:r>
              <a:rPr lang="en-US" sz="2800" dirty="0"/>
              <a:t>My dog's name is Willie.</a:t>
            </a:r>
          </a:p>
          <a:p>
            <a:r>
              <a:rPr lang="en-US" sz="2800" dirty="0"/>
              <a:t>My dog is 6 years old.</a:t>
            </a:r>
          </a:p>
        </p:txBody>
      </p:sp>
    </p:spTree>
    <p:extLst>
      <p:ext uri="{BB962C8B-B14F-4D97-AF65-F5344CB8AC3E}">
        <p14:creationId xmlns:p14="http://schemas.microsoft.com/office/powerpoint/2010/main" val="3719277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D50C-7EE9-4C89-B98A-90367AE0F2D5}"/>
              </a:ext>
            </a:extLst>
          </p:cNvPr>
          <p:cNvSpPr>
            <a:spLocks noGrp="1"/>
          </p:cNvSpPr>
          <p:nvPr>
            <p:ph type="title"/>
          </p:nvPr>
        </p:nvSpPr>
        <p:spPr/>
        <p:txBody>
          <a:bodyPr/>
          <a:lstStyle/>
          <a:p>
            <a:r>
              <a:rPr lang="en-US" dirty="0"/>
              <a:t>Calling Methods</a:t>
            </a:r>
          </a:p>
        </p:txBody>
      </p:sp>
      <p:sp>
        <p:nvSpPr>
          <p:cNvPr id="3" name="Content Placeholder 2">
            <a:extLst>
              <a:ext uri="{FF2B5EF4-FFF2-40B4-BE49-F238E27FC236}">
                <a16:creationId xmlns:a16="http://schemas.microsoft.com/office/drawing/2014/main" id="{48CF93A3-0F90-44B7-874B-C1C534BFCE3A}"/>
              </a:ext>
            </a:extLst>
          </p:cNvPr>
          <p:cNvSpPr>
            <a:spLocks noGrp="1"/>
          </p:cNvSpPr>
          <p:nvPr>
            <p:ph idx="1"/>
          </p:nvPr>
        </p:nvSpPr>
        <p:spPr>
          <a:xfrm>
            <a:off x="609600" y="1696496"/>
            <a:ext cx="10160000" cy="4800600"/>
          </a:xfrm>
        </p:spPr>
        <p:txBody>
          <a:bodyPr>
            <a:normAutofit/>
          </a:bodyPr>
          <a:lstStyle/>
          <a:p>
            <a:r>
              <a:rPr lang="en-US" sz="2800" dirty="0"/>
              <a:t>dot notation is also used to call methods using the instantiated object name (variable)</a:t>
            </a:r>
          </a:p>
        </p:txBody>
      </p:sp>
      <p:sp>
        <p:nvSpPr>
          <p:cNvPr id="4" name="Slide Number Placeholder 3">
            <a:extLst>
              <a:ext uri="{FF2B5EF4-FFF2-40B4-BE49-F238E27FC236}">
                <a16:creationId xmlns:a16="http://schemas.microsoft.com/office/drawing/2014/main" id="{D35264AA-9D92-4712-B902-D6972CBAD98A}"/>
              </a:ext>
            </a:extLst>
          </p:cNvPr>
          <p:cNvSpPr>
            <a:spLocks noGrp="1"/>
          </p:cNvSpPr>
          <p:nvPr>
            <p:ph type="sldNum" sz="quarter" idx="12"/>
          </p:nvPr>
        </p:nvSpPr>
        <p:spPr/>
        <p:txBody>
          <a:bodyPr/>
          <a:lstStyle/>
          <a:p>
            <a:fld id="{E84E2596-301E-4832-9EC0-2653E7A66251}" type="slidenum">
              <a:rPr lang="en-US" smtClean="0"/>
              <a:t>12</a:t>
            </a:fld>
            <a:endParaRPr lang="en-US" dirty="0"/>
          </a:p>
        </p:txBody>
      </p:sp>
      <p:sp>
        <p:nvSpPr>
          <p:cNvPr id="5" name="Rectangle 4">
            <a:extLst>
              <a:ext uri="{FF2B5EF4-FFF2-40B4-BE49-F238E27FC236}">
                <a16:creationId xmlns:a16="http://schemas.microsoft.com/office/drawing/2014/main" id="{3B4D92E7-D47E-481D-A8EF-B4FE25725530}"/>
              </a:ext>
            </a:extLst>
          </p:cNvPr>
          <p:cNvSpPr/>
          <p:nvPr/>
        </p:nvSpPr>
        <p:spPr>
          <a:xfrm>
            <a:off x="884254" y="3018117"/>
            <a:ext cx="9574326" cy="1938992"/>
          </a:xfrm>
          <a:prstGeom prst="rect">
            <a:avLst/>
          </a:prstGeom>
          <a:ln>
            <a:solidFill>
              <a:schemeClr val="tx1"/>
            </a:solidFill>
          </a:ln>
        </p:spPr>
        <p:txBody>
          <a:bodyPr wrap="square">
            <a:spAutoFit/>
          </a:bodyPr>
          <a:lstStyle/>
          <a:p>
            <a:r>
              <a:rPr lang="en-US" sz="2400" dirty="0">
                <a:latin typeface="Courier New" panose="02070309020205020404" pitchFamily="49" charset="0"/>
                <a:cs typeface="Courier New" panose="02070309020205020404" pitchFamily="49" charset="0"/>
              </a:rPr>
              <a:t>def main():</a:t>
            </a:r>
          </a:p>
          <a:p>
            <a:r>
              <a:rPr lang="en-US" sz="2400" dirty="0">
                <a:latin typeface="Courier New" panose="02070309020205020404" pitchFamily="49" charset="0"/>
                <a:cs typeface="Courier New" panose="02070309020205020404" pitchFamily="49" charset="0"/>
              </a:rPr>
              <a:t>    my_dog = Dog('Willie', 6)</a:t>
            </a:r>
          </a:p>
          <a:p>
            <a:endParaRPr lang="en-US" sz="2400"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my_dog.sit()</a:t>
            </a:r>
          </a:p>
          <a:p>
            <a:r>
              <a:rPr lang="en-US" sz="2400" b="1" dirty="0">
                <a:latin typeface="Courier New" panose="02070309020205020404" pitchFamily="49" charset="0"/>
                <a:cs typeface="Courier New" panose="02070309020205020404" pitchFamily="49" charset="0"/>
              </a:rPr>
              <a:t>    my_dog.roll_over()</a:t>
            </a:r>
          </a:p>
        </p:txBody>
      </p:sp>
      <p:sp>
        <p:nvSpPr>
          <p:cNvPr id="6" name="Rectangle 5">
            <a:extLst>
              <a:ext uri="{FF2B5EF4-FFF2-40B4-BE49-F238E27FC236}">
                <a16:creationId xmlns:a16="http://schemas.microsoft.com/office/drawing/2014/main" id="{BA448960-3044-4501-8965-0FDE9BCFED55}"/>
              </a:ext>
            </a:extLst>
          </p:cNvPr>
          <p:cNvSpPr/>
          <p:nvPr/>
        </p:nvSpPr>
        <p:spPr>
          <a:xfrm>
            <a:off x="884254" y="5161504"/>
            <a:ext cx="8892791" cy="954107"/>
          </a:xfrm>
          <a:prstGeom prst="rect">
            <a:avLst/>
          </a:prstGeom>
          <a:solidFill>
            <a:schemeClr val="accent3">
              <a:lumMod val="40000"/>
              <a:lumOff val="60000"/>
            </a:schemeClr>
          </a:solidFill>
          <a:ln>
            <a:solidFill>
              <a:schemeClr val="tx1"/>
            </a:solidFill>
          </a:ln>
        </p:spPr>
        <p:txBody>
          <a:bodyPr wrap="square">
            <a:spAutoFit/>
          </a:bodyPr>
          <a:lstStyle/>
          <a:p>
            <a:r>
              <a:rPr lang="en-US" sz="2800" dirty="0"/>
              <a:t>Willie is now sitting.</a:t>
            </a:r>
          </a:p>
          <a:p>
            <a:r>
              <a:rPr lang="en-US" sz="2800" dirty="0"/>
              <a:t>Willie rolled over!</a:t>
            </a:r>
          </a:p>
        </p:txBody>
      </p:sp>
    </p:spTree>
    <p:extLst>
      <p:ext uri="{BB962C8B-B14F-4D97-AF65-F5344CB8AC3E}">
        <p14:creationId xmlns:p14="http://schemas.microsoft.com/office/powerpoint/2010/main" val="857033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910B-F6C7-4EFD-B85E-27DBBEFAD9FF}"/>
              </a:ext>
            </a:extLst>
          </p:cNvPr>
          <p:cNvSpPr>
            <a:spLocks noGrp="1"/>
          </p:cNvSpPr>
          <p:nvPr>
            <p:ph type="title"/>
          </p:nvPr>
        </p:nvSpPr>
        <p:spPr/>
        <p:txBody>
          <a:bodyPr/>
          <a:lstStyle/>
          <a:p>
            <a:r>
              <a:rPr lang="en-US" dirty="0"/>
              <a:t>Creating Multiple Instances</a:t>
            </a:r>
          </a:p>
        </p:txBody>
      </p:sp>
      <p:sp>
        <p:nvSpPr>
          <p:cNvPr id="3" name="Content Placeholder 2">
            <a:extLst>
              <a:ext uri="{FF2B5EF4-FFF2-40B4-BE49-F238E27FC236}">
                <a16:creationId xmlns:a16="http://schemas.microsoft.com/office/drawing/2014/main" id="{1EBC2026-16D1-4A4B-B38C-83CA7ACA4303}"/>
              </a:ext>
            </a:extLst>
          </p:cNvPr>
          <p:cNvSpPr>
            <a:spLocks noGrp="1"/>
          </p:cNvSpPr>
          <p:nvPr>
            <p:ph idx="1"/>
          </p:nvPr>
        </p:nvSpPr>
        <p:spPr>
          <a:xfrm>
            <a:off x="609600" y="1417638"/>
            <a:ext cx="10160000" cy="5059362"/>
          </a:xfrm>
        </p:spPr>
        <p:txBody>
          <a:bodyPr/>
          <a:lstStyle/>
          <a:p>
            <a:r>
              <a:rPr lang="en-US" sz="3600" dirty="0"/>
              <a:t>You can create as many instances from a class as needed. </a:t>
            </a:r>
          </a:p>
          <a:p>
            <a:endParaRPr lang="en-US" sz="3200" dirty="0"/>
          </a:p>
        </p:txBody>
      </p:sp>
      <p:sp>
        <p:nvSpPr>
          <p:cNvPr id="4" name="Slide Number Placeholder 3">
            <a:extLst>
              <a:ext uri="{FF2B5EF4-FFF2-40B4-BE49-F238E27FC236}">
                <a16:creationId xmlns:a16="http://schemas.microsoft.com/office/drawing/2014/main" id="{D56D9CE8-7556-4A01-A454-09002EFCEB23}"/>
              </a:ext>
            </a:extLst>
          </p:cNvPr>
          <p:cNvSpPr>
            <a:spLocks noGrp="1"/>
          </p:cNvSpPr>
          <p:nvPr>
            <p:ph type="sldNum" sz="quarter" idx="12"/>
          </p:nvPr>
        </p:nvSpPr>
        <p:spPr/>
        <p:txBody>
          <a:bodyPr/>
          <a:lstStyle/>
          <a:p>
            <a:fld id="{E84E2596-301E-4832-9EC0-2653E7A66251}" type="slidenum">
              <a:rPr lang="en-US" smtClean="0"/>
              <a:t>13</a:t>
            </a:fld>
            <a:endParaRPr lang="en-US" dirty="0"/>
          </a:p>
        </p:txBody>
      </p:sp>
      <p:sp>
        <p:nvSpPr>
          <p:cNvPr id="5" name="Rectangle 4">
            <a:extLst>
              <a:ext uri="{FF2B5EF4-FFF2-40B4-BE49-F238E27FC236}">
                <a16:creationId xmlns:a16="http://schemas.microsoft.com/office/drawing/2014/main" id="{65620C99-695E-4DD7-8896-00039EF4EA18}"/>
              </a:ext>
            </a:extLst>
          </p:cNvPr>
          <p:cNvSpPr/>
          <p:nvPr/>
        </p:nvSpPr>
        <p:spPr>
          <a:xfrm>
            <a:off x="1858946" y="2946679"/>
            <a:ext cx="6973556" cy="2062103"/>
          </a:xfrm>
          <a:prstGeom prst="rect">
            <a:avLst/>
          </a:prstGeom>
          <a:ln>
            <a:solidFill>
              <a:schemeClr val="tx1"/>
            </a:solidFill>
          </a:ln>
        </p:spPr>
        <p:txBody>
          <a:bodyPr wrap="square">
            <a:spAutoFit/>
          </a:bodyPr>
          <a:lstStyle/>
          <a:p>
            <a:r>
              <a:rPr lang="en-US" sz="3200" dirty="0">
                <a:latin typeface="Courier New" panose="02070309020205020404" pitchFamily="49" charset="0"/>
                <a:cs typeface="Courier New" panose="02070309020205020404" pitchFamily="49" charset="0"/>
              </a:rPr>
              <a:t>my_dog = Dog('Willie', 6)</a:t>
            </a:r>
          </a:p>
          <a:p>
            <a:r>
              <a:rPr lang="en-US" sz="3200" dirty="0">
                <a:latin typeface="Courier New" panose="02070309020205020404" pitchFamily="49" charset="0"/>
                <a:cs typeface="Courier New" panose="02070309020205020404" pitchFamily="49" charset="0"/>
              </a:rPr>
              <a:t>your_dog = Dog('Lucy', 3)</a:t>
            </a:r>
          </a:p>
          <a:p>
            <a:r>
              <a:rPr lang="en-US" sz="3200" dirty="0">
                <a:latin typeface="Courier New" panose="02070309020205020404" pitchFamily="49" charset="0"/>
                <a:cs typeface="Courier New" panose="02070309020205020404" pitchFamily="49" charset="0"/>
              </a:rPr>
              <a:t>my_dog.sit()</a:t>
            </a:r>
          </a:p>
          <a:p>
            <a:r>
              <a:rPr lang="en-US" sz="3200" dirty="0">
                <a:latin typeface="Courier New" panose="02070309020205020404" pitchFamily="49" charset="0"/>
                <a:cs typeface="Courier New" panose="02070309020205020404" pitchFamily="49" charset="0"/>
              </a:rPr>
              <a:t>your_dog.sit()</a:t>
            </a:r>
          </a:p>
        </p:txBody>
      </p:sp>
      <p:sp>
        <p:nvSpPr>
          <p:cNvPr id="6" name="Rectangle 5">
            <a:extLst>
              <a:ext uri="{FF2B5EF4-FFF2-40B4-BE49-F238E27FC236}">
                <a16:creationId xmlns:a16="http://schemas.microsoft.com/office/drawing/2014/main" id="{D7F2B518-034D-421F-9218-B49F8B3303DC}"/>
              </a:ext>
            </a:extLst>
          </p:cNvPr>
          <p:cNvSpPr/>
          <p:nvPr/>
        </p:nvSpPr>
        <p:spPr>
          <a:xfrm>
            <a:off x="1858945" y="5181600"/>
            <a:ext cx="6973555" cy="1077218"/>
          </a:xfrm>
          <a:prstGeom prst="rect">
            <a:avLst/>
          </a:prstGeom>
          <a:solidFill>
            <a:schemeClr val="accent3">
              <a:lumMod val="40000"/>
              <a:lumOff val="60000"/>
            </a:schemeClr>
          </a:solidFill>
          <a:ln>
            <a:solidFill>
              <a:schemeClr val="tx1"/>
            </a:solidFill>
          </a:ln>
        </p:spPr>
        <p:txBody>
          <a:bodyPr wrap="square">
            <a:spAutoFit/>
          </a:bodyPr>
          <a:lstStyle/>
          <a:p>
            <a:r>
              <a:rPr lang="en-US" sz="3200" dirty="0"/>
              <a:t>Willie is now sitting.</a:t>
            </a:r>
          </a:p>
          <a:p>
            <a:r>
              <a:rPr lang="en-US" sz="3200" dirty="0"/>
              <a:t>Lucy is now sitting.</a:t>
            </a:r>
          </a:p>
        </p:txBody>
      </p:sp>
    </p:spTree>
    <p:extLst>
      <p:ext uri="{BB962C8B-B14F-4D97-AF65-F5344CB8AC3E}">
        <p14:creationId xmlns:p14="http://schemas.microsoft.com/office/powerpoint/2010/main" val="323848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05" y="167761"/>
            <a:ext cx="10925299" cy="865393"/>
          </a:xfrm>
        </p:spPr>
        <p:txBody>
          <a:bodyPr/>
          <a:lstStyle/>
          <a:p>
            <a:r>
              <a:rPr lang="en-US" dirty="0"/>
              <a:t>Encapsulation</a:t>
            </a:r>
          </a:p>
        </p:txBody>
      </p:sp>
      <p:sp>
        <p:nvSpPr>
          <p:cNvPr id="3" name="Content Placeholder 2"/>
          <p:cNvSpPr>
            <a:spLocks noGrp="1"/>
          </p:cNvSpPr>
          <p:nvPr>
            <p:ph idx="1"/>
          </p:nvPr>
        </p:nvSpPr>
        <p:spPr>
          <a:xfrm>
            <a:off x="190005" y="1195755"/>
            <a:ext cx="10925299" cy="5359424"/>
          </a:xfrm>
        </p:spPr>
        <p:txBody>
          <a:bodyPr>
            <a:normAutofit fontScale="77500" lnSpcReduction="20000"/>
          </a:bodyPr>
          <a:lstStyle/>
          <a:p>
            <a:r>
              <a:rPr lang="en-US" sz="3100" dirty="0"/>
              <a:t>An attribute is made </a:t>
            </a:r>
            <a:r>
              <a:rPr lang="en-US" sz="3100" u="sng" dirty="0"/>
              <a:t>private</a:t>
            </a:r>
            <a:r>
              <a:rPr lang="en-US" sz="3100" dirty="0"/>
              <a:t> in Python by prefixing the name with two underscores</a:t>
            </a:r>
          </a:p>
          <a:p>
            <a:pPr marL="1828800" indent="0">
              <a:buNone/>
            </a:pPr>
            <a:r>
              <a:rPr lang="en-US" sz="2600">
                <a:latin typeface="Courier New" panose="02070309020205020404" pitchFamily="49" charset="0"/>
                <a:cs typeface="Courier New" panose="02070309020205020404" pitchFamily="49" charset="0"/>
              </a:rPr>
              <a:t>__</a:t>
            </a:r>
            <a:r>
              <a:rPr lang="en-US" sz="2600" dirty="0">
                <a:latin typeface="Courier New" panose="02070309020205020404" pitchFamily="49" charset="0"/>
                <a:cs typeface="Courier New" panose="02070309020205020404" pitchFamily="49" charset="0"/>
              </a:rPr>
              <a:t>name</a:t>
            </a:r>
          </a:p>
          <a:p>
            <a:pPr marL="1828800" indent="0">
              <a:buNone/>
            </a:pPr>
            <a:r>
              <a:rPr lang="en-US" sz="2600" dirty="0">
                <a:latin typeface="Courier New" panose="02070309020205020404" pitchFamily="49" charset="0"/>
                <a:cs typeface="Courier New" panose="02070309020205020404" pitchFamily="49" charset="0"/>
              </a:rPr>
              <a:t>__price</a:t>
            </a:r>
          </a:p>
          <a:p>
            <a:pPr marL="1828800" indent="0">
              <a:buNone/>
            </a:pPr>
            <a:r>
              <a:rPr lang="en-US" sz="2600">
                <a:latin typeface="Courier New" panose="02070309020205020404" pitchFamily="49" charset="0"/>
                <a:cs typeface="Courier New" panose="02070309020205020404" pitchFamily="49" charset="0"/>
              </a:rPr>
              <a:t>__discountPercent</a:t>
            </a:r>
          </a:p>
          <a:p>
            <a:pPr marL="1828800" indent="0">
              <a:buNone/>
            </a:pPr>
            <a:r>
              <a:rPr lang="en-US" sz="2600">
                <a:latin typeface="Courier New" panose="02070309020205020404" pitchFamily="49" charset="0"/>
                <a:cs typeface="Courier New" panose="02070309020205020404" pitchFamily="49" charset="0"/>
              </a:rPr>
              <a:t>__age</a:t>
            </a:r>
            <a:endParaRPr lang="en-US" sz="2600" dirty="0">
              <a:latin typeface="Courier New" panose="02070309020205020404" pitchFamily="49" charset="0"/>
              <a:cs typeface="Courier New" panose="02070309020205020404" pitchFamily="49" charset="0"/>
            </a:endParaRPr>
          </a:p>
          <a:p>
            <a:pPr marL="1828800" indent="0">
              <a:buNone/>
            </a:pPr>
            <a:endParaRPr lang="en-US" sz="1300" b="1" dirty="0"/>
          </a:p>
          <a:p>
            <a:pPr marL="463550" indent="-344488"/>
            <a:r>
              <a:rPr lang="en-US" sz="3100" dirty="0"/>
              <a:t>Using private attributes enables data hiding, or </a:t>
            </a:r>
            <a:r>
              <a:rPr lang="en-US" sz="3100" u="sng" dirty="0"/>
              <a:t>encapsulation</a:t>
            </a:r>
            <a:r>
              <a:rPr lang="en-US" sz="3100" dirty="0"/>
              <a:t>. We want to prevent direct modification of data; for instance, the following statements should not be allowed:</a:t>
            </a:r>
          </a:p>
          <a:p>
            <a:pPr marL="416242" lvl="1" indent="0">
              <a:buNone/>
            </a:pPr>
            <a:endParaRPr lang="en-US" sz="1700" dirty="0"/>
          </a:p>
          <a:p>
            <a:pPr marL="914400" indent="0">
              <a:buNone/>
            </a:pPr>
            <a:r>
              <a:rPr lang="en-US" sz="2600" dirty="0">
                <a:latin typeface="Courier New" panose="02070309020205020404" pitchFamily="49" charset="0"/>
                <a:cs typeface="Courier New" panose="02070309020205020404" pitchFamily="49" charset="0"/>
              </a:rPr>
              <a:t>product1.price = 11.25 # change the price!</a:t>
            </a:r>
          </a:p>
          <a:p>
            <a:pPr marL="914400" indent="0">
              <a:buNone/>
            </a:pPr>
            <a:r>
              <a:rPr lang="en-US" sz="2600" dirty="0">
                <a:latin typeface="Courier New" panose="02070309020205020404" pitchFamily="49" charset="0"/>
                <a:cs typeface="Courier New" panose="02070309020205020404" pitchFamily="49" charset="0"/>
              </a:rPr>
              <a:t>my_dog.name = 'Alf'    # Alf is an alien, not a dog</a:t>
            </a:r>
          </a:p>
          <a:p>
            <a:pPr marL="914400" indent="0">
              <a:buNone/>
            </a:pPr>
            <a:endParaRPr lang="en-US" sz="1500" dirty="0"/>
          </a:p>
          <a:p>
            <a:pPr marL="463550" indent="-344488"/>
            <a:r>
              <a:rPr lang="en-US" sz="3100" dirty="0"/>
              <a:t>Encapsulation prevents direct access and direct modification of your class's data…(this is a good thing).</a:t>
            </a:r>
          </a:p>
          <a:p>
            <a:pPr marL="760730" lvl="1" indent="-344488"/>
            <a:r>
              <a:rPr lang="en-US" sz="2600" dirty="0"/>
              <a:t>Python doesn't formally support private variables, this is actually just a convention that should be followed.</a:t>
            </a:r>
          </a:p>
        </p:txBody>
      </p:sp>
      <p:sp>
        <p:nvSpPr>
          <p:cNvPr id="4" name="Slide Number Placeholder 3"/>
          <p:cNvSpPr>
            <a:spLocks noGrp="1"/>
          </p:cNvSpPr>
          <p:nvPr>
            <p:ph type="sldNum" sz="quarter" idx="12"/>
          </p:nvPr>
        </p:nvSpPr>
        <p:spPr/>
        <p:txBody>
          <a:bodyPr/>
          <a:lstStyle/>
          <a:p>
            <a:fld id="{E84E2596-301E-4832-9EC0-2653E7A66251}" type="slidenum">
              <a:rPr lang="en-US" smtClean="0"/>
              <a:t>14</a:t>
            </a:fld>
            <a:endParaRPr lang="en-US" dirty="0"/>
          </a:p>
        </p:txBody>
      </p:sp>
    </p:spTree>
    <p:extLst>
      <p:ext uri="{BB962C8B-B14F-4D97-AF65-F5344CB8AC3E}">
        <p14:creationId xmlns:p14="http://schemas.microsoft.com/office/powerpoint/2010/main" val="2133586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0888"/>
            <a:ext cx="10160000" cy="865393"/>
          </a:xfrm>
        </p:spPr>
        <p:txBody>
          <a:bodyPr/>
          <a:lstStyle/>
          <a:p>
            <a:r>
              <a:rPr lang="en-US" dirty="0"/>
              <a:t>Accessors and Mutators</a:t>
            </a:r>
          </a:p>
        </p:txBody>
      </p:sp>
      <p:sp>
        <p:nvSpPr>
          <p:cNvPr id="3" name="Content Placeholder 2"/>
          <p:cNvSpPr>
            <a:spLocks noGrp="1"/>
          </p:cNvSpPr>
          <p:nvPr>
            <p:ph idx="1"/>
          </p:nvPr>
        </p:nvSpPr>
        <p:spPr>
          <a:xfrm>
            <a:off x="609600" y="1306286"/>
            <a:ext cx="10160000" cy="5170714"/>
          </a:xfrm>
        </p:spPr>
        <p:txBody>
          <a:bodyPr>
            <a:normAutofit fontScale="92500" lnSpcReduction="10000"/>
          </a:bodyPr>
          <a:lstStyle/>
          <a:p>
            <a:r>
              <a:rPr lang="en-US" sz="3000" dirty="0"/>
              <a:t>In order to make the private data available to users of our class, we code accessors (</a:t>
            </a:r>
            <a:r>
              <a:rPr lang="en-US" sz="3000" u="sng" dirty="0"/>
              <a:t>getters)</a:t>
            </a:r>
            <a:r>
              <a:rPr lang="en-US" sz="3000" dirty="0"/>
              <a:t> and mutators (</a:t>
            </a:r>
            <a:r>
              <a:rPr lang="en-US" sz="3000" u="sng" dirty="0"/>
              <a:t>setters)</a:t>
            </a:r>
            <a:r>
              <a:rPr lang="en-US" sz="3000" dirty="0"/>
              <a:t> for each private attribute</a:t>
            </a:r>
          </a:p>
          <a:p>
            <a:pPr marL="391795"/>
            <a:r>
              <a:rPr lang="en-US" sz="3000" dirty="0"/>
              <a:t>An accessor is a method which returns the attribute's value</a:t>
            </a:r>
          </a:p>
          <a:p>
            <a:pPr marL="1828800" lvl="1" indent="0">
              <a:buNone/>
            </a:pPr>
            <a:r>
              <a:rPr lang="en-US" sz="2200" dirty="0">
                <a:latin typeface="Courier New" panose="02070309020205020404" pitchFamily="49" charset="0"/>
                <a:cs typeface="Courier New" panose="02070309020205020404" pitchFamily="49" charset="0"/>
              </a:rPr>
              <a:t>def getPrice(self):</a:t>
            </a:r>
          </a:p>
          <a:p>
            <a:pPr marL="1828800" lvl="1" indent="0">
              <a:buNone/>
            </a:pPr>
            <a:r>
              <a:rPr lang="en-US" sz="2200" dirty="0">
                <a:latin typeface="Courier New" panose="02070309020205020404" pitchFamily="49" charset="0"/>
                <a:cs typeface="Courier New" panose="02070309020205020404" pitchFamily="49" charset="0"/>
              </a:rPr>
              <a:t>        return self.__price</a:t>
            </a:r>
          </a:p>
          <a:p>
            <a:pPr marL="498158" indent="-344488"/>
            <a:r>
              <a:rPr lang="en-US" sz="3000" dirty="0"/>
              <a:t>A mutator is a method which takes a value parameter and assigns that value to the attribute (can also implement validation of the value)</a:t>
            </a:r>
          </a:p>
          <a:p>
            <a:pPr marL="1828800" lvl="1" indent="0">
              <a:buNone/>
            </a:pPr>
            <a:r>
              <a:rPr lang="en-US" sz="2200" dirty="0">
                <a:latin typeface="Courier New" panose="02070309020205020404" pitchFamily="49" charset="0"/>
                <a:cs typeface="Courier New" panose="02070309020205020404" pitchFamily="49" charset="0"/>
              </a:rPr>
              <a:t>def setPrice(self, price):</a:t>
            </a:r>
          </a:p>
          <a:p>
            <a:pPr marL="1828800" lvl="1" indent="0">
              <a:buNone/>
            </a:pPr>
            <a:r>
              <a:rPr lang="en-US" sz="2200" dirty="0">
                <a:latin typeface="Courier New" panose="02070309020205020404" pitchFamily="49" charset="0"/>
                <a:cs typeface="Courier New" panose="02070309020205020404" pitchFamily="49" charset="0"/>
              </a:rPr>
              <a:t>        self.__price = price</a:t>
            </a:r>
          </a:p>
        </p:txBody>
      </p:sp>
      <p:sp>
        <p:nvSpPr>
          <p:cNvPr id="4" name="Slide Number Placeholder 3"/>
          <p:cNvSpPr>
            <a:spLocks noGrp="1"/>
          </p:cNvSpPr>
          <p:nvPr>
            <p:ph type="sldNum" sz="quarter" idx="12"/>
          </p:nvPr>
        </p:nvSpPr>
        <p:spPr/>
        <p:txBody>
          <a:bodyPr/>
          <a:lstStyle/>
          <a:p>
            <a:fld id="{E84E2596-301E-4832-9EC0-2653E7A66251}" type="slidenum">
              <a:rPr lang="en-US" smtClean="0"/>
              <a:t>15</a:t>
            </a:fld>
            <a:endParaRPr lang="en-US" dirty="0"/>
          </a:p>
        </p:txBody>
      </p:sp>
    </p:spTree>
    <p:extLst>
      <p:ext uri="{BB962C8B-B14F-4D97-AF65-F5344CB8AC3E}">
        <p14:creationId xmlns:p14="http://schemas.microsoft.com/office/powerpoint/2010/main" val="3741907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91886"/>
            <a:ext cx="10160000" cy="6085114"/>
          </a:xfrm>
        </p:spPr>
        <p:txBody>
          <a:bodyPr>
            <a:normAutofit/>
          </a:bodyPr>
          <a:lstStyle/>
          <a:p>
            <a:pPr marL="114300" indent="0">
              <a:buNone/>
            </a:pPr>
            <a:r>
              <a:rPr lang="en-US" sz="2000" dirty="0">
                <a:latin typeface="Courier New" panose="02070309020205020404" pitchFamily="49" charset="0"/>
                <a:cs typeface="Courier New" panose="02070309020205020404" pitchFamily="49" charset="0"/>
              </a:rPr>
              <a:t># inventory.py</a:t>
            </a:r>
          </a:p>
          <a:p>
            <a:pPr marL="114300" indent="0">
              <a:buNone/>
            </a:pP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print("Name:\t\t\t{:s}".format(product1.name))</a:t>
            </a:r>
          </a:p>
          <a:p>
            <a:pPr marL="114300" indent="0">
              <a:buNone/>
            </a:pPr>
            <a:r>
              <a:rPr lang="en-US" sz="2000" b="1" dirty="0">
                <a:latin typeface="Courier New" panose="02070309020205020404" pitchFamily="49" charset="0"/>
                <a:cs typeface="Courier New" panose="02070309020205020404" pitchFamily="49" charset="0"/>
              </a:rPr>
              <a:t>product1.setPrice(11.25)    # use mutator</a:t>
            </a:r>
          </a:p>
          <a:p>
            <a:pPr marL="114300" indent="0">
              <a:buNone/>
            </a:pPr>
            <a:r>
              <a:rPr lang="en-US" sz="2000" b="1" dirty="0">
                <a:latin typeface="Courier New" panose="02070309020205020404" pitchFamily="49" charset="0"/>
                <a:cs typeface="Courier New" panose="02070309020205020404" pitchFamily="49" charset="0"/>
              </a:rPr>
              <a:t># use accessor </a:t>
            </a:r>
            <a:r>
              <a:rPr lang="en-US" sz="2000" dirty="0">
                <a:latin typeface="Courier New" panose="02070309020205020404" pitchFamily="49" charset="0"/>
                <a:cs typeface="Courier New" panose="02070309020205020404" pitchFamily="49" charset="0"/>
              </a:rPr>
              <a:t>print("Price:\t\t\t{:.2f}".format(</a:t>
            </a:r>
            <a:r>
              <a:rPr lang="en-US" sz="2000" b="1" dirty="0">
                <a:latin typeface="Courier New" panose="02070309020205020404" pitchFamily="49" charset="0"/>
                <a:cs typeface="Courier New" panose="02070309020205020404" pitchFamily="49" charset="0"/>
              </a:rPr>
              <a:t>product1.getPrice()))</a:t>
            </a:r>
          </a:p>
          <a:p>
            <a:pPr marL="114300" indent="0">
              <a:buNone/>
            </a:pPr>
            <a:r>
              <a:rPr lang="en-US" sz="2000" dirty="0">
                <a:latin typeface="Courier New" panose="02070309020205020404" pitchFamily="49" charset="0"/>
                <a:cs typeface="Courier New" panose="02070309020205020404" pitchFamily="49" charset="0"/>
              </a:rPr>
              <a:t>print("Discount percent:\t{:d}%".format(product1.discountPercent))</a:t>
            </a:r>
          </a:p>
          <a:p>
            <a:pPr marL="114300" indent="0">
              <a:buNone/>
            </a:pPr>
            <a:r>
              <a:rPr lang="en-US" sz="2000" dirty="0">
                <a:latin typeface="Courier New" panose="02070309020205020404" pitchFamily="49" charset="0"/>
                <a:cs typeface="Courier New" panose="02070309020205020404" pitchFamily="49" charset="0"/>
              </a:rPr>
              <a:t>print("Discount amount:\t{:.2f}".format(product1.getDiscountAmount()))</a:t>
            </a:r>
          </a:p>
          <a:p>
            <a:pPr marL="114300" indent="0">
              <a:buNone/>
            </a:pPr>
            <a:r>
              <a:rPr lang="en-US" sz="2000" dirty="0">
                <a:latin typeface="Courier New" panose="02070309020205020404" pitchFamily="49" charset="0"/>
                <a:cs typeface="Courier New" panose="02070309020205020404" pitchFamily="49" charset="0"/>
              </a:rPr>
              <a:t>print("Discount price:\t\t{:.2f}".format(product1.getDiscountPrice()))</a:t>
            </a:r>
          </a:p>
        </p:txBody>
      </p:sp>
      <p:sp>
        <p:nvSpPr>
          <p:cNvPr id="4" name="Slide Number Placeholder 3"/>
          <p:cNvSpPr>
            <a:spLocks noGrp="1"/>
          </p:cNvSpPr>
          <p:nvPr>
            <p:ph type="sldNum" sz="quarter" idx="12"/>
          </p:nvPr>
        </p:nvSpPr>
        <p:spPr/>
        <p:txBody>
          <a:bodyPr/>
          <a:lstStyle/>
          <a:p>
            <a:fld id="{E84E2596-301E-4832-9EC0-2653E7A66251}" type="slidenum">
              <a:rPr lang="en-US" smtClean="0"/>
              <a:t>16</a:t>
            </a:fld>
            <a:endParaRPr lang="en-US" dirty="0"/>
          </a:p>
        </p:txBody>
      </p:sp>
      <p:sp>
        <p:nvSpPr>
          <p:cNvPr id="5" name="Rectangle 4"/>
          <p:cNvSpPr/>
          <p:nvPr/>
        </p:nvSpPr>
        <p:spPr>
          <a:xfrm>
            <a:off x="2479963" y="4574296"/>
            <a:ext cx="6419273" cy="1754326"/>
          </a:xfrm>
          <a:prstGeom prst="rect">
            <a:avLst/>
          </a:prstGeom>
          <a:solidFill>
            <a:schemeClr val="accent3">
              <a:lumMod val="40000"/>
              <a:lumOff val="60000"/>
            </a:schemeClr>
          </a:solidFill>
        </p:spPr>
        <p:txBody>
          <a:bodyPr wrap="square">
            <a:spAutoFit/>
          </a:bodyPr>
          <a:lstStyle/>
          <a:p>
            <a:r>
              <a:rPr lang="en-US" dirty="0"/>
              <a:t>PRODUCT DATA</a:t>
            </a:r>
          </a:p>
          <a:p>
            <a:r>
              <a:rPr lang="en-US" dirty="0"/>
              <a:t>Name:			Stanley 13 Ounce Wood Hammer</a:t>
            </a:r>
          </a:p>
          <a:p>
            <a:r>
              <a:rPr lang="en-US" dirty="0"/>
              <a:t>Price:			</a:t>
            </a:r>
            <a:r>
              <a:rPr lang="en-US" b="1" dirty="0"/>
              <a:t>11.25</a:t>
            </a:r>
          </a:p>
          <a:p>
            <a:r>
              <a:rPr lang="en-US" dirty="0"/>
              <a:t>Discount percent:	                  62%</a:t>
            </a:r>
          </a:p>
          <a:p>
            <a:r>
              <a:rPr lang="en-US" dirty="0"/>
              <a:t>Discount amount:	                  6.97</a:t>
            </a:r>
          </a:p>
          <a:p>
            <a:r>
              <a:rPr lang="en-US" dirty="0"/>
              <a:t>Discount price:		4.28</a:t>
            </a:r>
          </a:p>
        </p:txBody>
      </p:sp>
    </p:spTree>
    <p:extLst>
      <p:ext uri="{BB962C8B-B14F-4D97-AF65-F5344CB8AC3E}">
        <p14:creationId xmlns:p14="http://schemas.microsoft.com/office/powerpoint/2010/main" val="2757041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52FF-9FAA-4C6E-AA4F-42862F5A3433}"/>
              </a:ext>
            </a:extLst>
          </p:cNvPr>
          <p:cNvSpPr>
            <a:spLocks noGrp="1"/>
          </p:cNvSpPr>
          <p:nvPr>
            <p:ph type="title"/>
          </p:nvPr>
        </p:nvSpPr>
        <p:spPr>
          <a:xfrm>
            <a:off x="609600" y="111352"/>
            <a:ext cx="10160000" cy="846591"/>
          </a:xfrm>
        </p:spPr>
        <p:txBody>
          <a:bodyPr/>
          <a:lstStyle/>
          <a:p>
            <a:r>
              <a:rPr lang="en-US" dirty="0"/>
              <a:t>Decorators</a:t>
            </a:r>
          </a:p>
        </p:txBody>
      </p:sp>
      <p:sp>
        <p:nvSpPr>
          <p:cNvPr id="3" name="Content Placeholder 2"/>
          <p:cNvSpPr>
            <a:spLocks noGrp="1"/>
          </p:cNvSpPr>
          <p:nvPr>
            <p:ph idx="1"/>
          </p:nvPr>
        </p:nvSpPr>
        <p:spPr>
          <a:xfrm>
            <a:off x="609600" y="1153886"/>
            <a:ext cx="10160000" cy="5323114"/>
          </a:xfrm>
        </p:spPr>
        <p:txBody>
          <a:bodyPr>
            <a:normAutofit fontScale="85000" lnSpcReduction="10000"/>
          </a:bodyPr>
          <a:lstStyle/>
          <a:p>
            <a:r>
              <a:rPr lang="en-US" sz="2800" dirty="0"/>
              <a:t>Python provides @-based </a:t>
            </a:r>
            <a:r>
              <a:rPr lang="en-US" sz="2800" u="sng" dirty="0"/>
              <a:t>decorators</a:t>
            </a:r>
            <a:r>
              <a:rPr lang="en-US" sz="2800" dirty="0"/>
              <a:t> which will transparently implement accessors and mutators whenever the attribute is accessed:</a:t>
            </a:r>
          </a:p>
          <a:p>
            <a:pPr marL="114300" indent="0">
              <a:buNone/>
            </a:pPr>
            <a:endParaRPr lang="en-US" sz="1400" b="1" dirty="0"/>
          </a:p>
          <a:p>
            <a:pPr marL="114300" indent="0">
              <a:buNone/>
            </a:pPr>
            <a:r>
              <a:rPr lang="en-US" sz="2400" dirty="0">
                <a:latin typeface="Courier New" panose="02070309020205020404" pitchFamily="49" charset="0"/>
                <a:cs typeface="Courier New" panose="02070309020205020404" pitchFamily="49" charset="0"/>
              </a:rPr>
              <a:t>    # accessor/mutator for price using decorators</a:t>
            </a:r>
          </a:p>
          <a:p>
            <a:pPr marL="114300" indent="0">
              <a:buNone/>
            </a:pPr>
            <a:r>
              <a:rPr lang="en-US" sz="2400" b="1" dirty="0">
                <a:latin typeface="Courier New" panose="02070309020205020404" pitchFamily="49" charset="0"/>
                <a:cs typeface="Courier New" panose="02070309020205020404" pitchFamily="49" charset="0"/>
              </a:rPr>
              <a:t>    @property</a:t>
            </a:r>
          </a:p>
          <a:p>
            <a:pPr marL="114300" indent="0">
              <a:buNone/>
            </a:pPr>
            <a:r>
              <a:rPr lang="en-US" sz="2400" b="1" dirty="0">
                <a:latin typeface="Courier New" panose="02070309020205020404" pitchFamily="49" charset="0"/>
                <a:cs typeface="Courier New" panose="02070309020205020404" pitchFamily="49" charset="0"/>
              </a:rPr>
              <a:t>    def price(self):</a:t>
            </a:r>
          </a:p>
          <a:p>
            <a:pPr marL="114300" indent="0">
              <a:buNone/>
            </a:pPr>
            <a:r>
              <a:rPr lang="en-US" sz="2400" dirty="0">
                <a:latin typeface="Courier New" panose="02070309020205020404" pitchFamily="49" charset="0"/>
                <a:cs typeface="Courier New" panose="02070309020205020404" pitchFamily="49" charset="0"/>
              </a:rPr>
              <a:t>        # print("in price getter") # debug</a:t>
            </a:r>
          </a:p>
          <a:p>
            <a:pPr marL="114300" indent="0">
              <a:buNone/>
            </a:pPr>
            <a:r>
              <a:rPr lang="en-US" sz="2400" dirty="0">
                <a:latin typeface="Courier New" panose="02070309020205020404" pitchFamily="49" charset="0"/>
                <a:cs typeface="Courier New" panose="02070309020205020404" pitchFamily="49" charset="0"/>
              </a:rPr>
              <a:t>        return self.__price</a:t>
            </a:r>
          </a:p>
          <a:p>
            <a:pPr marL="114300" indent="0">
              <a:buNone/>
            </a:pPr>
            <a:endParaRPr lang="en-US" sz="1400" dirty="0">
              <a:latin typeface="Courier New" panose="02070309020205020404" pitchFamily="49" charset="0"/>
              <a:cs typeface="Courier New" panose="02070309020205020404" pitchFamily="49" charset="0"/>
            </a:endParaRPr>
          </a:p>
          <a:p>
            <a:pPr marL="114300" indent="0">
              <a:buNone/>
            </a:pPr>
            <a:r>
              <a:rPr lang="en-US" sz="2400" b="1" dirty="0">
                <a:latin typeface="Courier New" panose="02070309020205020404" pitchFamily="49" charset="0"/>
                <a:cs typeface="Courier New" panose="02070309020205020404" pitchFamily="49" charset="0"/>
              </a:rPr>
              <a:t>    @price.setter</a:t>
            </a:r>
          </a:p>
          <a:p>
            <a:pPr marL="114300" indent="0">
              <a:buNone/>
            </a:pPr>
            <a:r>
              <a:rPr lang="en-US" sz="2400" b="1" dirty="0">
                <a:latin typeface="Courier New" panose="02070309020205020404" pitchFamily="49" charset="0"/>
                <a:cs typeface="Courier New" panose="02070309020205020404" pitchFamily="49" charset="0"/>
              </a:rPr>
              <a:t>    def price(self, price):</a:t>
            </a:r>
          </a:p>
          <a:p>
            <a:pPr marL="114300" indent="0">
              <a:buNone/>
            </a:pPr>
            <a:r>
              <a:rPr lang="en-US" sz="2400" dirty="0">
                <a:latin typeface="Courier New" panose="02070309020205020404" pitchFamily="49" charset="0"/>
                <a:cs typeface="Courier New" panose="02070309020205020404" pitchFamily="49" charset="0"/>
              </a:rPr>
              <a:t>        # print("in price setter")  # debug</a:t>
            </a:r>
          </a:p>
          <a:p>
            <a:pPr marL="114300" indent="0">
              <a:buNone/>
            </a:pPr>
            <a:r>
              <a:rPr lang="en-US" sz="2400" dirty="0">
                <a:latin typeface="Courier New" panose="02070309020205020404" pitchFamily="49" charset="0"/>
                <a:cs typeface="Courier New" panose="02070309020205020404" pitchFamily="49" charset="0"/>
              </a:rPr>
              <a:t>        self.__price = price</a:t>
            </a:r>
          </a:p>
          <a:p>
            <a:pPr marL="114300" indent="0">
              <a:buNone/>
            </a:pPr>
            <a:endParaRPr lang="en-US" sz="1400" b="1" dirty="0"/>
          </a:p>
          <a:p>
            <a:r>
              <a:rPr lang="en-US" sz="2800" dirty="0"/>
              <a:t>Decorators allow us to access the data normally, without special methods, but still take  advantage of encapsulation. </a:t>
            </a:r>
          </a:p>
        </p:txBody>
      </p:sp>
      <p:sp>
        <p:nvSpPr>
          <p:cNvPr id="4" name="Slide Number Placeholder 3"/>
          <p:cNvSpPr>
            <a:spLocks noGrp="1"/>
          </p:cNvSpPr>
          <p:nvPr>
            <p:ph type="sldNum" sz="quarter" idx="12"/>
          </p:nvPr>
        </p:nvSpPr>
        <p:spPr/>
        <p:txBody>
          <a:bodyPr/>
          <a:lstStyle/>
          <a:p>
            <a:fld id="{E84E2596-301E-4832-9EC0-2653E7A66251}" type="slidenum">
              <a:rPr lang="en-US" smtClean="0"/>
              <a:t>17</a:t>
            </a:fld>
            <a:endParaRPr lang="en-US" dirty="0"/>
          </a:p>
        </p:txBody>
      </p:sp>
    </p:spTree>
    <p:extLst>
      <p:ext uri="{BB962C8B-B14F-4D97-AF65-F5344CB8AC3E}">
        <p14:creationId xmlns:p14="http://schemas.microsoft.com/office/powerpoint/2010/main" val="2623611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3131" y="249381"/>
            <a:ext cx="10687793" cy="6483927"/>
          </a:xfrm>
        </p:spPr>
        <p:txBody>
          <a:bodyPr>
            <a:normAutofit/>
          </a:bodyPr>
          <a:lstStyle/>
          <a:p>
            <a:pPr indent="-222250"/>
            <a:r>
              <a:rPr lang="en-US" sz="2400" dirty="0"/>
              <a:t>The highlighted statements below </a:t>
            </a:r>
            <a:r>
              <a:rPr lang="en-US" sz="2400" u="sng" dirty="0"/>
              <a:t>appear</a:t>
            </a:r>
            <a:r>
              <a:rPr lang="en-US" sz="2400" dirty="0"/>
              <a:t> to directly use the Product class attributes, but are actually using the underlying accessor and mutator.</a:t>
            </a:r>
          </a:p>
          <a:p>
            <a:pPr marL="463550" indent="0">
              <a:buNone/>
            </a:pPr>
            <a:endParaRPr lang="en-US" sz="1200" b="1" dirty="0">
              <a:solidFill>
                <a:srgbClr val="FF0000"/>
              </a:solidFill>
            </a:endParaRPr>
          </a:p>
          <a:p>
            <a:pPr marL="182880" indent="0">
              <a:spcBef>
                <a:spcPts val="300"/>
              </a:spcBef>
              <a:buNone/>
            </a:pPr>
            <a:r>
              <a:rPr lang="en-US" sz="2000" b="1" dirty="0">
                <a:latin typeface="Courier New" panose="02070309020205020404" pitchFamily="49" charset="0"/>
                <a:cs typeface="Courier New" panose="02070309020205020404" pitchFamily="49" charset="0"/>
              </a:rPr>
              <a:t># enabled debugging statements in Product class</a:t>
            </a:r>
          </a:p>
          <a:p>
            <a:pPr marL="182880" indent="0">
              <a:spcBef>
                <a:spcPts val="300"/>
              </a:spcBef>
              <a:buNone/>
            </a:pPr>
            <a:r>
              <a:rPr lang="en-US" sz="2000" dirty="0">
                <a:latin typeface="Courier New" panose="02070309020205020404" pitchFamily="49" charset="0"/>
                <a:cs typeface="Courier New" panose="02070309020205020404" pitchFamily="49" charset="0"/>
              </a:rPr>
              <a:t># print data for product1 to console</a:t>
            </a:r>
          </a:p>
          <a:p>
            <a:pPr marL="182880" indent="0">
              <a:spcBef>
                <a:spcPts val="300"/>
              </a:spcBef>
              <a:buNone/>
            </a:pPr>
            <a:r>
              <a:rPr lang="en-US" sz="2000" dirty="0">
                <a:latin typeface="Courier New" panose="02070309020205020404" pitchFamily="49" charset="0"/>
                <a:cs typeface="Courier New" panose="02070309020205020404" pitchFamily="49" charset="0"/>
              </a:rPr>
              <a:t>print("PRODUCT DATA")</a:t>
            </a:r>
          </a:p>
          <a:p>
            <a:pPr marL="182880" indent="0">
              <a:spcBef>
                <a:spcPts val="300"/>
              </a:spcBef>
              <a:buNone/>
            </a:pPr>
            <a:r>
              <a:rPr lang="en-US" sz="2000" dirty="0">
                <a:latin typeface="Courier New" panose="02070309020205020404" pitchFamily="49" charset="0"/>
                <a:cs typeface="Courier New" panose="02070309020205020404" pitchFamily="49" charset="0"/>
              </a:rPr>
              <a:t>print("Name:\t\t\t{:s}".format(product1.name))</a:t>
            </a:r>
          </a:p>
          <a:p>
            <a:pPr marL="182880" indent="0">
              <a:spcBef>
                <a:spcPts val="300"/>
              </a:spcBef>
              <a:buNone/>
            </a:pPr>
            <a:r>
              <a:rPr lang="en-US" sz="2000" b="1" dirty="0">
                <a:latin typeface="Courier New" panose="02070309020205020404" pitchFamily="49" charset="0"/>
                <a:cs typeface="Courier New" panose="02070309020205020404" pitchFamily="49" charset="0"/>
              </a:rPr>
              <a:t>product1.price = 11.25  # change the price!</a:t>
            </a:r>
          </a:p>
          <a:p>
            <a:pPr marL="182880" indent="0">
              <a:spcBef>
                <a:spcPts val="300"/>
              </a:spcBef>
              <a:buNone/>
            </a:pPr>
            <a:r>
              <a:rPr lang="en-US" sz="2000" b="1" dirty="0">
                <a:latin typeface="Courier New" panose="02070309020205020404" pitchFamily="49" charset="0"/>
                <a:cs typeface="Courier New" panose="02070309020205020404" pitchFamily="49" charset="0"/>
              </a:rPr>
              <a:t>print("Price:\t\t\t{:.2f}".format(product1.price))</a:t>
            </a:r>
          </a:p>
          <a:p>
            <a:pPr marL="182880" indent="0">
              <a:spcBef>
                <a:spcPts val="300"/>
              </a:spcBef>
              <a:buNone/>
            </a:pPr>
            <a:r>
              <a:rPr lang="en-US" sz="2000" dirty="0">
                <a:latin typeface="Courier New" panose="02070309020205020404" pitchFamily="49" charset="0"/>
                <a:cs typeface="Courier New" panose="02070309020205020404" pitchFamily="49" charset="0"/>
              </a:rPr>
              <a:t>print("Discount percent:\t{:d}%".format(product1.discountPercent))</a:t>
            </a:r>
          </a:p>
          <a:p>
            <a:pPr marL="182880" indent="0">
              <a:spcBef>
                <a:spcPts val="300"/>
              </a:spcBef>
              <a:buNone/>
            </a:pPr>
            <a:r>
              <a:rPr lang="en-US" sz="2000" dirty="0">
                <a:latin typeface="Courier New" panose="02070309020205020404" pitchFamily="49" charset="0"/>
                <a:cs typeface="Courier New" panose="02070309020205020404" pitchFamily="49" charset="0"/>
              </a:rPr>
              <a:t>print("Discount amount:\t{:.2f}".format(product1.getDiscountAmount()))</a:t>
            </a:r>
          </a:p>
          <a:p>
            <a:pPr marL="182880" indent="0">
              <a:spcBef>
                <a:spcPts val="300"/>
              </a:spcBef>
              <a:buNone/>
            </a:pPr>
            <a:r>
              <a:rPr lang="en-US" sz="2000" dirty="0">
                <a:latin typeface="Courier New" panose="02070309020205020404" pitchFamily="49" charset="0"/>
                <a:cs typeface="Courier New" panose="02070309020205020404" pitchFamily="49" charset="0"/>
              </a:rPr>
              <a:t>print("Discount price:\t\t{:.2f}".format(product1.getDiscountPrice()))</a:t>
            </a:r>
          </a:p>
        </p:txBody>
      </p:sp>
      <p:sp>
        <p:nvSpPr>
          <p:cNvPr id="4" name="Slide Number Placeholder 3"/>
          <p:cNvSpPr>
            <a:spLocks noGrp="1"/>
          </p:cNvSpPr>
          <p:nvPr>
            <p:ph type="sldNum" sz="quarter" idx="12"/>
          </p:nvPr>
        </p:nvSpPr>
        <p:spPr/>
        <p:txBody>
          <a:bodyPr/>
          <a:lstStyle/>
          <a:p>
            <a:fld id="{E84E2596-301E-4832-9EC0-2653E7A66251}" type="slidenum">
              <a:rPr lang="en-US" smtClean="0"/>
              <a:t>18</a:t>
            </a:fld>
            <a:endParaRPr lang="en-US" dirty="0"/>
          </a:p>
        </p:txBody>
      </p:sp>
      <p:sp>
        <p:nvSpPr>
          <p:cNvPr id="5" name="Rectangle 4"/>
          <p:cNvSpPr/>
          <p:nvPr/>
        </p:nvSpPr>
        <p:spPr>
          <a:xfrm>
            <a:off x="6196417" y="5042118"/>
            <a:ext cx="4764507" cy="1815882"/>
          </a:xfrm>
          <a:prstGeom prst="rect">
            <a:avLst/>
          </a:prstGeom>
          <a:solidFill>
            <a:schemeClr val="accent3">
              <a:lumMod val="40000"/>
              <a:lumOff val="60000"/>
            </a:schemeClr>
          </a:solidFill>
        </p:spPr>
        <p:txBody>
          <a:bodyPr wrap="square">
            <a:spAutoFit/>
          </a:bodyPr>
          <a:lstStyle/>
          <a:p>
            <a:r>
              <a:rPr lang="en-US" sz="1400" dirty="0"/>
              <a:t>PRODUCT DATA</a:t>
            </a:r>
          </a:p>
          <a:p>
            <a:r>
              <a:rPr lang="en-US" sz="1400" dirty="0"/>
              <a:t>Name:	</a:t>
            </a:r>
            <a:r>
              <a:rPr lang="en-US" sz="1400"/>
              <a:t>	Stanley </a:t>
            </a:r>
            <a:r>
              <a:rPr lang="en-US" sz="1400" dirty="0"/>
              <a:t>13 Ounce Wood Hammer</a:t>
            </a:r>
          </a:p>
          <a:p>
            <a:r>
              <a:rPr lang="en-US" sz="1400" dirty="0"/>
              <a:t>in price setter</a:t>
            </a:r>
          </a:p>
          <a:p>
            <a:r>
              <a:rPr lang="en-US" sz="1400" dirty="0"/>
              <a:t>in price getter</a:t>
            </a:r>
          </a:p>
          <a:p>
            <a:r>
              <a:rPr lang="en-US" sz="1400" dirty="0"/>
              <a:t>Price:	</a:t>
            </a:r>
            <a:r>
              <a:rPr lang="en-US" sz="1400"/>
              <a:t>	11.25</a:t>
            </a:r>
            <a:endParaRPr lang="en-US" sz="1400" dirty="0"/>
          </a:p>
          <a:p>
            <a:r>
              <a:rPr lang="en-US" sz="1400" dirty="0"/>
              <a:t>Discount percent:</a:t>
            </a:r>
            <a:r>
              <a:rPr lang="en-US" sz="1400"/>
              <a:t>	62</a:t>
            </a:r>
            <a:r>
              <a:rPr lang="en-US" sz="1400" dirty="0"/>
              <a:t>%</a:t>
            </a:r>
          </a:p>
          <a:p>
            <a:r>
              <a:rPr lang="en-US" sz="1400" dirty="0"/>
              <a:t>Discount amount:</a:t>
            </a:r>
            <a:r>
              <a:rPr lang="en-US" sz="1400"/>
              <a:t>	6.97</a:t>
            </a:r>
            <a:endParaRPr lang="en-US" sz="1400" dirty="0"/>
          </a:p>
          <a:p>
            <a:r>
              <a:rPr lang="en-US" sz="1400" dirty="0"/>
              <a:t>Discount price:</a:t>
            </a:r>
            <a:r>
              <a:rPr lang="en-US" sz="1400"/>
              <a:t>	4.28</a:t>
            </a:r>
            <a:endParaRPr lang="en-US" sz="1400" dirty="0"/>
          </a:p>
        </p:txBody>
      </p:sp>
    </p:spTree>
    <p:extLst>
      <p:ext uri="{BB962C8B-B14F-4D97-AF65-F5344CB8AC3E}">
        <p14:creationId xmlns:p14="http://schemas.microsoft.com/office/powerpoint/2010/main" val="488315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FA7-4A47-4537-A4E7-75C671C8A7A3}"/>
              </a:ext>
            </a:extLst>
          </p:cNvPr>
          <p:cNvSpPr>
            <a:spLocks noGrp="1"/>
          </p:cNvSpPr>
          <p:nvPr>
            <p:ph type="title"/>
          </p:nvPr>
        </p:nvSpPr>
        <p:spPr>
          <a:xfrm>
            <a:off x="609600" y="274638"/>
            <a:ext cx="10160000" cy="848121"/>
          </a:xfrm>
        </p:spPr>
        <p:txBody>
          <a:bodyPr/>
          <a:lstStyle/>
          <a:p>
            <a:r>
              <a:rPr lang="en-US" dirty="0"/>
              <a:t>Car Class Using Decorators</a:t>
            </a:r>
          </a:p>
        </p:txBody>
      </p:sp>
      <p:sp>
        <p:nvSpPr>
          <p:cNvPr id="3" name="Content Placeholder 2">
            <a:extLst>
              <a:ext uri="{FF2B5EF4-FFF2-40B4-BE49-F238E27FC236}">
                <a16:creationId xmlns:a16="http://schemas.microsoft.com/office/drawing/2014/main" id="{3E106D14-2521-4779-8FB0-04DF0C46CF14}"/>
              </a:ext>
            </a:extLst>
          </p:cNvPr>
          <p:cNvSpPr>
            <a:spLocks noGrp="1"/>
          </p:cNvSpPr>
          <p:nvPr>
            <p:ph idx="1"/>
          </p:nvPr>
        </p:nvSpPr>
        <p:spPr>
          <a:xfrm>
            <a:off x="609600" y="1360714"/>
            <a:ext cx="10160000" cy="5116286"/>
          </a:xfrm>
        </p:spPr>
        <p:txBody>
          <a:bodyPr/>
          <a:lstStyle/>
          <a:p>
            <a:r>
              <a:rPr lang="en-US" dirty="0"/>
              <a:t>Full file available for download in Canvas ("car.py")</a:t>
            </a:r>
          </a:p>
        </p:txBody>
      </p:sp>
      <p:sp>
        <p:nvSpPr>
          <p:cNvPr id="4" name="Slide Number Placeholder 3">
            <a:extLst>
              <a:ext uri="{FF2B5EF4-FFF2-40B4-BE49-F238E27FC236}">
                <a16:creationId xmlns:a16="http://schemas.microsoft.com/office/drawing/2014/main" id="{42D01D70-16A8-4B79-9F31-33DBF724783E}"/>
              </a:ext>
            </a:extLst>
          </p:cNvPr>
          <p:cNvSpPr>
            <a:spLocks noGrp="1"/>
          </p:cNvSpPr>
          <p:nvPr>
            <p:ph type="sldNum" sz="quarter" idx="12"/>
          </p:nvPr>
        </p:nvSpPr>
        <p:spPr/>
        <p:txBody>
          <a:bodyPr/>
          <a:lstStyle/>
          <a:p>
            <a:fld id="{E84E2596-301E-4832-9EC0-2653E7A66251}" type="slidenum">
              <a:rPr lang="en-US" smtClean="0"/>
              <a:t>19</a:t>
            </a:fld>
            <a:endParaRPr lang="en-US" dirty="0"/>
          </a:p>
        </p:txBody>
      </p:sp>
      <p:sp>
        <p:nvSpPr>
          <p:cNvPr id="5" name="Rectangle 4">
            <a:extLst>
              <a:ext uri="{FF2B5EF4-FFF2-40B4-BE49-F238E27FC236}">
                <a16:creationId xmlns:a16="http://schemas.microsoft.com/office/drawing/2014/main" id="{6F03C40A-DCD9-4840-803C-A6E491648E4B}"/>
              </a:ext>
            </a:extLst>
          </p:cNvPr>
          <p:cNvSpPr/>
          <p:nvPr/>
        </p:nvSpPr>
        <p:spPr>
          <a:xfrm>
            <a:off x="921657" y="1861286"/>
            <a:ext cx="8603343" cy="4401205"/>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#!/usr/bin/env python3</a:t>
            </a:r>
          </a:p>
          <a:p>
            <a:r>
              <a:rPr lang="en-US" sz="2000" dirty="0">
                <a:latin typeface="Courier New" panose="02070309020205020404" pitchFamily="49" charset="0"/>
                <a:cs typeface="Courier New" panose="02070309020205020404" pitchFamily="49" charset="0"/>
              </a:rPr>
              <a:t># car.py</a:t>
            </a:r>
          </a:p>
          <a:p>
            <a:r>
              <a:rPr lang="en-US" sz="2000" dirty="0">
                <a:latin typeface="Courier New" panose="02070309020205020404" pitchFamily="49" charset="0"/>
                <a:cs typeface="Courier New" panose="02070309020205020404" pitchFamily="49" charset="0"/>
              </a:rPr>
              <a:t># class representing a Car</a:t>
            </a:r>
          </a:p>
          <a:p>
            <a:r>
              <a:rPr lang="en-US" sz="2000" dirty="0">
                <a:latin typeface="Courier New" panose="02070309020205020404" pitchFamily="49" charset="0"/>
                <a:cs typeface="Courier New" panose="02070309020205020404" pitchFamily="49" charset="0"/>
              </a:rPr>
              <a:t># adapted from "Python Crash Course", Matthes 2019</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class Car:</a:t>
            </a:r>
          </a:p>
          <a:p>
            <a:r>
              <a:rPr lang="en-US" sz="2000" dirty="0">
                <a:latin typeface="Courier New" panose="02070309020205020404" pitchFamily="49" charset="0"/>
                <a:cs typeface="Courier New" panose="02070309020205020404" pitchFamily="49" charset="0"/>
              </a:rPr>
              <a:t>    """A simple attempt to represent a car."""</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def __init__(self, make, model, year):</a:t>
            </a:r>
          </a:p>
          <a:p>
            <a:r>
              <a:rPr lang="en-US" sz="2000" dirty="0">
                <a:latin typeface="Courier New" panose="02070309020205020404" pitchFamily="49" charset="0"/>
                <a:cs typeface="Courier New" panose="02070309020205020404" pitchFamily="49" charset="0"/>
              </a:rPr>
              <a:t>        """Initialize attributes to describe a car."""</a:t>
            </a:r>
          </a:p>
          <a:p>
            <a:r>
              <a:rPr lang="en-US" sz="2000" dirty="0">
                <a:latin typeface="Courier New" panose="02070309020205020404" pitchFamily="49" charset="0"/>
                <a:cs typeface="Courier New" panose="02070309020205020404" pitchFamily="49" charset="0"/>
              </a:rPr>
              <a:t>        self.__make = make      # read-only</a:t>
            </a:r>
          </a:p>
          <a:p>
            <a:r>
              <a:rPr lang="en-US" sz="2000" dirty="0">
                <a:latin typeface="Courier New" panose="02070309020205020404" pitchFamily="49" charset="0"/>
                <a:cs typeface="Courier New" panose="02070309020205020404" pitchFamily="49" charset="0"/>
              </a:rPr>
              <a:t>        self.__model = model    # read-only</a:t>
            </a:r>
          </a:p>
          <a:p>
            <a:r>
              <a:rPr lang="en-US" sz="2000" dirty="0">
                <a:latin typeface="Courier New" panose="02070309020205020404" pitchFamily="49" charset="0"/>
                <a:cs typeface="Courier New" panose="02070309020205020404" pitchFamily="49" charset="0"/>
              </a:rPr>
              <a:t>        self.__year = year      # read-only</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self.__odometer_reading</a:t>
            </a:r>
            <a:r>
              <a:rPr lang="en-US" sz="2000" dirty="0">
                <a:latin typeface="Courier New" panose="02070309020205020404" pitchFamily="49" charset="0"/>
                <a:cs typeface="Courier New" panose="02070309020205020404" pitchFamily="49" charset="0"/>
              </a:rPr>
              <a:t> = 0</a:t>
            </a:r>
          </a:p>
        </p:txBody>
      </p:sp>
    </p:spTree>
    <p:extLst>
      <p:ext uri="{BB962C8B-B14F-4D97-AF65-F5344CB8AC3E}">
        <p14:creationId xmlns:p14="http://schemas.microsoft.com/office/powerpoint/2010/main" val="342547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73038"/>
            <a:ext cx="10416903" cy="754425"/>
          </a:xfrm>
        </p:spPr>
        <p:txBody>
          <a:bodyPr/>
          <a:lstStyle/>
          <a:p>
            <a:r>
              <a:rPr lang="en-US" dirty="0"/>
              <a:t>Objects and Python</a:t>
            </a:r>
          </a:p>
        </p:txBody>
      </p:sp>
      <p:sp>
        <p:nvSpPr>
          <p:cNvPr id="3" name="Content Placeholder 2"/>
          <p:cNvSpPr>
            <a:spLocks noGrp="1"/>
          </p:cNvSpPr>
          <p:nvPr>
            <p:ph idx="1"/>
          </p:nvPr>
        </p:nvSpPr>
        <p:spPr>
          <a:xfrm>
            <a:off x="352697" y="1140031"/>
            <a:ext cx="10416903" cy="5462650"/>
          </a:xfrm>
        </p:spPr>
        <p:txBody>
          <a:bodyPr>
            <a:normAutofit/>
          </a:bodyPr>
          <a:lstStyle/>
          <a:p>
            <a:r>
              <a:rPr lang="en-US" sz="3600" i="1" dirty="0"/>
              <a:t>Objects</a:t>
            </a:r>
            <a:r>
              <a:rPr lang="en-US" sz="3600" dirty="0"/>
              <a:t> are Python’s abstraction for data.</a:t>
            </a:r>
          </a:p>
          <a:p>
            <a:r>
              <a:rPr lang="en-US" sz="3600" u="sng" dirty="0"/>
              <a:t>All</a:t>
            </a:r>
            <a:r>
              <a:rPr lang="en-US" sz="3600" dirty="0"/>
              <a:t> </a:t>
            </a:r>
            <a:r>
              <a:rPr lang="en-US" sz="3600" u="sng" dirty="0"/>
              <a:t>data</a:t>
            </a:r>
            <a:r>
              <a:rPr lang="en-US" sz="3600" dirty="0"/>
              <a:t> in a Python program is represented by objects or by relations between objects</a:t>
            </a:r>
          </a:p>
          <a:p>
            <a:endParaRPr lang="en-US" dirty="0"/>
          </a:p>
          <a:p>
            <a:r>
              <a:rPr lang="en-US" dirty="0">
                <a:solidFill>
                  <a:srgbClr val="0070C0"/>
                </a:solidFill>
                <a:hlinkClick r:id="rId2">
                  <a:extLst>
                    <a:ext uri="{A12FA001-AC4F-418D-AE19-62706E023703}">
                      <ahyp:hlinkClr xmlns:ahyp="http://schemas.microsoft.com/office/drawing/2018/hyperlinkcolor" val="tx"/>
                    </a:ext>
                  </a:extLst>
                </a:hlinkClick>
              </a:rPr>
              <a:t>https://docs.python.org/3/reference/datamodel.html#objects-values-and-types</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2</a:t>
            </a:fld>
            <a:endParaRPr lang="en-US" dirty="0"/>
          </a:p>
        </p:txBody>
      </p:sp>
    </p:spTree>
    <p:extLst>
      <p:ext uri="{BB962C8B-B14F-4D97-AF65-F5344CB8AC3E}">
        <p14:creationId xmlns:p14="http://schemas.microsoft.com/office/powerpoint/2010/main" val="3132658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FA7-4A47-4537-A4E7-75C671C8A7A3}"/>
              </a:ext>
            </a:extLst>
          </p:cNvPr>
          <p:cNvSpPr>
            <a:spLocks noGrp="1"/>
          </p:cNvSpPr>
          <p:nvPr>
            <p:ph type="title"/>
          </p:nvPr>
        </p:nvSpPr>
        <p:spPr>
          <a:xfrm>
            <a:off x="609600" y="274638"/>
            <a:ext cx="10160000" cy="848121"/>
          </a:xfrm>
        </p:spPr>
        <p:txBody>
          <a:bodyPr/>
          <a:lstStyle/>
          <a:p>
            <a:r>
              <a:rPr lang="en-US" dirty="0"/>
              <a:t>Car Class Using Decorators</a:t>
            </a:r>
          </a:p>
        </p:txBody>
      </p:sp>
      <p:sp>
        <p:nvSpPr>
          <p:cNvPr id="3" name="Content Placeholder 2">
            <a:extLst>
              <a:ext uri="{FF2B5EF4-FFF2-40B4-BE49-F238E27FC236}">
                <a16:creationId xmlns:a16="http://schemas.microsoft.com/office/drawing/2014/main" id="{3E106D14-2521-4779-8FB0-04DF0C46CF14}"/>
              </a:ext>
            </a:extLst>
          </p:cNvPr>
          <p:cNvSpPr>
            <a:spLocks noGrp="1"/>
          </p:cNvSpPr>
          <p:nvPr>
            <p:ph idx="1"/>
          </p:nvPr>
        </p:nvSpPr>
        <p:spPr>
          <a:xfrm>
            <a:off x="480767" y="1152465"/>
            <a:ext cx="10288833" cy="5324535"/>
          </a:xfrm>
        </p:spPr>
        <p:txBody>
          <a:bodyPr/>
          <a:lstStyle/>
          <a:p>
            <a:pPr marL="114300" indent="0">
              <a:buNone/>
            </a:pPr>
            <a:r>
              <a:rPr lang="en-US" dirty="0"/>
              <a:t> </a:t>
            </a:r>
          </a:p>
        </p:txBody>
      </p:sp>
      <p:sp>
        <p:nvSpPr>
          <p:cNvPr id="4" name="Slide Number Placeholder 3">
            <a:extLst>
              <a:ext uri="{FF2B5EF4-FFF2-40B4-BE49-F238E27FC236}">
                <a16:creationId xmlns:a16="http://schemas.microsoft.com/office/drawing/2014/main" id="{42D01D70-16A8-4B79-9F31-33DBF724783E}"/>
              </a:ext>
            </a:extLst>
          </p:cNvPr>
          <p:cNvSpPr>
            <a:spLocks noGrp="1"/>
          </p:cNvSpPr>
          <p:nvPr>
            <p:ph type="sldNum" sz="quarter" idx="12"/>
          </p:nvPr>
        </p:nvSpPr>
        <p:spPr/>
        <p:txBody>
          <a:bodyPr/>
          <a:lstStyle/>
          <a:p>
            <a:fld id="{E84E2596-301E-4832-9EC0-2653E7A66251}" type="slidenum">
              <a:rPr lang="en-US" smtClean="0"/>
              <a:t>20</a:t>
            </a:fld>
            <a:endParaRPr lang="en-US" dirty="0"/>
          </a:p>
        </p:txBody>
      </p:sp>
      <p:sp>
        <p:nvSpPr>
          <p:cNvPr id="5" name="Rectangle 4">
            <a:extLst>
              <a:ext uri="{FF2B5EF4-FFF2-40B4-BE49-F238E27FC236}">
                <a16:creationId xmlns:a16="http://schemas.microsoft.com/office/drawing/2014/main" id="{6F03C40A-DCD9-4840-803C-A6E491648E4B}"/>
              </a:ext>
            </a:extLst>
          </p:cNvPr>
          <p:cNvSpPr/>
          <p:nvPr/>
        </p:nvSpPr>
        <p:spPr>
          <a:xfrm>
            <a:off x="480767" y="1152465"/>
            <a:ext cx="8603343" cy="5324535"/>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getters</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@property</a:t>
            </a:r>
          </a:p>
          <a:p>
            <a:r>
              <a:rPr lang="en-US" sz="2000" dirty="0">
                <a:latin typeface="Courier New" panose="02070309020205020404" pitchFamily="49" charset="0"/>
                <a:cs typeface="Courier New" panose="02070309020205020404" pitchFamily="49" charset="0"/>
              </a:rPr>
              <a:t>    def make(self):</a:t>
            </a:r>
          </a:p>
          <a:p>
            <a:r>
              <a:rPr lang="en-US" sz="2000" dirty="0">
                <a:latin typeface="Courier New" panose="02070309020205020404" pitchFamily="49" charset="0"/>
                <a:cs typeface="Courier New" panose="02070309020205020404" pitchFamily="49" charset="0"/>
              </a:rPr>
              <a:t>        return self.__make</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@property</a:t>
            </a:r>
          </a:p>
          <a:p>
            <a:r>
              <a:rPr lang="en-US" sz="2000" dirty="0">
                <a:latin typeface="Courier New" panose="02070309020205020404" pitchFamily="49" charset="0"/>
                <a:cs typeface="Courier New" panose="02070309020205020404" pitchFamily="49" charset="0"/>
              </a:rPr>
              <a:t>    def model(self):</a:t>
            </a:r>
          </a:p>
          <a:p>
            <a:r>
              <a:rPr lang="en-US" sz="2000" dirty="0">
                <a:latin typeface="Courier New" panose="02070309020205020404" pitchFamily="49" charset="0"/>
                <a:cs typeface="Courier New" panose="02070309020205020404" pitchFamily="49" charset="0"/>
              </a:rPr>
              <a:t>        return self.__model</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@property</a:t>
            </a:r>
          </a:p>
          <a:p>
            <a:r>
              <a:rPr lang="en-US" sz="2000" dirty="0">
                <a:latin typeface="Courier New" panose="02070309020205020404" pitchFamily="49" charset="0"/>
                <a:cs typeface="Courier New" panose="02070309020205020404" pitchFamily="49" charset="0"/>
              </a:rPr>
              <a:t>    def year(self):</a:t>
            </a:r>
          </a:p>
          <a:p>
            <a:r>
              <a:rPr lang="en-US" sz="2000" dirty="0">
                <a:latin typeface="Courier New" panose="02070309020205020404" pitchFamily="49" charset="0"/>
                <a:cs typeface="Courier New" panose="02070309020205020404" pitchFamily="49" charset="0"/>
              </a:rPr>
              <a:t>        return self.__year</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@property</a:t>
            </a:r>
          </a:p>
          <a:p>
            <a:r>
              <a:rPr lang="en-US" sz="2000" dirty="0">
                <a:latin typeface="Courier New" panose="02070309020205020404" pitchFamily="49" charset="0"/>
                <a:cs typeface="Courier New" panose="02070309020205020404" pitchFamily="49" charset="0"/>
              </a:rPr>
              <a:t>    def odometer_reading(self):</a:t>
            </a:r>
          </a:p>
          <a:p>
            <a:r>
              <a:rPr lang="en-US" sz="2000" dirty="0">
                <a:latin typeface="Courier New" panose="02070309020205020404" pitchFamily="49" charset="0"/>
                <a:cs typeface="Courier New" panose="02070309020205020404" pitchFamily="49" charset="0"/>
              </a:rPr>
              <a:t>        return self.__odometer_reading</a:t>
            </a:r>
          </a:p>
        </p:txBody>
      </p:sp>
    </p:spTree>
    <p:extLst>
      <p:ext uri="{BB962C8B-B14F-4D97-AF65-F5344CB8AC3E}">
        <p14:creationId xmlns:p14="http://schemas.microsoft.com/office/powerpoint/2010/main" val="3936089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FA7-4A47-4537-A4E7-75C671C8A7A3}"/>
              </a:ext>
            </a:extLst>
          </p:cNvPr>
          <p:cNvSpPr>
            <a:spLocks noGrp="1"/>
          </p:cNvSpPr>
          <p:nvPr>
            <p:ph type="title"/>
          </p:nvPr>
        </p:nvSpPr>
        <p:spPr>
          <a:xfrm>
            <a:off x="609600" y="274638"/>
            <a:ext cx="10160000" cy="848121"/>
          </a:xfrm>
        </p:spPr>
        <p:txBody>
          <a:bodyPr/>
          <a:lstStyle/>
          <a:p>
            <a:r>
              <a:rPr lang="en-US" dirty="0"/>
              <a:t>Car Class Using Decorators</a:t>
            </a:r>
          </a:p>
        </p:txBody>
      </p:sp>
      <p:sp>
        <p:nvSpPr>
          <p:cNvPr id="3" name="Content Placeholder 2">
            <a:extLst>
              <a:ext uri="{FF2B5EF4-FFF2-40B4-BE49-F238E27FC236}">
                <a16:creationId xmlns:a16="http://schemas.microsoft.com/office/drawing/2014/main" id="{3E106D14-2521-4779-8FB0-04DF0C46CF14}"/>
              </a:ext>
            </a:extLst>
          </p:cNvPr>
          <p:cNvSpPr>
            <a:spLocks noGrp="1"/>
          </p:cNvSpPr>
          <p:nvPr>
            <p:ph idx="1"/>
          </p:nvPr>
        </p:nvSpPr>
        <p:spPr>
          <a:xfrm>
            <a:off x="471340" y="1122759"/>
            <a:ext cx="10298260" cy="5354241"/>
          </a:xfrm>
        </p:spPr>
        <p:txBody>
          <a:bodyPr>
            <a:noAutofit/>
          </a:bodyPr>
          <a:lstStyle/>
          <a:p>
            <a:pPr marL="0" indent="0">
              <a:spcBef>
                <a:spcPts val="300"/>
              </a:spcBef>
              <a:buNone/>
            </a:pPr>
            <a:r>
              <a:rPr lang="en-US" sz="18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setter (only one needed, other attributes are read-only)</a:t>
            </a:r>
          </a:p>
          <a:p>
            <a:pPr marL="0" indent="0">
              <a:spcBef>
                <a:spcPts val="300"/>
              </a:spcBef>
              <a:buNone/>
            </a:pPr>
            <a:endParaRPr lang="en-US" sz="2000" dirty="0">
              <a:latin typeface="Courier New" panose="02070309020205020404" pitchFamily="49" charset="0"/>
              <a:cs typeface="Courier New" panose="02070309020205020404" pitchFamily="49" charset="0"/>
            </a:endParaRP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@odometer_reading.setter</a:t>
            </a:r>
          </a:p>
          <a:p>
            <a:pPr marL="0" indent="0">
              <a:spcBef>
                <a:spcPts val="300"/>
              </a:spcBef>
              <a:buNone/>
            </a:pPr>
            <a:r>
              <a:rPr lang="en-US" sz="2000">
                <a:latin typeface="Courier New" panose="02070309020205020404" pitchFamily="49" charset="0"/>
                <a:cs typeface="Courier New" panose="02070309020205020404" pitchFamily="49" charset="0"/>
              </a:rPr>
              <a:t> def </a:t>
            </a:r>
            <a:r>
              <a:rPr lang="en-US" sz="2000" dirty="0">
                <a:latin typeface="Courier New" panose="02070309020205020404" pitchFamily="49" charset="0"/>
                <a:cs typeface="Courier New" panose="02070309020205020404" pitchFamily="49" charset="0"/>
              </a:rPr>
              <a:t>odometer_reading(self, odometer_reading):</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if odometer_reading &gt;= self.__odometer_reading:</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self.__odometer_reading = odometer_reading</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else:</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print("You can't roll back an odometer!")</a:t>
            </a:r>
          </a:p>
          <a:p>
            <a:pPr marL="0" indent="0">
              <a:spcBef>
                <a:spcPts val="300"/>
              </a:spcBef>
              <a:buNone/>
            </a:pPr>
            <a:endParaRPr lang="en-US" sz="2000">
              <a:latin typeface="Courier New" panose="02070309020205020404" pitchFamily="49" charset="0"/>
              <a:cs typeface="Courier New" panose="02070309020205020404" pitchFamily="49" charset="0"/>
            </a:endParaRPr>
          </a:p>
          <a:p>
            <a:pPr marL="0" indent="0">
              <a:spcBef>
                <a:spcPts val="300"/>
              </a:spcBef>
              <a:buNone/>
            </a:pPr>
            <a:r>
              <a:rPr lang="en-US" sz="200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utility methods</a:t>
            </a:r>
          </a:p>
          <a:p>
            <a:pPr marL="0" indent="0">
              <a:spcBef>
                <a:spcPts val="300"/>
              </a:spcBef>
              <a:buNone/>
            </a:pPr>
            <a:r>
              <a:rPr lang="en-US" sz="2000" dirty="0">
                <a:latin typeface="Courier New" panose="02070309020205020404" pitchFamily="49" charset="0"/>
                <a:cs typeface="Courier New" panose="02070309020205020404" pitchFamily="49" charset="0"/>
              </a:rPr>
              <a:t>    </a:t>
            </a:r>
          </a:p>
          <a:p>
            <a:pPr marL="0" indent="0">
              <a:spcBef>
                <a:spcPts val="300"/>
              </a:spcBef>
              <a:buNone/>
            </a:pPr>
            <a:r>
              <a:rPr lang="en-US" sz="2000">
                <a:latin typeface="Courier New" panose="02070309020205020404" pitchFamily="49" charset="0"/>
                <a:cs typeface="Courier New" panose="02070309020205020404" pitchFamily="49" charset="0"/>
              </a:rPr>
              <a:t> def </a:t>
            </a:r>
            <a:r>
              <a:rPr lang="en-US" sz="2000" dirty="0">
                <a:latin typeface="Courier New" panose="02070309020205020404" pitchFamily="49" charset="0"/>
                <a:cs typeface="Courier New" panose="02070309020205020404" pitchFamily="49" charset="0"/>
              </a:rPr>
              <a:t>get_descriptive_name(self):</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"""Construct a full name from the car attributes."""</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long_name = f"{self.year} {self.make} {self.model}"</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return long_name.title()</a:t>
            </a:r>
          </a:p>
        </p:txBody>
      </p:sp>
      <p:sp>
        <p:nvSpPr>
          <p:cNvPr id="4" name="Slide Number Placeholder 3">
            <a:extLst>
              <a:ext uri="{FF2B5EF4-FFF2-40B4-BE49-F238E27FC236}">
                <a16:creationId xmlns:a16="http://schemas.microsoft.com/office/drawing/2014/main" id="{42D01D70-16A8-4B79-9F31-33DBF724783E}"/>
              </a:ext>
            </a:extLst>
          </p:cNvPr>
          <p:cNvSpPr>
            <a:spLocks noGrp="1"/>
          </p:cNvSpPr>
          <p:nvPr>
            <p:ph type="sldNum" sz="quarter" idx="12"/>
          </p:nvPr>
        </p:nvSpPr>
        <p:spPr/>
        <p:txBody>
          <a:bodyPr/>
          <a:lstStyle/>
          <a:p>
            <a:fld id="{E84E2596-301E-4832-9EC0-2653E7A66251}" type="slidenum">
              <a:rPr lang="en-US" smtClean="0"/>
              <a:t>21</a:t>
            </a:fld>
            <a:endParaRPr lang="en-US" dirty="0"/>
          </a:p>
        </p:txBody>
      </p:sp>
    </p:spTree>
    <p:extLst>
      <p:ext uri="{BB962C8B-B14F-4D97-AF65-F5344CB8AC3E}">
        <p14:creationId xmlns:p14="http://schemas.microsoft.com/office/powerpoint/2010/main" val="1003313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FA7-4A47-4537-A4E7-75C671C8A7A3}"/>
              </a:ext>
            </a:extLst>
          </p:cNvPr>
          <p:cNvSpPr>
            <a:spLocks noGrp="1"/>
          </p:cNvSpPr>
          <p:nvPr>
            <p:ph type="title"/>
          </p:nvPr>
        </p:nvSpPr>
        <p:spPr>
          <a:xfrm>
            <a:off x="609600" y="274638"/>
            <a:ext cx="10160000" cy="848121"/>
          </a:xfrm>
        </p:spPr>
        <p:txBody>
          <a:bodyPr/>
          <a:lstStyle/>
          <a:p>
            <a:r>
              <a:rPr lang="en-US" dirty="0"/>
              <a:t>Car Class Using Decorators</a:t>
            </a:r>
          </a:p>
        </p:txBody>
      </p:sp>
      <p:sp>
        <p:nvSpPr>
          <p:cNvPr id="3" name="Content Placeholder 2">
            <a:extLst>
              <a:ext uri="{FF2B5EF4-FFF2-40B4-BE49-F238E27FC236}">
                <a16:creationId xmlns:a16="http://schemas.microsoft.com/office/drawing/2014/main" id="{3E106D14-2521-4779-8FB0-04DF0C46CF14}"/>
              </a:ext>
            </a:extLst>
          </p:cNvPr>
          <p:cNvSpPr>
            <a:spLocks noGrp="1"/>
          </p:cNvSpPr>
          <p:nvPr>
            <p:ph idx="1"/>
          </p:nvPr>
        </p:nvSpPr>
        <p:spPr>
          <a:xfrm>
            <a:off x="609600" y="1360714"/>
            <a:ext cx="10160000" cy="5116286"/>
          </a:xfrm>
        </p:spPr>
        <p:txBody>
          <a:bodyPr>
            <a:noAutofit/>
          </a:bodyPr>
          <a:lstStyle/>
          <a:p>
            <a:pPr marL="114300" indent="0">
              <a:buNone/>
            </a:pPr>
            <a:r>
              <a:rPr lang="en-US" sz="1800" dirty="0">
                <a:latin typeface="Courier New" panose="02070309020205020404" pitchFamily="49" charset="0"/>
                <a:cs typeface="Courier New" panose="02070309020205020404" pitchFamily="49" charset="0"/>
              </a:rPr>
              <a:t>    </a:t>
            </a:r>
          </a:p>
          <a:p>
            <a:pPr marL="114300" indent="0">
              <a:buNone/>
            </a:pPr>
            <a:r>
              <a:rPr lang="en-US" sz="2000">
                <a:latin typeface="Courier New" panose="02070309020205020404" pitchFamily="49" charset="0"/>
                <a:cs typeface="Courier New" panose="02070309020205020404" pitchFamily="49" charset="0"/>
              </a:rPr>
              <a:t>def </a:t>
            </a:r>
            <a:r>
              <a:rPr lang="en-US" sz="2000" dirty="0">
                <a:latin typeface="Courier New" panose="02070309020205020404" pitchFamily="49" charset="0"/>
                <a:cs typeface="Courier New" panose="02070309020205020404" pitchFamily="49" charset="0"/>
              </a:rPr>
              <a:t>read_odometer(self):</a:t>
            </a:r>
          </a:p>
          <a:p>
            <a:pPr marL="114300" indent="0">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"""Print a message which indicates the car </a:t>
            </a:r>
            <a:r>
              <a:rPr lang="en-US" sz="2000">
                <a:latin typeface="Courier New" panose="02070309020205020404" pitchFamily="49" charset="0"/>
                <a:cs typeface="Courier New" panose="02070309020205020404" pitchFamily="49" charset="0"/>
              </a:rPr>
              <a:t>odometer value</a:t>
            </a:r>
            <a:r>
              <a:rPr lang="en-US" sz="2000" dirty="0">
                <a:latin typeface="Courier New" panose="02070309020205020404" pitchFamily="49" charset="0"/>
                <a:cs typeface="Courier New" panose="02070309020205020404" pitchFamily="49" charset="0"/>
              </a:rPr>
              <a:t>."""</a:t>
            </a:r>
          </a:p>
          <a:p>
            <a:pPr marL="114300" indent="0">
              <a:buNone/>
            </a:pPr>
            <a:r>
              <a:rPr lang="en-US" sz="2000">
                <a:latin typeface="Courier New" panose="02070309020205020404" pitchFamily="49" charset="0"/>
                <a:cs typeface="Courier New" panose="02070309020205020404" pitchFamily="49" charset="0"/>
              </a:rPr>
              <a:t>   print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f"This</a:t>
            </a:r>
            <a:r>
              <a:rPr lang="en-US" sz="2000" dirty="0">
                <a:latin typeface="Courier New" panose="02070309020205020404" pitchFamily="49" charset="0"/>
                <a:cs typeface="Courier New" panose="02070309020205020404" pitchFamily="49" charset="0"/>
              </a:rPr>
              <a:t> car has {</a:t>
            </a:r>
            <a:r>
              <a:rPr lang="en-US" sz="2000" dirty="0" err="1">
                <a:latin typeface="Courier New" panose="02070309020205020404" pitchFamily="49" charset="0"/>
                <a:cs typeface="Courier New" panose="02070309020205020404" pitchFamily="49" charset="0"/>
              </a:rPr>
              <a:t>self.odometer_reading</a:t>
            </a:r>
            <a:r>
              <a:rPr lang="en-US" sz="2000">
                <a:latin typeface="Courier New" panose="02070309020205020404" pitchFamily="49" charset="0"/>
                <a:cs typeface="Courier New" panose="02070309020205020404" pitchFamily="49" charset="0"/>
              </a:rPr>
              <a:t>} miles </a:t>
            </a:r>
            <a:r>
              <a:rPr lang="en-US" sz="2000" dirty="0">
                <a:latin typeface="Courier New" panose="02070309020205020404" pitchFamily="49" charset="0"/>
                <a:cs typeface="Courier New" panose="02070309020205020404" pitchFamily="49" charset="0"/>
              </a:rPr>
              <a:t>on it.")</a:t>
            </a:r>
          </a:p>
          <a:p>
            <a:pPr marL="114300" indent="0">
              <a:buNone/>
            </a:pPr>
            <a:endParaRPr lang="en-US" sz="2000">
              <a:latin typeface="Courier New" panose="02070309020205020404" pitchFamily="49" charset="0"/>
              <a:cs typeface="Courier New" panose="02070309020205020404" pitchFamily="49" charset="0"/>
            </a:endParaRPr>
          </a:p>
          <a:p>
            <a:pPr marL="114300" indent="0">
              <a:buNone/>
            </a:pPr>
            <a:r>
              <a:rPr lang="en-US" sz="2000">
                <a:latin typeface="Courier New" panose="02070309020205020404" pitchFamily="49" charset="0"/>
                <a:cs typeface="Courier New" panose="02070309020205020404" pitchFamily="49" charset="0"/>
              </a:rPr>
              <a:t>def </a:t>
            </a:r>
            <a:r>
              <a:rPr lang="en-US" sz="2000" dirty="0" err="1">
                <a:latin typeface="Courier New" panose="02070309020205020404" pitchFamily="49" charset="0"/>
                <a:cs typeface="Courier New" panose="02070309020205020404" pitchFamily="49" charset="0"/>
              </a:rPr>
              <a:t>increment_odometer</a:t>
            </a:r>
            <a:r>
              <a:rPr lang="en-US" sz="2000" dirty="0">
                <a:latin typeface="Courier New" panose="02070309020205020404" pitchFamily="49" charset="0"/>
                <a:cs typeface="Courier New" panose="02070309020205020404" pitchFamily="49" charset="0"/>
              </a:rPr>
              <a:t>(self, miles):</a:t>
            </a:r>
          </a:p>
          <a:p>
            <a:pPr marL="114300" indent="0">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Increment </a:t>
            </a:r>
            <a:r>
              <a:rPr lang="en-US" sz="2000">
                <a:latin typeface="Courier New" panose="02070309020205020404" pitchFamily="49" charset="0"/>
                <a:cs typeface="Courier New" panose="02070309020205020404" pitchFamily="49" charset="0"/>
              </a:rPr>
              <a:t>the odometer </a:t>
            </a:r>
            <a:r>
              <a:rPr lang="en-US" sz="2000" dirty="0">
                <a:latin typeface="Courier New" panose="02070309020205020404" pitchFamily="49" charset="0"/>
                <a:cs typeface="Courier New" panose="02070309020205020404" pitchFamily="49" charset="0"/>
              </a:rPr>
              <a:t>using value of miles argument."""</a:t>
            </a:r>
          </a:p>
          <a:p>
            <a:pPr marL="114300" indent="0">
              <a:buNone/>
            </a:pPr>
            <a:r>
              <a:rPr lang="en-US" sz="2000">
                <a:latin typeface="Courier New" panose="02070309020205020404" pitchFamily="49" charset="0"/>
                <a:cs typeface="Courier New" panose="02070309020205020404" pitchFamily="49" charset="0"/>
              </a:rPr>
              <a:t>   self</a:t>
            </a:r>
            <a:r>
              <a:rPr lang="en-US" sz="2000" dirty="0" err="1">
                <a:latin typeface="Courier New" panose="02070309020205020404" pitchFamily="49" charset="0"/>
                <a:cs typeface="Courier New" panose="02070309020205020404" pitchFamily="49" charset="0"/>
              </a:rPr>
              <a:t>.odometer_reading</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self.odometer_reading</a:t>
            </a:r>
            <a:r>
              <a:rPr lang="en-US" sz="2000" dirty="0">
                <a:latin typeface="Courier New" panose="02070309020205020404" pitchFamily="49" charset="0"/>
                <a:cs typeface="Courier New" panose="02070309020205020404" pitchFamily="49" charset="0"/>
              </a:rPr>
              <a:t> + miles</a:t>
            </a:r>
          </a:p>
        </p:txBody>
      </p:sp>
      <p:sp>
        <p:nvSpPr>
          <p:cNvPr id="4" name="Slide Number Placeholder 3">
            <a:extLst>
              <a:ext uri="{FF2B5EF4-FFF2-40B4-BE49-F238E27FC236}">
                <a16:creationId xmlns:a16="http://schemas.microsoft.com/office/drawing/2014/main" id="{42D01D70-16A8-4B79-9F31-33DBF724783E}"/>
              </a:ext>
            </a:extLst>
          </p:cNvPr>
          <p:cNvSpPr>
            <a:spLocks noGrp="1"/>
          </p:cNvSpPr>
          <p:nvPr>
            <p:ph type="sldNum" sz="quarter" idx="12"/>
          </p:nvPr>
        </p:nvSpPr>
        <p:spPr/>
        <p:txBody>
          <a:bodyPr/>
          <a:lstStyle/>
          <a:p>
            <a:fld id="{E84E2596-301E-4832-9EC0-2653E7A66251}" type="slidenum">
              <a:rPr lang="en-US" smtClean="0"/>
              <a:t>22</a:t>
            </a:fld>
            <a:endParaRPr lang="en-US"/>
          </a:p>
        </p:txBody>
      </p:sp>
    </p:spTree>
    <p:extLst>
      <p:ext uri="{BB962C8B-B14F-4D97-AF65-F5344CB8AC3E}">
        <p14:creationId xmlns:p14="http://schemas.microsoft.com/office/powerpoint/2010/main" val="4150919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FA7-4A47-4537-A4E7-75C671C8A7A3}"/>
              </a:ext>
            </a:extLst>
          </p:cNvPr>
          <p:cNvSpPr>
            <a:spLocks noGrp="1"/>
          </p:cNvSpPr>
          <p:nvPr>
            <p:ph type="title"/>
          </p:nvPr>
        </p:nvSpPr>
        <p:spPr>
          <a:xfrm>
            <a:off x="609600" y="274638"/>
            <a:ext cx="10160000" cy="848121"/>
          </a:xfrm>
        </p:spPr>
        <p:txBody>
          <a:bodyPr/>
          <a:lstStyle/>
          <a:p>
            <a:r>
              <a:rPr lang="en-US" dirty="0"/>
              <a:t>Car Class Using Decorators</a:t>
            </a:r>
          </a:p>
        </p:txBody>
      </p:sp>
      <p:sp>
        <p:nvSpPr>
          <p:cNvPr id="3" name="Content Placeholder 2">
            <a:extLst>
              <a:ext uri="{FF2B5EF4-FFF2-40B4-BE49-F238E27FC236}">
                <a16:creationId xmlns:a16="http://schemas.microsoft.com/office/drawing/2014/main" id="{3E106D14-2521-4779-8FB0-04DF0C46CF14}"/>
              </a:ext>
            </a:extLst>
          </p:cNvPr>
          <p:cNvSpPr>
            <a:spLocks noGrp="1"/>
          </p:cNvSpPr>
          <p:nvPr>
            <p:ph idx="1"/>
          </p:nvPr>
        </p:nvSpPr>
        <p:spPr>
          <a:xfrm>
            <a:off x="609600" y="1360714"/>
            <a:ext cx="10160000" cy="5116286"/>
          </a:xfrm>
        </p:spPr>
        <p:txBody>
          <a:bodyPr>
            <a:noAutofit/>
          </a:bodyPr>
          <a:lstStyle/>
          <a:p>
            <a:pPr marL="114300" indent="0">
              <a:buNone/>
            </a:pPr>
            <a:r>
              <a:rPr lang="en-US" sz="2000" dirty="0">
                <a:latin typeface="Courier New" panose="02070309020205020404" pitchFamily="49" charset="0"/>
                <a:cs typeface="Courier New" panose="02070309020205020404" pitchFamily="49" charset="0"/>
              </a:rPr>
              <a:t># unit test</a:t>
            </a:r>
          </a:p>
          <a:p>
            <a:pPr marL="114300" indent="0">
              <a:buNone/>
            </a:pPr>
            <a:r>
              <a:rPr lang="en-US" sz="2000" dirty="0">
                <a:latin typeface="Courier New" panose="02070309020205020404" pitchFamily="49" charset="0"/>
                <a:cs typeface="Courier New" panose="02070309020205020404" pitchFamily="49" charset="0"/>
              </a:rPr>
              <a:t>def main():</a:t>
            </a:r>
          </a:p>
          <a:p>
            <a:pPr marL="114300" indent="0">
              <a:buNone/>
            </a:pPr>
            <a:r>
              <a:rPr lang="en-US" sz="2000" dirty="0">
                <a:latin typeface="Courier New" panose="02070309020205020404" pitchFamily="49" charset="0"/>
                <a:cs typeface="Courier New" panose="02070309020205020404" pitchFamily="49" charset="0"/>
              </a:rPr>
              <a:t>    car = Car("Dodge", "Viper SRT-10", 2010)</a:t>
            </a:r>
          </a:p>
          <a:p>
            <a:pPr marL="114300" indent="0">
              <a:buNone/>
            </a:pPr>
            <a:r>
              <a:rPr lang="en-US" sz="2000" dirty="0">
                <a:latin typeface="Courier New" panose="02070309020205020404" pitchFamily="49" charset="0"/>
                <a:cs typeface="Courier New" panose="02070309020205020404" pitchFamily="49" charset="0"/>
              </a:rPr>
              <a:t>    print(</a:t>
            </a:r>
            <a:r>
              <a:rPr lang="en-US" sz="2000" dirty="0" err="1">
                <a:latin typeface="Courier New" panose="02070309020205020404" pitchFamily="49" charset="0"/>
                <a:cs typeface="Courier New" panose="02070309020205020404" pitchFamily="49" charset="0"/>
              </a:rPr>
              <a:t>car.get_descriptive_name</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car.read_odometer</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car.odometer_reading</a:t>
            </a:r>
            <a:r>
              <a:rPr lang="en-US" sz="2000" dirty="0">
                <a:latin typeface="Courier New" panose="02070309020205020404" pitchFamily="49" charset="0"/>
                <a:cs typeface="Courier New" panose="02070309020205020404" pitchFamily="49" charset="0"/>
              </a:rPr>
              <a:t> = 1000</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car.read_odometer</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car.increment_odometer</a:t>
            </a:r>
            <a:r>
              <a:rPr lang="en-US" sz="2000" dirty="0">
                <a:latin typeface="Courier New" panose="02070309020205020404" pitchFamily="49" charset="0"/>
                <a:cs typeface="Courier New" panose="02070309020205020404" pitchFamily="49" charset="0"/>
              </a:rPr>
              <a:t>(100)</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car.read_odometer</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car.odometer_reading</a:t>
            </a:r>
            <a:r>
              <a:rPr lang="en-US" sz="2000" dirty="0">
                <a:latin typeface="Courier New" panose="02070309020205020404" pitchFamily="49" charset="0"/>
                <a:cs typeface="Courier New" panose="02070309020205020404" pitchFamily="49" charset="0"/>
              </a:rPr>
              <a:t> = 500</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if __name__ == "__main__":</a:t>
            </a:r>
          </a:p>
          <a:p>
            <a:pPr marL="114300" indent="0">
              <a:buNone/>
            </a:pPr>
            <a:r>
              <a:rPr lang="en-US" sz="2000" dirty="0">
                <a:latin typeface="Courier New" panose="02070309020205020404" pitchFamily="49" charset="0"/>
                <a:cs typeface="Courier New" panose="02070309020205020404" pitchFamily="49" charset="0"/>
              </a:rPr>
              <a:t>    main()</a:t>
            </a:r>
          </a:p>
        </p:txBody>
      </p:sp>
      <p:sp>
        <p:nvSpPr>
          <p:cNvPr id="4" name="Slide Number Placeholder 3">
            <a:extLst>
              <a:ext uri="{FF2B5EF4-FFF2-40B4-BE49-F238E27FC236}">
                <a16:creationId xmlns:a16="http://schemas.microsoft.com/office/drawing/2014/main" id="{42D01D70-16A8-4B79-9F31-33DBF724783E}"/>
              </a:ext>
            </a:extLst>
          </p:cNvPr>
          <p:cNvSpPr>
            <a:spLocks noGrp="1"/>
          </p:cNvSpPr>
          <p:nvPr>
            <p:ph type="sldNum" sz="quarter" idx="12"/>
          </p:nvPr>
        </p:nvSpPr>
        <p:spPr/>
        <p:txBody>
          <a:bodyPr/>
          <a:lstStyle/>
          <a:p>
            <a:fld id="{E84E2596-301E-4832-9EC0-2653E7A66251}" type="slidenum">
              <a:rPr lang="en-US" smtClean="0"/>
              <a:t>23</a:t>
            </a:fld>
            <a:endParaRPr lang="en-US"/>
          </a:p>
        </p:txBody>
      </p:sp>
    </p:spTree>
    <p:extLst>
      <p:ext uri="{BB962C8B-B14F-4D97-AF65-F5344CB8AC3E}">
        <p14:creationId xmlns:p14="http://schemas.microsoft.com/office/powerpoint/2010/main" val="3169042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dirty="0"/>
              <a:t>Grouping Getters and Setters</a:t>
            </a:r>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1357745"/>
            <a:ext cx="10160000" cy="5119255"/>
          </a:xfrm>
        </p:spPr>
        <p:txBody>
          <a:bodyPr/>
          <a:lstStyle/>
          <a:p>
            <a:r>
              <a:rPr lang="en-US" sz="2400" dirty="0"/>
              <a:t>There are two general alternatives for grouping getters and setters</a:t>
            </a:r>
          </a:p>
          <a:p>
            <a:pPr marL="1376363" indent="0">
              <a:buNone/>
            </a:pPr>
            <a:r>
              <a:rPr lang="en-US" sz="2000" dirty="0">
                <a:latin typeface="Courier New" panose="02070309020205020404" pitchFamily="49" charset="0"/>
                <a:cs typeface="Courier New" panose="02070309020205020404" pitchFamily="49" charset="0"/>
              </a:rPr>
              <a:t># constructors</a:t>
            </a:r>
          </a:p>
          <a:p>
            <a:pPr marL="1376363" indent="0">
              <a:buNone/>
            </a:pPr>
            <a:r>
              <a:rPr lang="en-US" sz="2000" dirty="0">
                <a:latin typeface="Courier New" panose="02070309020205020404" pitchFamily="49" charset="0"/>
                <a:cs typeface="Courier New" panose="02070309020205020404" pitchFamily="49" charset="0"/>
              </a:rPr>
              <a:t># all getters</a:t>
            </a:r>
          </a:p>
          <a:p>
            <a:pPr marL="1376363" indent="0">
              <a:buNone/>
            </a:pPr>
            <a:r>
              <a:rPr lang="en-US" sz="2000" dirty="0">
                <a:latin typeface="Courier New" panose="02070309020205020404" pitchFamily="49" charset="0"/>
                <a:cs typeface="Courier New" panose="02070309020205020404" pitchFamily="49" charset="0"/>
              </a:rPr>
              <a:t># all setters</a:t>
            </a:r>
          </a:p>
          <a:p>
            <a:pPr marL="341313" indent="0">
              <a:buNone/>
            </a:pPr>
            <a:r>
              <a:rPr lang="en-US" sz="2400" dirty="0"/>
              <a:t>or</a:t>
            </a:r>
          </a:p>
          <a:p>
            <a:pPr marL="1376363" indent="0">
              <a:buNone/>
            </a:pPr>
            <a:r>
              <a:rPr lang="en-US" sz="2000" dirty="0">
                <a:latin typeface="Courier New" panose="02070309020205020404" pitchFamily="49" charset="0"/>
                <a:cs typeface="Courier New" panose="02070309020205020404" pitchFamily="49" charset="0"/>
              </a:rPr>
              <a:t># constructors</a:t>
            </a:r>
          </a:p>
          <a:p>
            <a:pPr marL="1376363" indent="0">
              <a:buNone/>
            </a:pPr>
            <a:r>
              <a:rPr lang="en-US" sz="2000" dirty="0">
                <a:latin typeface="Courier New" panose="02070309020205020404" pitchFamily="49" charset="0"/>
                <a:cs typeface="Courier New" panose="02070309020205020404" pitchFamily="49" charset="0"/>
              </a:rPr>
              <a:t># getter/setter for field 1</a:t>
            </a:r>
          </a:p>
          <a:p>
            <a:pPr marL="1376363" indent="0">
              <a:buNone/>
            </a:pPr>
            <a:r>
              <a:rPr lang="en-US" sz="2000" dirty="0">
                <a:latin typeface="Courier New" panose="02070309020205020404" pitchFamily="49" charset="0"/>
                <a:cs typeface="Courier New" panose="02070309020205020404" pitchFamily="49" charset="0"/>
              </a:rPr>
              <a:t># getter/setter for field 2</a:t>
            </a:r>
          </a:p>
          <a:p>
            <a:pPr marL="1376363" indent="0">
              <a:buNone/>
            </a:pPr>
            <a:r>
              <a:rPr lang="en-US" sz="2000" dirty="0">
                <a:latin typeface="Courier New" panose="02070309020205020404" pitchFamily="49" charset="0"/>
                <a:cs typeface="Courier New" panose="02070309020205020404" pitchFamily="49" charset="0"/>
              </a:rPr>
              <a:t># more pairs of getter/setter as necessary</a:t>
            </a:r>
          </a:p>
          <a:p>
            <a:endParaRPr lang="en-US" sz="1200" dirty="0"/>
          </a:p>
          <a:p>
            <a:r>
              <a:rPr lang="en-US" sz="2400" dirty="0"/>
              <a:t>Ultimately it is a personal preference (note constructors are first for both)</a:t>
            </a:r>
          </a:p>
          <a:p>
            <a:pPr lvl="1"/>
            <a:r>
              <a:rPr lang="en-US" sz="2200" dirty="0"/>
              <a:t>Some IDEs provide options to group them (and generate them!) for you</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24</a:t>
            </a:fld>
            <a:endParaRPr lang="en-US"/>
          </a:p>
        </p:txBody>
      </p:sp>
    </p:spTree>
    <p:extLst>
      <p:ext uri="{BB962C8B-B14F-4D97-AF65-F5344CB8AC3E}">
        <p14:creationId xmlns:p14="http://schemas.microsoft.com/office/powerpoint/2010/main" val="2882810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FF7A-5A79-40BC-BA12-6CA0C59C879D}"/>
              </a:ext>
            </a:extLst>
          </p:cNvPr>
          <p:cNvSpPr>
            <a:spLocks noGrp="1"/>
          </p:cNvSpPr>
          <p:nvPr>
            <p:ph type="title"/>
          </p:nvPr>
        </p:nvSpPr>
        <p:spPr>
          <a:xfrm>
            <a:off x="609600" y="274638"/>
            <a:ext cx="10160000" cy="841643"/>
          </a:xfrm>
        </p:spPr>
        <p:txBody>
          <a:bodyPr/>
          <a:lstStyle/>
          <a:p>
            <a:r>
              <a:rPr lang="en-US"/>
              <a:t>Inheritance in Python</a:t>
            </a:r>
          </a:p>
        </p:txBody>
      </p:sp>
      <p:sp>
        <p:nvSpPr>
          <p:cNvPr id="3" name="Content Placeholder 2">
            <a:extLst>
              <a:ext uri="{FF2B5EF4-FFF2-40B4-BE49-F238E27FC236}">
                <a16:creationId xmlns:a16="http://schemas.microsoft.com/office/drawing/2014/main" id="{A89F15E4-FA87-4BEA-A5F5-C0BFE2EA7EB2}"/>
              </a:ext>
            </a:extLst>
          </p:cNvPr>
          <p:cNvSpPr>
            <a:spLocks noGrp="1"/>
          </p:cNvSpPr>
          <p:nvPr>
            <p:ph idx="1"/>
          </p:nvPr>
        </p:nvSpPr>
        <p:spPr>
          <a:xfrm>
            <a:off x="609600" y="1258784"/>
            <a:ext cx="10160000" cy="5218216"/>
          </a:xfrm>
        </p:spPr>
        <p:txBody>
          <a:bodyPr/>
          <a:lstStyle/>
          <a:p>
            <a:r>
              <a:rPr lang="en-US" sz="2400" dirty="0"/>
              <a:t>We can inherit characteristics of a base (parent, or super) class in a derived (child, or sub) class.</a:t>
            </a:r>
          </a:p>
          <a:p>
            <a:pPr lvl="1"/>
            <a:r>
              <a:rPr lang="en-US" dirty="0"/>
              <a:t>Inheritance is a standard OOP feature.</a:t>
            </a:r>
          </a:p>
          <a:p>
            <a:pPr lvl="1"/>
            <a:r>
              <a:rPr lang="en-US" dirty="0"/>
              <a:t>Inheritance avoids duplication of code (attributes, methods) in similar objects</a:t>
            </a:r>
          </a:p>
          <a:p>
            <a:r>
              <a:rPr lang="en-US" dirty="0"/>
              <a:t>The following </a:t>
            </a:r>
            <a:r>
              <a:rPr lang="en-US" dirty="0" err="1"/>
              <a:t>ElectricCar</a:t>
            </a:r>
            <a:r>
              <a:rPr lang="en-US" dirty="0"/>
              <a:t> class inherits from the </a:t>
            </a:r>
            <a:r>
              <a:rPr lang="en-US" u="sng" dirty="0"/>
              <a:t>base</a:t>
            </a:r>
            <a:r>
              <a:rPr lang="en-US" dirty="0"/>
              <a:t> (or </a:t>
            </a:r>
            <a:r>
              <a:rPr lang="en-US" u="sng" dirty="0"/>
              <a:t>parent</a:t>
            </a:r>
            <a:r>
              <a:rPr lang="en-US" dirty="0"/>
              <a:t>) class named Car:</a:t>
            </a:r>
          </a:p>
          <a:p>
            <a:pPr marL="1828800" indent="0">
              <a:buNone/>
            </a:pPr>
            <a:r>
              <a:rPr lang="en-US" sz="2000" dirty="0">
                <a:latin typeface="Courier New" panose="02070309020205020404" pitchFamily="49" charset="0"/>
                <a:cs typeface="Courier New" panose="02070309020205020404" pitchFamily="49" charset="0"/>
              </a:rPr>
              <a:t>class </a:t>
            </a:r>
            <a:r>
              <a:rPr lang="en-US" sz="2000" dirty="0" err="1">
                <a:latin typeface="Courier New" panose="02070309020205020404" pitchFamily="49" charset="0"/>
                <a:cs typeface="Courier New" panose="02070309020205020404" pitchFamily="49" charset="0"/>
              </a:rPr>
              <a:t>ElectricCar</a:t>
            </a:r>
            <a:r>
              <a:rPr lang="en-US" sz="2000" dirty="0">
                <a:latin typeface="Courier New" panose="02070309020205020404" pitchFamily="49" charset="0"/>
                <a:cs typeface="Courier New" panose="02070309020205020404" pitchFamily="49" charset="0"/>
              </a:rPr>
              <a:t>(Car):</a:t>
            </a:r>
          </a:p>
          <a:p>
            <a:pPr marL="1828800" indent="0">
              <a:buNone/>
            </a:pPr>
            <a:r>
              <a:rPr lang="en-US" sz="2000">
                <a:latin typeface="Courier New" panose="02070309020205020404" pitchFamily="49" charset="0"/>
                <a:cs typeface="Courier New" panose="02070309020205020404" pitchFamily="49" charset="0"/>
              </a:rPr>
              <a:t>   pass</a:t>
            </a:r>
            <a:endParaRPr lang="en-US" sz="2000" dirty="0">
              <a:latin typeface="Courier New" panose="02070309020205020404" pitchFamily="49" charset="0"/>
              <a:cs typeface="Courier New" panose="02070309020205020404" pitchFamily="49" charset="0"/>
            </a:endParaRPr>
          </a:p>
          <a:p>
            <a:pPr marL="344488" indent="-225425"/>
            <a:r>
              <a:rPr lang="en-US" sz="2400" dirty="0"/>
              <a:t>The base class is specified in parentheses in the declaration of the subclass.</a:t>
            </a:r>
          </a:p>
          <a:p>
            <a:pPr marL="641668" lvl="1" indent="-225425"/>
            <a:r>
              <a:rPr lang="en-US" sz="2200" dirty="0" err="1"/>
              <a:t>ElectricCar</a:t>
            </a:r>
            <a:r>
              <a:rPr lang="en-US" sz="2200" dirty="0"/>
              <a:t> inherits all of the Car class's attributes and methods</a:t>
            </a:r>
          </a:p>
          <a:p>
            <a:pPr marL="641668" lvl="1" indent="-225425"/>
            <a:r>
              <a:rPr lang="en-US" sz="2200" u="sng" dirty="0"/>
              <a:t>pass</a:t>
            </a:r>
            <a:r>
              <a:rPr lang="en-US" sz="2200" dirty="0"/>
              <a:t> is a no-op (no operation) statement which is used here as a placeholder to avoid "empty code" – sections of a program where a statement is required.</a:t>
            </a:r>
          </a:p>
        </p:txBody>
      </p:sp>
      <p:sp>
        <p:nvSpPr>
          <p:cNvPr id="4" name="Slide Number Placeholder 3">
            <a:extLst>
              <a:ext uri="{FF2B5EF4-FFF2-40B4-BE49-F238E27FC236}">
                <a16:creationId xmlns:a16="http://schemas.microsoft.com/office/drawing/2014/main" id="{3C95197F-FF33-48C4-85DC-6BEFCD468F0A}"/>
              </a:ext>
            </a:extLst>
          </p:cNvPr>
          <p:cNvSpPr>
            <a:spLocks noGrp="1"/>
          </p:cNvSpPr>
          <p:nvPr>
            <p:ph type="sldNum" sz="quarter" idx="12"/>
          </p:nvPr>
        </p:nvSpPr>
        <p:spPr/>
        <p:txBody>
          <a:bodyPr/>
          <a:lstStyle/>
          <a:p>
            <a:fld id="{E84E2596-301E-4832-9EC0-2653E7A66251}" type="slidenum">
              <a:rPr lang="en-US" smtClean="0"/>
              <a:t>25</a:t>
            </a:fld>
            <a:endParaRPr lang="en-US"/>
          </a:p>
        </p:txBody>
      </p:sp>
    </p:spTree>
    <p:extLst>
      <p:ext uri="{BB962C8B-B14F-4D97-AF65-F5344CB8AC3E}">
        <p14:creationId xmlns:p14="http://schemas.microsoft.com/office/powerpoint/2010/main" val="3032775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5B82-7667-43D1-896C-595464CC5D21}"/>
              </a:ext>
            </a:extLst>
          </p:cNvPr>
          <p:cNvSpPr>
            <a:spLocks noGrp="1"/>
          </p:cNvSpPr>
          <p:nvPr>
            <p:ph type="title"/>
          </p:nvPr>
        </p:nvSpPr>
        <p:spPr>
          <a:xfrm>
            <a:off x="609600" y="144010"/>
            <a:ext cx="10160000" cy="890133"/>
          </a:xfrm>
        </p:spPr>
        <p:txBody>
          <a:bodyPr/>
          <a:lstStyle/>
          <a:p>
            <a:r>
              <a:rPr lang="en-US" dirty="0"/>
              <a:t>Inheritance in Python</a:t>
            </a:r>
          </a:p>
        </p:txBody>
      </p:sp>
      <p:sp>
        <p:nvSpPr>
          <p:cNvPr id="3" name="Content Placeholder 2">
            <a:extLst>
              <a:ext uri="{FF2B5EF4-FFF2-40B4-BE49-F238E27FC236}">
                <a16:creationId xmlns:a16="http://schemas.microsoft.com/office/drawing/2014/main" id="{CA32F530-8ED9-45FA-A287-B2C5D563CD6B}"/>
              </a:ext>
            </a:extLst>
          </p:cNvPr>
          <p:cNvSpPr>
            <a:spLocks noGrp="1"/>
          </p:cNvSpPr>
          <p:nvPr>
            <p:ph idx="1"/>
          </p:nvPr>
        </p:nvSpPr>
        <p:spPr>
          <a:xfrm>
            <a:off x="609600" y="1175657"/>
            <a:ext cx="10160000" cy="5301343"/>
          </a:xfrm>
        </p:spPr>
        <p:txBody>
          <a:bodyPr/>
          <a:lstStyle/>
          <a:p>
            <a:r>
              <a:rPr lang="en-US" sz="2400" dirty="0"/>
              <a:t>The </a:t>
            </a:r>
            <a:r>
              <a:rPr lang="en-US" sz="2400" dirty="0" err="1"/>
              <a:t>ElectricCar</a:t>
            </a:r>
            <a:r>
              <a:rPr lang="en-US" sz="2400" dirty="0"/>
              <a:t> subclass on the previous slide wasn't very useful</a:t>
            </a:r>
          </a:p>
          <a:p>
            <a:pPr lvl="1"/>
            <a:r>
              <a:rPr lang="en-US" dirty="0"/>
              <a:t>We typically want to add attributes and methods that make the subclass a specialized version of the base class</a:t>
            </a:r>
          </a:p>
          <a:p>
            <a:pPr lvl="1"/>
            <a:r>
              <a:rPr lang="en-US" dirty="0"/>
              <a:t>As we move down in the </a:t>
            </a:r>
            <a:r>
              <a:rPr lang="en-US" u="sng" dirty="0"/>
              <a:t>inheritance</a:t>
            </a:r>
            <a:r>
              <a:rPr lang="en-US" dirty="0"/>
              <a:t> </a:t>
            </a:r>
            <a:r>
              <a:rPr lang="en-US" u="sng" dirty="0"/>
              <a:t>hierarchy</a:t>
            </a:r>
            <a:r>
              <a:rPr lang="en-US" dirty="0"/>
              <a:t> (the chain of inheritance which moves from base class to subclass, then to subclasses of the subclass, etc.) objects get </a:t>
            </a:r>
            <a:r>
              <a:rPr lang="en-US" u="sng" dirty="0"/>
              <a:t>bigger</a:t>
            </a:r>
            <a:r>
              <a:rPr lang="en-US" dirty="0"/>
              <a:t> and </a:t>
            </a:r>
            <a:r>
              <a:rPr lang="en-US" u="sng" dirty="0"/>
              <a:t>more</a:t>
            </a:r>
            <a:r>
              <a:rPr lang="en-US" dirty="0"/>
              <a:t> </a:t>
            </a:r>
            <a:r>
              <a:rPr lang="en-US" u="sng" dirty="0"/>
              <a:t>specialized</a:t>
            </a:r>
          </a:p>
        </p:txBody>
      </p:sp>
      <p:sp>
        <p:nvSpPr>
          <p:cNvPr id="4" name="Slide Number Placeholder 3">
            <a:extLst>
              <a:ext uri="{FF2B5EF4-FFF2-40B4-BE49-F238E27FC236}">
                <a16:creationId xmlns:a16="http://schemas.microsoft.com/office/drawing/2014/main" id="{FEAD75AE-D387-4513-9DEA-00DDDFDC7A3E}"/>
              </a:ext>
            </a:extLst>
          </p:cNvPr>
          <p:cNvSpPr>
            <a:spLocks noGrp="1"/>
          </p:cNvSpPr>
          <p:nvPr>
            <p:ph type="sldNum" sz="quarter" idx="12"/>
          </p:nvPr>
        </p:nvSpPr>
        <p:spPr/>
        <p:txBody>
          <a:bodyPr/>
          <a:lstStyle/>
          <a:p>
            <a:fld id="{E84E2596-301E-4832-9EC0-2653E7A66251}" type="slidenum">
              <a:rPr lang="en-US" smtClean="0"/>
              <a:t>26</a:t>
            </a:fld>
            <a:endParaRPr lang="en-US"/>
          </a:p>
        </p:txBody>
      </p:sp>
      <p:sp>
        <p:nvSpPr>
          <p:cNvPr id="6" name="Rectangle 5">
            <a:extLst>
              <a:ext uri="{FF2B5EF4-FFF2-40B4-BE49-F238E27FC236}">
                <a16:creationId xmlns:a16="http://schemas.microsoft.com/office/drawing/2014/main" id="{FB8F1FA0-80B9-4B10-AA1C-604316C7C9DF}"/>
              </a:ext>
            </a:extLst>
          </p:cNvPr>
          <p:cNvSpPr/>
          <p:nvPr/>
        </p:nvSpPr>
        <p:spPr>
          <a:xfrm>
            <a:off x="5029188" y="3922556"/>
            <a:ext cx="667850" cy="461665"/>
          </a:xfrm>
          <a:prstGeom prst="rect">
            <a:avLst/>
          </a:prstGeom>
          <a:ln>
            <a:solidFill>
              <a:schemeClr val="tx1"/>
            </a:solidFill>
          </a:ln>
        </p:spPr>
        <p:txBody>
          <a:bodyPr wrap="square">
            <a:spAutoFit/>
          </a:bodyPr>
          <a:lstStyle/>
          <a:p>
            <a:r>
              <a:rPr lang="en-US" sz="2400" b="1" dirty="0"/>
              <a:t>Car</a:t>
            </a:r>
            <a:endParaRPr lang="en-US" b="1" dirty="0"/>
          </a:p>
        </p:txBody>
      </p:sp>
      <p:sp>
        <p:nvSpPr>
          <p:cNvPr id="7" name="Rectangle 6">
            <a:extLst>
              <a:ext uri="{FF2B5EF4-FFF2-40B4-BE49-F238E27FC236}">
                <a16:creationId xmlns:a16="http://schemas.microsoft.com/office/drawing/2014/main" id="{54C72F61-A847-4FFD-8032-B6B5F991C5B9}"/>
              </a:ext>
            </a:extLst>
          </p:cNvPr>
          <p:cNvSpPr/>
          <p:nvPr/>
        </p:nvSpPr>
        <p:spPr>
          <a:xfrm>
            <a:off x="4490919" y="4717213"/>
            <a:ext cx="1744388" cy="461665"/>
          </a:xfrm>
          <a:prstGeom prst="rect">
            <a:avLst/>
          </a:prstGeom>
          <a:ln>
            <a:solidFill>
              <a:schemeClr val="tx1"/>
            </a:solidFill>
          </a:ln>
        </p:spPr>
        <p:txBody>
          <a:bodyPr wrap="none">
            <a:spAutoFit/>
          </a:bodyPr>
          <a:lstStyle/>
          <a:p>
            <a:r>
              <a:rPr lang="en-US" sz="2400" b="1" dirty="0" err="1"/>
              <a:t>ElectricCar</a:t>
            </a:r>
            <a:endParaRPr lang="en-US" b="1" dirty="0"/>
          </a:p>
        </p:txBody>
      </p:sp>
      <p:sp>
        <p:nvSpPr>
          <p:cNvPr id="8" name="Rectangle 7">
            <a:extLst>
              <a:ext uri="{FF2B5EF4-FFF2-40B4-BE49-F238E27FC236}">
                <a16:creationId xmlns:a16="http://schemas.microsoft.com/office/drawing/2014/main" id="{B0A902AE-2FF8-4EBB-9A0E-B454215F08DD}"/>
              </a:ext>
            </a:extLst>
          </p:cNvPr>
          <p:cNvSpPr/>
          <p:nvPr/>
        </p:nvSpPr>
        <p:spPr>
          <a:xfrm>
            <a:off x="6085216" y="5682343"/>
            <a:ext cx="2799741" cy="461665"/>
          </a:xfrm>
          <a:prstGeom prst="rect">
            <a:avLst/>
          </a:prstGeom>
          <a:ln>
            <a:solidFill>
              <a:schemeClr val="tx1"/>
            </a:solidFill>
          </a:ln>
        </p:spPr>
        <p:txBody>
          <a:bodyPr wrap="none">
            <a:spAutoFit/>
          </a:bodyPr>
          <a:lstStyle/>
          <a:p>
            <a:r>
              <a:rPr lang="en-US" sz="2400" b="1" dirty="0" err="1"/>
              <a:t>BatteryElectricCar</a:t>
            </a:r>
            <a:endParaRPr lang="en-US" b="1" dirty="0"/>
          </a:p>
        </p:txBody>
      </p:sp>
      <p:sp>
        <p:nvSpPr>
          <p:cNvPr id="9" name="Rectangle 8">
            <a:extLst>
              <a:ext uri="{FF2B5EF4-FFF2-40B4-BE49-F238E27FC236}">
                <a16:creationId xmlns:a16="http://schemas.microsoft.com/office/drawing/2014/main" id="{BBCCA5AF-2A8E-4510-B261-01DC5A73326D}"/>
              </a:ext>
            </a:extLst>
          </p:cNvPr>
          <p:cNvSpPr/>
          <p:nvPr/>
        </p:nvSpPr>
        <p:spPr>
          <a:xfrm>
            <a:off x="2014831" y="5696264"/>
            <a:ext cx="2734210" cy="461665"/>
          </a:xfrm>
          <a:prstGeom prst="rect">
            <a:avLst/>
          </a:prstGeom>
          <a:ln>
            <a:solidFill>
              <a:schemeClr val="tx1"/>
            </a:solidFill>
          </a:ln>
        </p:spPr>
        <p:txBody>
          <a:bodyPr wrap="none">
            <a:spAutoFit/>
          </a:bodyPr>
          <a:lstStyle/>
          <a:p>
            <a:r>
              <a:rPr lang="en-US" sz="2400" b="1" dirty="0" err="1"/>
              <a:t>HybridElectricCar</a:t>
            </a:r>
            <a:endParaRPr lang="en-US" b="1" dirty="0"/>
          </a:p>
        </p:txBody>
      </p:sp>
      <p:cxnSp>
        <p:nvCxnSpPr>
          <p:cNvPr id="11" name="Straight Arrow Connector 10">
            <a:extLst>
              <a:ext uri="{FF2B5EF4-FFF2-40B4-BE49-F238E27FC236}">
                <a16:creationId xmlns:a16="http://schemas.microsoft.com/office/drawing/2014/main" id="{6A7F6A58-C9F4-48EA-9195-08DD0EC656DC}"/>
              </a:ext>
            </a:extLst>
          </p:cNvPr>
          <p:cNvCxnSpPr>
            <a:cxnSpLocks/>
            <a:stCxn id="7" idx="0"/>
            <a:endCxn id="6" idx="2"/>
          </p:cNvCxnSpPr>
          <p:nvPr/>
        </p:nvCxnSpPr>
        <p:spPr>
          <a:xfrm flipV="1">
            <a:off x="5363113" y="4384221"/>
            <a:ext cx="0" cy="3329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164799F-2CB4-429C-980C-7247F1B5F0D6}"/>
              </a:ext>
            </a:extLst>
          </p:cNvPr>
          <p:cNvCxnSpPr>
            <a:cxnSpLocks/>
            <a:stCxn id="8" idx="0"/>
            <a:endCxn id="7" idx="2"/>
          </p:cNvCxnSpPr>
          <p:nvPr/>
        </p:nvCxnSpPr>
        <p:spPr>
          <a:xfrm flipH="1" flipV="1">
            <a:off x="5363113" y="5178878"/>
            <a:ext cx="2121974" cy="5034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0A835C-A378-4892-9C8F-68EBB00A6761}"/>
              </a:ext>
            </a:extLst>
          </p:cNvPr>
          <p:cNvCxnSpPr>
            <a:cxnSpLocks/>
            <a:stCxn id="9" idx="0"/>
            <a:endCxn id="7" idx="2"/>
          </p:cNvCxnSpPr>
          <p:nvPr/>
        </p:nvCxnSpPr>
        <p:spPr>
          <a:xfrm flipV="1">
            <a:off x="3381936" y="5178878"/>
            <a:ext cx="1981177" cy="5173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AFD73BF-CCA6-4BD8-9302-6C241220311F}"/>
              </a:ext>
            </a:extLst>
          </p:cNvPr>
          <p:cNvSpPr/>
          <p:nvPr/>
        </p:nvSpPr>
        <p:spPr>
          <a:xfrm>
            <a:off x="2014831" y="3451028"/>
            <a:ext cx="6870126" cy="35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 Inheritance Hierarchy</a:t>
            </a:r>
          </a:p>
        </p:txBody>
      </p:sp>
    </p:spTree>
    <p:extLst>
      <p:ext uri="{BB962C8B-B14F-4D97-AF65-F5344CB8AC3E}">
        <p14:creationId xmlns:p14="http://schemas.microsoft.com/office/powerpoint/2010/main" val="3120116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5B82-7667-43D1-896C-595464CC5D21}"/>
              </a:ext>
            </a:extLst>
          </p:cNvPr>
          <p:cNvSpPr>
            <a:spLocks noGrp="1"/>
          </p:cNvSpPr>
          <p:nvPr>
            <p:ph type="title"/>
          </p:nvPr>
        </p:nvSpPr>
        <p:spPr>
          <a:xfrm>
            <a:off x="609600" y="108383"/>
            <a:ext cx="10160000" cy="935326"/>
          </a:xfrm>
        </p:spPr>
        <p:txBody>
          <a:bodyPr/>
          <a:lstStyle/>
          <a:p>
            <a:r>
              <a:rPr lang="en-US" dirty="0"/>
              <a:t>Inheritance in Python</a:t>
            </a:r>
          </a:p>
        </p:txBody>
      </p:sp>
      <p:sp>
        <p:nvSpPr>
          <p:cNvPr id="3" name="Content Placeholder 2">
            <a:extLst>
              <a:ext uri="{FF2B5EF4-FFF2-40B4-BE49-F238E27FC236}">
                <a16:creationId xmlns:a16="http://schemas.microsoft.com/office/drawing/2014/main" id="{CA32F530-8ED9-45FA-A287-B2C5D563CD6B}"/>
              </a:ext>
            </a:extLst>
          </p:cNvPr>
          <p:cNvSpPr>
            <a:spLocks noGrp="1"/>
          </p:cNvSpPr>
          <p:nvPr>
            <p:ph idx="1"/>
          </p:nvPr>
        </p:nvSpPr>
        <p:spPr>
          <a:xfrm>
            <a:off x="234429" y="952500"/>
            <a:ext cx="10785996" cy="5676899"/>
          </a:xfrm>
        </p:spPr>
        <p:txBody>
          <a:bodyPr>
            <a:noAutofit/>
          </a:bodyPr>
          <a:lstStyle/>
          <a:p>
            <a:pPr marL="0" indent="0">
              <a:spcBef>
                <a:spcPts val="0"/>
              </a:spcBef>
              <a:buNone/>
            </a:pPr>
            <a:r>
              <a:rPr lang="en-US" sz="1600">
                <a:latin typeface="Courier New" panose="02070309020205020404" pitchFamily="49" charset="0"/>
                <a:cs typeface="Courier New" panose="02070309020205020404" pitchFamily="49" charset="0"/>
              </a:rPr>
              <a:t>#!/usr/bin/env python3</a:t>
            </a:r>
          </a:p>
          <a:p>
            <a:pPr marL="0" indent="0">
              <a:spcBef>
                <a:spcPts val="0"/>
              </a:spcBef>
              <a:buNone/>
            </a:pPr>
            <a:r>
              <a:rPr lang="en-US" sz="1600">
                <a:latin typeface="Courier New" panose="02070309020205020404" pitchFamily="49" charset="0"/>
                <a:cs typeface="Courier New" panose="02070309020205020404" pitchFamily="49" charset="0"/>
              </a:rPr>
              <a:t># electric_car.py</a:t>
            </a:r>
          </a:p>
          <a:p>
            <a:pPr marL="0" indent="0">
              <a:spcBef>
                <a:spcPts val="0"/>
              </a:spcBef>
              <a:buNone/>
            </a:pPr>
            <a:r>
              <a:rPr lang="en-US" sz="1600">
                <a:latin typeface="Courier New" panose="02070309020205020404" pitchFamily="49" charset="0"/>
                <a:cs typeface="Courier New" panose="02070309020205020404" pitchFamily="49" charset="0"/>
              </a:rPr>
              <a:t># class representing an electric car</a:t>
            </a:r>
          </a:p>
          <a:p>
            <a:pPr marL="0" indent="0">
              <a:spcBef>
                <a:spcPts val="0"/>
              </a:spcBef>
              <a:buNone/>
            </a:pPr>
            <a:endParaRPr lang="en-US" sz="1600" b="1">
              <a:latin typeface="Courier New" panose="02070309020205020404" pitchFamily="49" charset="0"/>
              <a:cs typeface="Courier New" panose="02070309020205020404" pitchFamily="49" charset="0"/>
            </a:endParaRPr>
          </a:p>
          <a:p>
            <a:pPr marL="0" indent="0">
              <a:spcBef>
                <a:spcPts val="0"/>
              </a:spcBef>
              <a:buNone/>
            </a:pPr>
            <a:r>
              <a:rPr lang="en-US" sz="1600" b="1">
                <a:latin typeface="Courier New" panose="02070309020205020404" pitchFamily="49" charset="0"/>
                <a:cs typeface="Courier New" panose="02070309020205020404" pitchFamily="49" charset="0"/>
              </a:rPr>
              <a:t>from car import Car    # import our base class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class ElectricCar(Car):</a:t>
            </a:r>
          </a:p>
          <a:p>
            <a:pPr marL="0" indent="0">
              <a:spcBef>
                <a:spcPts val="0"/>
              </a:spcBef>
              <a:buNone/>
            </a:pPr>
            <a:r>
              <a:rPr lang="en-US" sz="1600">
                <a:latin typeface="Courier New" panose="02070309020205020404" pitchFamily="49" charset="0"/>
                <a:cs typeface="Courier New" panose="02070309020205020404" pitchFamily="49" charset="0"/>
              </a:rPr>
              <a:t>    """Represent aspects of a car, specific to electric vehicles."""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    def __init__(self, make, model, year):</a:t>
            </a:r>
          </a:p>
          <a:p>
            <a:pPr marL="0" indent="0">
              <a:spcBef>
                <a:spcPts val="0"/>
              </a:spcBef>
              <a:buNone/>
            </a:pPr>
            <a:r>
              <a:rPr lang="en-US" sz="1600">
                <a:latin typeface="Courier New" panose="02070309020205020404" pitchFamily="49" charset="0"/>
                <a:cs typeface="Courier New" panose="02070309020205020404" pitchFamily="49" charset="0"/>
              </a:rPr>
              <a:t>        """Initialize attributes of the parent class."""</a:t>
            </a:r>
          </a:p>
          <a:p>
            <a:pPr marL="0" indent="0">
              <a:spcBef>
                <a:spcPts val="0"/>
              </a:spcBef>
              <a:buNone/>
            </a:pPr>
            <a:r>
              <a:rPr lang="en-US" sz="160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super().__init__(make, model, year)  # "pass-through" arguments to base class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def main():</a:t>
            </a:r>
          </a:p>
          <a:p>
            <a:pPr marL="0" indent="0">
              <a:spcBef>
                <a:spcPts val="0"/>
              </a:spcBef>
              <a:buNone/>
            </a:pPr>
            <a:r>
              <a:rPr lang="en-US" sz="1600">
                <a:latin typeface="Courier New" panose="02070309020205020404" pitchFamily="49" charset="0"/>
                <a:cs typeface="Courier New" panose="02070309020205020404" pitchFamily="49" charset="0"/>
              </a:rPr>
              <a:t>    my_tesla = ElectricCar('tesla', 'model s', 2019)</a:t>
            </a:r>
          </a:p>
          <a:p>
            <a:pPr marL="0" indent="0">
              <a:spcBef>
                <a:spcPts val="0"/>
              </a:spcBef>
              <a:buNone/>
            </a:pPr>
            <a:r>
              <a:rPr lang="en-US" sz="160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print(my_tesla.get_descriptive_name())</a:t>
            </a:r>
            <a:r>
              <a:rPr lang="en-US" sz="160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 get_descriptive_name resides in the base class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if __name__ == "__main__":</a:t>
            </a:r>
          </a:p>
          <a:p>
            <a:pPr marL="0" indent="0">
              <a:spcBef>
                <a:spcPts val="0"/>
              </a:spcBef>
              <a:buNone/>
            </a:pPr>
            <a:r>
              <a:rPr lang="en-US" sz="1600">
                <a:latin typeface="Courier New" panose="02070309020205020404" pitchFamily="49" charset="0"/>
                <a:cs typeface="Courier New" panose="02070309020205020404" pitchFamily="49" charset="0"/>
              </a:rPr>
              <a:t>    main()</a:t>
            </a:r>
            <a:endParaRPr lang="en-US" sz="16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FEAD75AE-D387-4513-9DEA-00DDDFDC7A3E}"/>
              </a:ext>
            </a:extLst>
          </p:cNvPr>
          <p:cNvSpPr>
            <a:spLocks noGrp="1"/>
          </p:cNvSpPr>
          <p:nvPr>
            <p:ph type="sldNum" sz="quarter" idx="12"/>
          </p:nvPr>
        </p:nvSpPr>
        <p:spPr/>
        <p:txBody>
          <a:bodyPr/>
          <a:lstStyle/>
          <a:p>
            <a:fld id="{E84E2596-301E-4832-9EC0-2653E7A66251}" type="slidenum">
              <a:rPr lang="en-US" smtClean="0"/>
              <a:t>27</a:t>
            </a:fld>
            <a:endParaRPr lang="en-US"/>
          </a:p>
        </p:txBody>
      </p:sp>
      <p:sp>
        <p:nvSpPr>
          <p:cNvPr id="5" name="Rectangle 4">
            <a:extLst>
              <a:ext uri="{FF2B5EF4-FFF2-40B4-BE49-F238E27FC236}">
                <a16:creationId xmlns:a16="http://schemas.microsoft.com/office/drawing/2014/main" id="{33B5F784-F88B-4FDC-BF01-7BCF65B66B9C}"/>
              </a:ext>
            </a:extLst>
          </p:cNvPr>
          <p:cNvSpPr/>
          <p:nvPr/>
        </p:nvSpPr>
        <p:spPr>
          <a:xfrm>
            <a:off x="8305515" y="5572702"/>
            <a:ext cx="2714910" cy="461665"/>
          </a:xfrm>
          <a:prstGeom prst="rect">
            <a:avLst/>
          </a:prstGeom>
          <a:solidFill>
            <a:schemeClr val="accent3">
              <a:lumMod val="40000"/>
              <a:lumOff val="60000"/>
            </a:schemeClr>
          </a:solidFill>
        </p:spPr>
        <p:txBody>
          <a:bodyPr wrap="none">
            <a:spAutoFit/>
          </a:bodyPr>
          <a:lstStyle/>
          <a:p>
            <a:r>
              <a:rPr lang="en-US" sz="2400" dirty="0"/>
              <a:t>2019 Tesla Model S</a:t>
            </a:r>
          </a:p>
        </p:txBody>
      </p:sp>
    </p:spTree>
    <p:extLst>
      <p:ext uri="{BB962C8B-B14F-4D97-AF65-F5344CB8AC3E}">
        <p14:creationId xmlns:p14="http://schemas.microsoft.com/office/powerpoint/2010/main" val="2269242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A3C8-95A8-4D87-BA53-66814F83C67C}"/>
              </a:ext>
            </a:extLst>
          </p:cNvPr>
          <p:cNvSpPr>
            <a:spLocks noGrp="1"/>
          </p:cNvSpPr>
          <p:nvPr>
            <p:ph type="title"/>
          </p:nvPr>
        </p:nvSpPr>
        <p:spPr>
          <a:xfrm>
            <a:off x="609600" y="118740"/>
            <a:ext cx="9281988" cy="907617"/>
          </a:xfrm>
        </p:spPr>
        <p:txBody>
          <a:bodyPr/>
          <a:lstStyle/>
          <a:p>
            <a:r>
              <a:rPr lang="en-US" dirty="0"/>
              <a:t>The super Function</a:t>
            </a:r>
          </a:p>
        </p:txBody>
      </p:sp>
      <p:sp>
        <p:nvSpPr>
          <p:cNvPr id="3" name="Content Placeholder 2">
            <a:extLst>
              <a:ext uri="{FF2B5EF4-FFF2-40B4-BE49-F238E27FC236}">
                <a16:creationId xmlns:a16="http://schemas.microsoft.com/office/drawing/2014/main" id="{F942D58F-C8FA-4219-83BD-2821A3548CF5}"/>
              </a:ext>
            </a:extLst>
          </p:cNvPr>
          <p:cNvSpPr>
            <a:spLocks noGrp="1"/>
          </p:cNvSpPr>
          <p:nvPr>
            <p:ph idx="1"/>
          </p:nvPr>
        </p:nvSpPr>
        <p:spPr>
          <a:xfrm>
            <a:off x="609600" y="1256145"/>
            <a:ext cx="10160000" cy="5220855"/>
          </a:xfrm>
        </p:spPr>
        <p:txBody>
          <a:bodyPr/>
          <a:lstStyle/>
          <a:p>
            <a:r>
              <a:rPr lang="en-US" dirty="0"/>
              <a:t>super( ) is a special function that allows you to call a method which resides in the parent class</a:t>
            </a:r>
          </a:p>
          <a:p>
            <a:endParaRPr lang="en-US" sz="1200" dirty="0"/>
          </a:p>
          <a:p>
            <a:pPr marL="914400" indent="0">
              <a:buNone/>
            </a:pPr>
            <a:r>
              <a:rPr lang="en-US" sz="2000" dirty="0">
                <a:latin typeface="Courier New" panose="02070309020205020404" pitchFamily="49" charset="0"/>
                <a:cs typeface="Courier New" panose="02070309020205020404" pitchFamily="49" charset="0"/>
              </a:rPr>
              <a:t>def __init__(self, make, model, year):</a:t>
            </a:r>
          </a:p>
          <a:p>
            <a:pPr marL="914400" indent="0">
              <a:buNone/>
            </a:pPr>
            <a:r>
              <a:rPr lang="en-US" sz="2000" dirty="0">
                <a:latin typeface="Courier New" panose="02070309020205020404" pitchFamily="49" charset="0"/>
                <a:cs typeface="Courier New" panose="02070309020205020404" pitchFamily="49" charset="0"/>
              </a:rPr>
              <a:t>        super().__init__(make, model, year)</a:t>
            </a:r>
          </a:p>
          <a:p>
            <a:endParaRPr lang="en-US" sz="1200" dirty="0"/>
          </a:p>
          <a:p>
            <a:r>
              <a:rPr lang="en-US" dirty="0"/>
              <a:t>The </a:t>
            </a:r>
            <a:r>
              <a:rPr lang="en-US" dirty="0">
                <a:latin typeface="Courier New" panose="02070309020205020404" pitchFamily="49" charset="0"/>
                <a:cs typeface="Courier New" panose="02070309020205020404" pitchFamily="49" charset="0"/>
              </a:rPr>
              <a:t>__init__ </a:t>
            </a:r>
            <a:r>
              <a:rPr lang="en-US" dirty="0"/>
              <a:t>function in </a:t>
            </a:r>
            <a:r>
              <a:rPr lang="en-US" dirty="0" err="1"/>
              <a:t>ElectricCar</a:t>
            </a:r>
            <a:r>
              <a:rPr lang="en-US" dirty="0"/>
              <a:t> instantiates an </a:t>
            </a:r>
            <a:r>
              <a:rPr lang="en-US" dirty="0" err="1"/>
              <a:t>ElectricCar</a:t>
            </a:r>
            <a:r>
              <a:rPr lang="en-US" dirty="0"/>
              <a:t> object, which includes all of the attributes and methods provided in the Car base class.</a:t>
            </a:r>
          </a:p>
          <a:p>
            <a:pPr lvl="1"/>
            <a:r>
              <a:rPr lang="en-US" dirty="0"/>
              <a:t>Calling </a:t>
            </a:r>
            <a:r>
              <a:rPr lang="en-US" dirty="0">
                <a:latin typeface="Courier New" panose="02070309020205020404" pitchFamily="49" charset="0"/>
                <a:cs typeface="Courier New" panose="02070309020205020404" pitchFamily="49" charset="0"/>
              </a:rPr>
              <a:t>super().__init__ </a:t>
            </a:r>
            <a:r>
              <a:rPr lang="en-US" dirty="0"/>
              <a:t>tells Python to call the Car constructor as the object is being created</a:t>
            </a:r>
          </a:p>
          <a:p>
            <a:pPr lvl="1"/>
            <a:r>
              <a:rPr lang="en-US" dirty="0"/>
              <a:t>All of the </a:t>
            </a:r>
            <a:r>
              <a:rPr lang="en-US" dirty="0" err="1"/>
              <a:t>ElectricCar</a:t>
            </a:r>
            <a:r>
              <a:rPr lang="en-US" dirty="0"/>
              <a:t> constructor parameters are passed up to the Car base class constructor as arguments, since those attributes reside in the Car class and must be set there</a:t>
            </a:r>
          </a:p>
          <a:p>
            <a:pPr lvl="1"/>
            <a:r>
              <a:rPr lang="en-US" dirty="0"/>
              <a:t>The name </a:t>
            </a:r>
            <a:r>
              <a:rPr lang="en-US" b="1" dirty="0"/>
              <a:t>super</a:t>
            </a:r>
            <a:r>
              <a:rPr lang="en-US" dirty="0"/>
              <a:t> comes from the convention of calling the parent class a superclass and the child class a subclass.</a:t>
            </a:r>
          </a:p>
        </p:txBody>
      </p:sp>
      <p:sp>
        <p:nvSpPr>
          <p:cNvPr id="4" name="Slide Number Placeholder 3">
            <a:extLst>
              <a:ext uri="{FF2B5EF4-FFF2-40B4-BE49-F238E27FC236}">
                <a16:creationId xmlns:a16="http://schemas.microsoft.com/office/drawing/2014/main" id="{1AD3D72E-0D9C-4768-9860-E5D2C86B0D07}"/>
              </a:ext>
            </a:extLst>
          </p:cNvPr>
          <p:cNvSpPr>
            <a:spLocks noGrp="1"/>
          </p:cNvSpPr>
          <p:nvPr>
            <p:ph type="sldNum" sz="quarter" idx="12"/>
          </p:nvPr>
        </p:nvSpPr>
        <p:spPr/>
        <p:txBody>
          <a:bodyPr/>
          <a:lstStyle/>
          <a:p>
            <a:fld id="{E84E2596-301E-4832-9EC0-2653E7A66251}" type="slidenum">
              <a:rPr lang="en-US" smtClean="0"/>
              <a:t>28</a:t>
            </a:fld>
            <a:endParaRPr lang="en-US"/>
          </a:p>
        </p:txBody>
      </p:sp>
      <p:pic>
        <p:nvPicPr>
          <p:cNvPr id="6" name="Picture 5" descr="A drawing of Superman&#10;&#10;This Image by Unknown Author is licensed under CC BY-NC-ND">
            <a:extLst>
              <a:ext uri="{FF2B5EF4-FFF2-40B4-BE49-F238E27FC236}">
                <a16:creationId xmlns:a16="http://schemas.microsoft.com/office/drawing/2014/main" id="{B4ABE491-B022-4DD4-8ECF-2F45523B62A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891591" y="118740"/>
            <a:ext cx="607053" cy="1005840"/>
          </a:xfrm>
          <a:prstGeom prst="rect">
            <a:avLst/>
          </a:prstGeom>
        </p:spPr>
      </p:pic>
    </p:spTree>
    <p:extLst>
      <p:ext uri="{BB962C8B-B14F-4D97-AF65-F5344CB8AC3E}">
        <p14:creationId xmlns:p14="http://schemas.microsoft.com/office/powerpoint/2010/main" val="904734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6922-27C3-41FE-9592-4F6ADDC98A49}"/>
              </a:ext>
            </a:extLst>
          </p:cNvPr>
          <p:cNvSpPr>
            <a:spLocks noGrp="1"/>
          </p:cNvSpPr>
          <p:nvPr>
            <p:ph type="title"/>
          </p:nvPr>
        </p:nvSpPr>
        <p:spPr>
          <a:xfrm>
            <a:off x="609600" y="154565"/>
            <a:ext cx="10160000" cy="963035"/>
          </a:xfrm>
        </p:spPr>
        <p:txBody>
          <a:bodyPr/>
          <a:lstStyle/>
          <a:p>
            <a:r>
              <a:rPr lang="en-US" dirty="0"/>
              <a:t>Adding an Attribute to a Subclass</a:t>
            </a:r>
          </a:p>
        </p:txBody>
      </p:sp>
      <p:sp>
        <p:nvSpPr>
          <p:cNvPr id="3" name="Content Placeholder 2">
            <a:extLst>
              <a:ext uri="{FF2B5EF4-FFF2-40B4-BE49-F238E27FC236}">
                <a16:creationId xmlns:a16="http://schemas.microsoft.com/office/drawing/2014/main" id="{FCA0A866-12B2-4000-A926-17C45EC4D981}"/>
              </a:ext>
            </a:extLst>
          </p:cNvPr>
          <p:cNvSpPr>
            <a:spLocks noGrp="1"/>
          </p:cNvSpPr>
          <p:nvPr>
            <p:ph idx="1"/>
          </p:nvPr>
        </p:nvSpPr>
        <p:spPr>
          <a:xfrm>
            <a:off x="609600" y="1117600"/>
            <a:ext cx="10160000" cy="5359400"/>
          </a:xfrm>
        </p:spPr>
        <p:txBody>
          <a:bodyPr>
            <a:noAutofit/>
          </a:bodyPr>
          <a:lstStyle/>
          <a:p>
            <a:pPr marL="0" indent="0">
              <a:spcBef>
                <a:spcPts val="0"/>
              </a:spcBef>
              <a:buNone/>
            </a:pPr>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ElectricCar</a:t>
            </a:r>
            <a:r>
              <a:rPr lang="en-US" sz="1600" dirty="0">
                <a:latin typeface="Courier New" panose="02070309020205020404" pitchFamily="49" charset="0"/>
                <a:cs typeface="Courier New" panose="02070309020205020404" pitchFamily="49" charset="0"/>
              </a:rPr>
              <a:t>(Car):</a:t>
            </a:r>
          </a:p>
          <a:p>
            <a:pPr marL="0" indent="0">
              <a:spcBef>
                <a:spcPts val="0"/>
              </a:spcBef>
              <a:buNone/>
            </a:pPr>
            <a:r>
              <a:rPr lang="en-US" sz="1600" dirty="0">
                <a:latin typeface="Courier New" panose="02070309020205020404" pitchFamily="49" charset="0"/>
                <a:cs typeface="Courier New" panose="02070309020205020404" pitchFamily="49" charset="0"/>
              </a:rPr>
              <a:t>    """Represent aspects of a car, specific to electric vehicles."""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def __init__(self, make, model, year, </a:t>
            </a:r>
            <a:r>
              <a:rPr lang="en-US" sz="1600" b="1" dirty="0" err="1">
                <a:latin typeface="Courier New" panose="02070309020205020404" pitchFamily="49" charset="0"/>
                <a:cs typeface="Courier New" panose="02070309020205020404" pitchFamily="49" charset="0"/>
              </a:rPr>
              <a:t>batteryVolts</a:t>
            </a:r>
            <a:r>
              <a:rPr lang="en-US" sz="1600" b="1" dirty="0">
                <a:latin typeface="Courier New" panose="02070309020205020404" pitchFamily="49" charset="0"/>
                <a:cs typeface="Courier New" panose="02070309020205020404" pitchFamily="49" charset="0"/>
              </a:rPr>
              <a:t> = 0</a:t>
            </a:r>
            <a:r>
              <a:rPr lang="en-US" sz="1600" dirty="0">
                <a:latin typeface="Courier New" panose="02070309020205020404" pitchFamily="49" charset="0"/>
                <a:cs typeface="Courier New" panose="02070309020205020404" pitchFamily="49" charset="0"/>
              </a:rPr>
              <a:t>):</a:t>
            </a:r>
          </a:p>
          <a:p>
            <a:pPr marL="0" indent="0">
              <a:spcBef>
                <a:spcPts val="0"/>
              </a:spcBef>
              <a:buNone/>
            </a:pPr>
            <a:r>
              <a:rPr lang="en-US" sz="1600" dirty="0">
                <a:latin typeface="Courier New" panose="02070309020205020404" pitchFamily="49" charset="0"/>
                <a:cs typeface="Courier New" panose="02070309020205020404" pitchFamily="49" charset="0"/>
              </a:rPr>
              <a:t>        """Initialize attributes of the parent class."""</a:t>
            </a:r>
          </a:p>
          <a:p>
            <a:pPr marL="0" indent="0">
              <a:spcBef>
                <a:spcPts val="0"/>
              </a:spcBef>
              <a:buNone/>
            </a:pPr>
            <a:r>
              <a:rPr lang="en-US" sz="1600" dirty="0">
                <a:latin typeface="Courier New" panose="02070309020205020404" pitchFamily="49" charset="0"/>
                <a:cs typeface="Courier New" panose="02070309020205020404" pitchFamily="49" charset="0"/>
              </a:rPr>
              <a:t>        super().__init__(make, model, year)</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self.__</a:t>
            </a:r>
            <a:r>
              <a:rPr lang="en-US" sz="1600" b="1" dirty="0" err="1">
                <a:latin typeface="Courier New" panose="02070309020205020404" pitchFamily="49" charset="0"/>
                <a:cs typeface="Courier New" panose="02070309020205020404" pitchFamily="49" charset="0"/>
              </a:rPr>
              <a:t>batteryVolts</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batteryVolts</a:t>
            </a:r>
            <a:r>
              <a:rPr lang="en-US" sz="1600" b="1" dirty="0">
                <a:latin typeface="Courier New" panose="02070309020205020404" pitchFamily="49" charset="0"/>
                <a:cs typeface="Courier New" panose="02070309020205020404" pitchFamily="49" charset="0"/>
              </a:rPr>
              <a:t>   # read-only</a:t>
            </a:r>
          </a:p>
          <a:p>
            <a:pPr marL="0" indent="0">
              <a:spcBef>
                <a:spcPts val="0"/>
              </a:spcBef>
              <a:buNone/>
            </a:pP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getter</a:t>
            </a:r>
          </a:p>
          <a:p>
            <a:pPr marL="0" indent="0">
              <a:spcBef>
                <a:spcPts val="0"/>
              </a:spcBef>
              <a:buNone/>
            </a:pPr>
            <a:r>
              <a:rPr lang="en-US" sz="1600" dirty="0">
                <a:latin typeface="Courier New" panose="02070309020205020404" pitchFamily="49" charset="0"/>
                <a:cs typeface="Courier New" panose="02070309020205020404" pitchFamily="49" charset="0"/>
              </a:rPr>
              <a:t>    @property</a:t>
            </a:r>
          </a:p>
          <a:p>
            <a:pPr marL="0" indent="0">
              <a:spcBef>
                <a:spcPts val="0"/>
              </a:spcBef>
              <a:buNone/>
            </a:pPr>
            <a:r>
              <a:rPr lang="en-US" sz="1600" dirty="0">
                <a:latin typeface="Courier New" panose="02070309020205020404" pitchFamily="49" charset="0"/>
                <a:cs typeface="Courier New" panose="02070309020205020404" pitchFamily="49" charset="0"/>
              </a:rPr>
              <a:t>    def </a:t>
            </a:r>
            <a:r>
              <a:rPr lang="en-US" sz="1600" dirty="0" err="1">
                <a:latin typeface="Courier New" panose="02070309020205020404" pitchFamily="49" charset="0"/>
                <a:cs typeface="Courier New" panose="02070309020205020404" pitchFamily="49" charset="0"/>
              </a:rPr>
              <a:t>batteryVolts</a:t>
            </a:r>
            <a:r>
              <a:rPr lang="en-US" sz="1600" dirty="0">
                <a:latin typeface="Courier New" panose="02070309020205020404" pitchFamily="49" charset="0"/>
                <a:cs typeface="Courier New" panose="02070309020205020404" pitchFamily="49" charset="0"/>
              </a:rPr>
              <a:t>(self):</a:t>
            </a:r>
          </a:p>
          <a:p>
            <a:pPr marL="0" indent="0">
              <a:spcBef>
                <a:spcPts val="0"/>
              </a:spcBef>
              <a:buNone/>
            </a:pPr>
            <a:r>
              <a:rPr lang="en-US" sz="1600" dirty="0">
                <a:latin typeface="Courier New" panose="02070309020205020404" pitchFamily="49" charset="0"/>
                <a:cs typeface="Courier New" panose="02070309020205020404" pitchFamily="49" charset="0"/>
              </a:rPr>
              <a:t>        return self.__</a:t>
            </a:r>
            <a:r>
              <a:rPr lang="en-US" sz="1600" dirty="0" err="1">
                <a:latin typeface="Courier New" panose="02070309020205020404" pitchFamily="49" charset="0"/>
                <a:cs typeface="Courier New" panose="02070309020205020404" pitchFamily="49" charset="0"/>
              </a:rPr>
              <a:t>batteryVolts</a:t>
            </a:r>
            <a:endParaRPr lang="en-US" sz="1600" dirty="0">
              <a:latin typeface="Courier New" panose="02070309020205020404" pitchFamily="49" charset="0"/>
              <a:cs typeface="Courier New" panose="02070309020205020404" pitchFamily="49" charset="0"/>
            </a:endParaRPr>
          </a:p>
          <a:p>
            <a:pPr marL="0" indent="0">
              <a:spcBef>
                <a:spcPts val="0"/>
              </a:spcBef>
              <a:buNone/>
            </a:pP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    # utility methods</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def </a:t>
            </a:r>
            <a:r>
              <a:rPr lang="en-US" sz="1600" b="1" dirty="0" err="1">
                <a:latin typeface="Courier New" panose="02070309020205020404" pitchFamily="49" charset="0"/>
                <a:cs typeface="Courier New" panose="02070309020205020404" pitchFamily="49" charset="0"/>
              </a:rPr>
              <a:t>get_descriptive_name</a:t>
            </a:r>
            <a:r>
              <a:rPr lang="en-US" sz="1600" b="1" dirty="0">
                <a:latin typeface="Courier New" panose="02070309020205020404" pitchFamily="49" charset="0"/>
                <a:cs typeface="Courier New" panose="02070309020205020404" pitchFamily="49" charset="0"/>
              </a:rPr>
              <a:t>(self):  # </a:t>
            </a:r>
            <a:r>
              <a:rPr lang="en-US" sz="1600" b="1" dirty="0" err="1">
                <a:latin typeface="Courier New" panose="02070309020205020404" pitchFamily="49" charset="0"/>
                <a:cs typeface="Courier New" panose="02070309020205020404" pitchFamily="49" charset="0"/>
              </a:rPr>
              <a:t>concat</a:t>
            </a:r>
            <a:r>
              <a:rPr lang="en-US" sz="1600" b="1" dirty="0">
                <a:latin typeface="Courier New" panose="02070309020205020404" pitchFamily="49" charset="0"/>
                <a:cs typeface="Courier New" panose="02070309020205020404" pitchFamily="49" charset="0"/>
              </a:rPr>
              <a:t> super's string with subclass info</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supStr</a:t>
            </a:r>
            <a:r>
              <a:rPr lang="en-US" sz="1600" b="1" dirty="0">
                <a:latin typeface="Courier New" panose="02070309020205020404" pitchFamily="49" charset="0"/>
                <a:cs typeface="Courier New" panose="02070309020205020404" pitchFamily="49" charset="0"/>
              </a:rPr>
              <a:t> = super().</a:t>
            </a:r>
            <a:r>
              <a:rPr lang="en-US" sz="1600" b="1" dirty="0" err="1">
                <a:latin typeface="Courier New" panose="02070309020205020404" pitchFamily="49" charset="0"/>
                <a:cs typeface="Courier New" panose="02070309020205020404" pitchFamily="49" charset="0"/>
              </a:rPr>
              <a:t>get_descriptive_name</a:t>
            </a:r>
            <a:r>
              <a:rPr lang="en-US" sz="1600" b="1" dirty="0">
                <a:latin typeface="Courier New" panose="02070309020205020404" pitchFamily="49" charset="0"/>
                <a:cs typeface="Courier New" panose="02070309020205020404" pitchFamily="49" charset="0"/>
              </a:rPr>
              <a:t>()</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return </a:t>
            </a:r>
            <a:r>
              <a:rPr lang="en-US" sz="1600" b="1" dirty="0" err="1">
                <a:latin typeface="Courier New" panose="02070309020205020404" pitchFamily="49" charset="0"/>
                <a:cs typeface="Courier New" panose="02070309020205020404" pitchFamily="49" charset="0"/>
              </a:rPr>
              <a:t>supStr</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nbattery</a:t>
            </a:r>
            <a:r>
              <a:rPr lang="en-US" sz="1600" b="1" dirty="0">
                <a:latin typeface="Courier New" panose="02070309020205020404" pitchFamily="49" charset="0"/>
                <a:cs typeface="Courier New" panose="02070309020205020404" pitchFamily="49" charset="0"/>
              </a:rPr>
              <a:t> voltage = " + str(self.__</a:t>
            </a:r>
            <a:r>
              <a:rPr lang="en-US" sz="1600" b="1" dirty="0" err="1">
                <a:latin typeface="Courier New" panose="02070309020205020404" pitchFamily="49" charset="0"/>
                <a:cs typeface="Courier New" panose="02070309020205020404" pitchFamily="49" charset="0"/>
              </a:rPr>
              <a:t>batteryVolts</a:t>
            </a:r>
            <a:r>
              <a:rPr lang="en-US" sz="1600" b="1"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F55F50A3-2F82-46FB-A1F7-BE040533C82B}"/>
              </a:ext>
            </a:extLst>
          </p:cNvPr>
          <p:cNvSpPr>
            <a:spLocks noGrp="1"/>
          </p:cNvSpPr>
          <p:nvPr>
            <p:ph type="sldNum" sz="quarter" idx="12"/>
          </p:nvPr>
        </p:nvSpPr>
        <p:spPr/>
        <p:txBody>
          <a:bodyPr/>
          <a:lstStyle/>
          <a:p>
            <a:fld id="{E84E2596-301E-4832-9EC0-2653E7A66251}" type="slidenum">
              <a:rPr lang="en-US" smtClean="0"/>
              <a:t>29</a:t>
            </a:fld>
            <a:endParaRPr lang="en-US"/>
          </a:p>
        </p:txBody>
      </p:sp>
    </p:spTree>
    <p:extLst>
      <p:ext uri="{BB962C8B-B14F-4D97-AF65-F5344CB8AC3E}">
        <p14:creationId xmlns:p14="http://schemas.microsoft.com/office/powerpoint/2010/main" val="1364225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D84B-B348-4E7B-A232-50D5B2EE392E}"/>
              </a:ext>
            </a:extLst>
          </p:cNvPr>
          <p:cNvSpPr>
            <a:spLocks noGrp="1"/>
          </p:cNvSpPr>
          <p:nvPr>
            <p:ph type="title"/>
          </p:nvPr>
        </p:nvSpPr>
        <p:spPr/>
        <p:txBody>
          <a:bodyPr/>
          <a:lstStyle/>
          <a:p>
            <a:pPr marR="0" rtl="0"/>
            <a:r>
              <a:rPr lang="en-US" b="0" i="0" u="none" strike="noStrike" baseline="0" dirty="0">
                <a:latin typeface="Cambria" panose="02040503050406030204" pitchFamily="18" charset="0"/>
              </a:rPr>
              <a:t>Creating and Using a Class</a:t>
            </a:r>
          </a:p>
        </p:txBody>
      </p:sp>
      <p:sp>
        <p:nvSpPr>
          <p:cNvPr id="3" name="Text Placeholder 2">
            <a:extLst>
              <a:ext uri="{FF2B5EF4-FFF2-40B4-BE49-F238E27FC236}">
                <a16:creationId xmlns:a16="http://schemas.microsoft.com/office/drawing/2014/main" id="{18C22D55-1024-4D9D-A508-CDC5574F722B}"/>
              </a:ext>
            </a:extLst>
          </p:cNvPr>
          <p:cNvSpPr>
            <a:spLocks noGrp="1"/>
          </p:cNvSpPr>
          <p:nvPr>
            <p:ph type="body" idx="1"/>
          </p:nvPr>
        </p:nvSpPr>
        <p:spPr/>
        <p:txBody>
          <a:bodyPr/>
          <a:lstStyle/>
          <a:p>
            <a:r>
              <a:rPr lang="en-US" sz="2800" dirty="0"/>
              <a:t>To use object-oriented programming in Python, you create </a:t>
            </a:r>
            <a:r>
              <a:rPr lang="en-US" sz="2800" u="sng" dirty="0"/>
              <a:t>classes</a:t>
            </a:r>
            <a:r>
              <a:rPr lang="en-US" sz="2800" dirty="0"/>
              <a:t> that represent real-world things and situations, and you create </a:t>
            </a:r>
            <a:r>
              <a:rPr lang="en-US" sz="2800" u="sng" dirty="0"/>
              <a:t>objects</a:t>
            </a:r>
            <a:r>
              <a:rPr lang="en-US" sz="2800" dirty="0"/>
              <a:t> based on these classes</a:t>
            </a:r>
          </a:p>
          <a:p>
            <a:r>
              <a:rPr lang="en-US" sz="2800" dirty="0"/>
              <a:t>Example:</a:t>
            </a:r>
          </a:p>
          <a:p>
            <a:pPr lvl="1"/>
            <a:r>
              <a:rPr lang="en-US" sz="2400" dirty="0"/>
              <a:t>a </a:t>
            </a:r>
            <a:r>
              <a:rPr lang="en-US" sz="2400" u="sng" dirty="0"/>
              <a:t>Product</a:t>
            </a:r>
            <a:r>
              <a:rPr lang="en-US" sz="2400" dirty="0"/>
              <a:t> class represents a product which might be purchased in a retail store or online</a:t>
            </a:r>
          </a:p>
          <a:p>
            <a:pPr lvl="1"/>
            <a:r>
              <a:rPr lang="en-US" sz="2400" dirty="0"/>
              <a:t>The class includes </a:t>
            </a:r>
            <a:r>
              <a:rPr lang="en-US" sz="2400" u="sng" dirty="0"/>
              <a:t>attributes</a:t>
            </a:r>
            <a:r>
              <a:rPr lang="en-US" sz="2400" dirty="0"/>
              <a:t> (properties) for the name, price, and a discount percentage rate</a:t>
            </a:r>
          </a:p>
          <a:p>
            <a:pPr lvl="1"/>
            <a:r>
              <a:rPr lang="en-US" sz="2400" dirty="0"/>
              <a:t>The class also includes </a:t>
            </a:r>
            <a:r>
              <a:rPr lang="en-US" sz="2400" u="sng" dirty="0"/>
              <a:t>methods</a:t>
            </a:r>
            <a:r>
              <a:rPr lang="en-US" sz="2400" dirty="0"/>
              <a:t> ("special functions") which allow a program to perform operations with (or on) it</a:t>
            </a:r>
          </a:p>
          <a:p>
            <a:endParaRPr lang="en-US" dirty="0"/>
          </a:p>
        </p:txBody>
      </p:sp>
    </p:spTree>
    <p:extLst>
      <p:ext uri="{BB962C8B-B14F-4D97-AF65-F5344CB8AC3E}">
        <p14:creationId xmlns:p14="http://schemas.microsoft.com/office/powerpoint/2010/main" val="1930440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9CF8-F9BB-452E-AEFC-6E091CBEE4D1}"/>
              </a:ext>
            </a:extLst>
          </p:cNvPr>
          <p:cNvSpPr>
            <a:spLocks noGrp="1"/>
          </p:cNvSpPr>
          <p:nvPr>
            <p:ph type="title"/>
          </p:nvPr>
        </p:nvSpPr>
        <p:spPr>
          <a:xfrm>
            <a:off x="609600" y="195980"/>
            <a:ext cx="10160000" cy="983891"/>
          </a:xfrm>
        </p:spPr>
        <p:txBody>
          <a:bodyPr/>
          <a:lstStyle/>
          <a:p>
            <a:r>
              <a:rPr lang="en-US" dirty="0"/>
              <a:t>Overriding Methods</a:t>
            </a:r>
          </a:p>
        </p:txBody>
      </p:sp>
      <p:sp>
        <p:nvSpPr>
          <p:cNvPr id="3" name="Content Placeholder 2">
            <a:extLst>
              <a:ext uri="{FF2B5EF4-FFF2-40B4-BE49-F238E27FC236}">
                <a16:creationId xmlns:a16="http://schemas.microsoft.com/office/drawing/2014/main" id="{D027968C-48C1-4192-AB49-349CACAC657A}"/>
              </a:ext>
            </a:extLst>
          </p:cNvPr>
          <p:cNvSpPr>
            <a:spLocks noGrp="1"/>
          </p:cNvSpPr>
          <p:nvPr>
            <p:ph idx="1"/>
          </p:nvPr>
        </p:nvSpPr>
        <p:spPr>
          <a:xfrm>
            <a:off x="352425" y="1288026"/>
            <a:ext cx="10668000" cy="5188974"/>
          </a:xfrm>
        </p:spPr>
        <p:txBody>
          <a:bodyPr/>
          <a:lstStyle/>
          <a:p>
            <a:r>
              <a:rPr lang="en-US" sz="2400" dirty="0"/>
              <a:t>A subclass can </a:t>
            </a:r>
            <a:r>
              <a:rPr lang="en-US" sz="2400" u="sng" dirty="0"/>
              <a:t>override</a:t>
            </a:r>
            <a:r>
              <a:rPr lang="en-US" sz="2400" dirty="0"/>
              <a:t> a superclass method to provide specialized behavior</a:t>
            </a:r>
          </a:p>
          <a:p>
            <a:pPr lvl="1"/>
            <a:r>
              <a:rPr lang="en-US" dirty="0"/>
              <a:t>The subclass method must be declared exactly the same as the superclass</a:t>
            </a:r>
          </a:p>
          <a:p>
            <a:pPr lvl="1"/>
            <a:r>
              <a:rPr lang="en-US" dirty="0"/>
              <a:t>The override can either replace or supplement the base class's method</a:t>
            </a:r>
          </a:p>
          <a:p>
            <a:pPr lvl="1"/>
            <a:r>
              <a:rPr lang="en-US" dirty="0"/>
              <a:t>"super" can be used to call the superclass's version of the method if needed</a:t>
            </a:r>
          </a:p>
          <a:p>
            <a:endParaRPr lang="en-US" dirty="0"/>
          </a:p>
          <a:p>
            <a:pPr marL="114300" indent="0">
              <a:buNone/>
            </a:pPr>
            <a:r>
              <a:rPr lang="en-US" sz="16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def </a:t>
            </a:r>
            <a:r>
              <a:rPr lang="en-US" sz="1800" dirty="0" err="1">
                <a:latin typeface="Courier New" panose="02070309020205020404" pitchFamily="49" charset="0"/>
                <a:cs typeface="Courier New" panose="02070309020205020404" pitchFamily="49" charset="0"/>
              </a:rPr>
              <a:t>get_descriptive_name</a:t>
            </a:r>
            <a:r>
              <a:rPr lang="en-US" sz="1800" dirty="0">
                <a:latin typeface="Courier New" panose="02070309020205020404" pitchFamily="49" charset="0"/>
                <a:cs typeface="Courier New" panose="02070309020205020404" pitchFamily="49" charset="0"/>
              </a:rPr>
              <a:t>(self):  # </a:t>
            </a:r>
            <a:r>
              <a:rPr lang="en-US" sz="1800" dirty="0" err="1">
                <a:latin typeface="Courier New" panose="02070309020205020404" pitchFamily="49" charset="0"/>
                <a:cs typeface="Courier New" panose="02070309020205020404" pitchFamily="49" charset="0"/>
              </a:rPr>
              <a:t>concat</a:t>
            </a:r>
            <a:r>
              <a:rPr lang="en-US" sz="1800" dirty="0">
                <a:latin typeface="Courier New" panose="02070309020205020404" pitchFamily="49" charset="0"/>
                <a:cs typeface="Courier New" panose="02070309020205020404" pitchFamily="49" charset="0"/>
              </a:rPr>
              <a:t> super's string with subclass info</a:t>
            </a:r>
          </a:p>
          <a:p>
            <a:pPr marL="114300" indent="0">
              <a:buNone/>
            </a:pPr>
            <a:r>
              <a:rPr lang="en-US" sz="1800">
                <a:latin typeface="Courier New" panose="02070309020205020404" pitchFamily="49" charset="0"/>
                <a:cs typeface="Courier New" panose="02070309020205020404" pitchFamily="49" charset="0"/>
              </a:rPr>
              <a:t>    supStr </a:t>
            </a:r>
            <a:r>
              <a:rPr lang="en-US" sz="1800" dirty="0">
                <a:latin typeface="Courier New" panose="02070309020205020404" pitchFamily="49" charset="0"/>
                <a:cs typeface="Courier New" panose="02070309020205020404" pitchFamily="49" charset="0"/>
              </a:rPr>
              <a:t>= super().</a:t>
            </a:r>
            <a:r>
              <a:rPr lang="en-US" sz="1800" dirty="0" err="1">
                <a:latin typeface="Courier New" panose="02070309020205020404" pitchFamily="49" charset="0"/>
                <a:cs typeface="Courier New" panose="02070309020205020404" pitchFamily="49" charset="0"/>
              </a:rPr>
              <a:t>get_descriptive_name</a:t>
            </a:r>
            <a:r>
              <a:rPr lang="en-US" sz="1800" dirty="0">
                <a:latin typeface="Courier New" panose="02070309020205020404" pitchFamily="49" charset="0"/>
                <a:cs typeface="Courier New" panose="02070309020205020404" pitchFamily="49" charset="0"/>
              </a:rPr>
              <a:t>()</a:t>
            </a:r>
          </a:p>
          <a:p>
            <a:pPr marL="114300" indent="0">
              <a:buNone/>
            </a:pPr>
            <a:r>
              <a:rPr lang="en-US" sz="180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supStr</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nbattery</a:t>
            </a:r>
            <a:r>
              <a:rPr lang="en-US" sz="1800" dirty="0">
                <a:latin typeface="Courier New" panose="02070309020205020404" pitchFamily="49" charset="0"/>
                <a:cs typeface="Courier New" panose="02070309020205020404" pitchFamily="49" charset="0"/>
              </a:rPr>
              <a:t> voltage = " + str(self.__</a:t>
            </a:r>
            <a:r>
              <a:rPr lang="en-US" sz="1800" dirty="0" err="1">
                <a:latin typeface="Courier New" panose="02070309020205020404" pitchFamily="49" charset="0"/>
                <a:cs typeface="Courier New" panose="02070309020205020404" pitchFamily="49" charset="0"/>
              </a:rPr>
              <a:t>batteryVolts</a:t>
            </a:r>
            <a:r>
              <a:rPr lang="en-US" sz="1800" dirty="0">
                <a:latin typeface="Courier New" panose="02070309020205020404" pitchFamily="49" charset="0"/>
                <a:cs typeface="Courier New" panose="02070309020205020404" pitchFamily="49" charset="0"/>
              </a:rPr>
              <a:t>)</a:t>
            </a:r>
          </a:p>
          <a:p>
            <a:pPr marL="114300" indent="0">
              <a:buNone/>
            </a:pPr>
            <a:endParaRPr lang="en-US" sz="1600" b="1"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get_descriptive_name() </a:t>
            </a:r>
            <a:r>
              <a:rPr lang="en-US" dirty="0"/>
              <a:t>in the </a:t>
            </a:r>
            <a:r>
              <a:rPr lang="en-US" dirty="0" err="1"/>
              <a:t>ElectricCar</a:t>
            </a:r>
            <a:r>
              <a:rPr lang="en-US" dirty="0"/>
              <a:t> class overrides (and supplements) the Car class's method of the same name. </a:t>
            </a:r>
          </a:p>
          <a:p>
            <a:pPr lvl="1"/>
            <a:r>
              <a:rPr lang="en-US" b="1" dirty="0" err="1">
                <a:latin typeface="Courier New" panose="02070309020205020404" pitchFamily="49" charset="0"/>
                <a:cs typeface="Courier New" panose="02070309020205020404" pitchFamily="49" charset="0"/>
              </a:rPr>
              <a:t>supStr</a:t>
            </a:r>
            <a:r>
              <a:rPr lang="en-US" b="1" dirty="0">
                <a:latin typeface="Courier New" panose="02070309020205020404" pitchFamily="49" charset="0"/>
                <a:cs typeface="Courier New" panose="02070309020205020404" pitchFamily="49" charset="0"/>
              </a:rPr>
              <a:t> = super().</a:t>
            </a:r>
            <a:r>
              <a:rPr lang="en-US" b="1" dirty="0" err="1">
                <a:latin typeface="Courier New" panose="02070309020205020404" pitchFamily="49" charset="0"/>
                <a:cs typeface="Courier New" panose="02070309020205020404" pitchFamily="49" charset="0"/>
              </a:rPr>
              <a:t>get_descriptive_name</a:t>
            </a:r>
            <a:r>
              <a:rPr lang="en-US" b="1" dirty="0">
                <a:latin typeface="Courier New" panose="02070309020205020404" pitchFamily="49" charset="0"/>
                <a:cs typeface="Courier New" panose="02070309020205020404" pitchFamily="49" charset="0"/>
              </a:rPr>
              <a:t>() </a:t>
            </a:r>
            <a:r>
              <a:rPr lang="en-US" dirty="0"/>
              <a:t>obtains the superclass's string so it can be combined with the specialized battery information of the subclass.</a:t>
            </a:r>
          </a:p>
          <a:p>
            <a:endParaRPr lang="en-US" dirty="0"/>
          </a:p>
        </p:txBody>
      </p:sp>
      <p:sp>
        <p:nvSpPr>
          <p:cNvPr id="4" name="Slide Number Placeholder 3">
            <a:extLst>
              <a:ext uri="{FF2B5EF4-FFF2-40B4-BE49-F238E27FC236}">
                <a16:creationId xmlns:a16="http://schemas.microsoft.com/office/drawing/2014/main" id="{4DFB3A7C-1CC7-4B7A-91BE-B04C875F3345}"/>
              </a:ext>
            </a:extLst>
          </p:cNvPr>
          <p:cNvSpPr>
            <a:spLocks noGrp="1"/>
          </p:cNvSpPr>
          <p:nvPr>
            <p:ph type="sldNum" sz="quarter" idx="12"/>
          </p:nvPr>
        </p:nvSpPr>
        <p:spPr/>
        <p:txBody>
          <a:bodyPr/>
          <a:lstStyle/>
          <a:p>
            <a:fld id="{E84E2596-301E-4832-9EC0-2653E7A66251}" type="slidenum">
              <a:rPr lang="en-US" smtClean="0"/>
              <a:t>30</a:t>
            </a:fld>
            <a:endParaRPr lang="en-US"/>
          </a:p>
        </p:txBody>
      </p:sp>
    </p:spTree>
    <p:extLst>
      <p:ext uri="{BB962C8B-B14F-4D97-AF65-F5344CB8AC3E}">
        <p14:creationId xmlns:p14="http://schemas.microsoft.com/office/powerpoint/2010/main" val="4220929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8C77-AE4F-4CD4-B22D-5BE00C835C4A}"/>
              </a:ext>
            </a:extLst>
          </p:cNvPr>
          <p:cNvSpPr>
            <a:spLocks noGrp="1"/>
          </p:cNvSpPr>
          <p:nvPr>
            <p:ph type="title"/>
          </p:nvPr>
        </p:nvSpPr>
        <p:spPr/>
        <p:txBody>
          <a:bodyPr/>
          <a:lstStyle/>
          <a:p>
            <a:r>
              <a:rPr lang="en-US" dirty="0"/>
              <a:t>Overriding Methods</a:t>
            </a:r>
          </a:p>
        </p:txBody>
      </p:sp>
      <p:sp>
        <p:nvSpPr>
          <p:cNvPr id="3" name="Content Placeholder 2">
            <a:extLst>
              <a:ext uri="{FF2B5EF4-FFF2-40B4-BE49-F238E27FC236}">
                <a16:creationId xmlns:a16="http://schemas.microsoft.com/office/drawing/2014/main" id="{58F15B44-079C-434B-860F-D153892EBDE0}"/>
              </a:ext>
            </a:extLst>
          </p:cNvPr>
          <p:cNvSpPr>
            <a:spLocks noGrp="1"/>
          </p:cNvSpPr>
          <p:nvPr>
            <p:ph idx="1"/>
          </p:nvPr>
        </p:nvSpPr>
        <p:spPr/>
        <p:txBody>
          <a:bodyPr>
            <a:normAutofit/>
          </a:bodyPr>
          <a:lstStyle/>
          <a:p>
            <a:pPr marL="114300" indent="0">
              <a:buNone/>
            </a:pPr>
            <a:r>
              <a:rPr lang="en-US" sz="2000" dirty="0">
                <a:latin typeface="Courier New" panose="02070309020205020404" pitchFamily="49" charset="0"/>
                <a:cs typeface="Courier New" panose="02070309020205020404" pitchFamily="49" charset="0"/>
              </a:rPr>
              <a:t>def main():</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my_tesla</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ElectricCar</a:t>
            </a:r>
            <a:r>
              <a:rPr lang="en-US" sz="2000" dirty="0">
                <a:latin typeface="Courier New" panose="02070309020205020404" pitchFamily="49" charset="0"/>
                <a:cs typeface="Courier New" panose="02070309020205020404" pitchFamily="49" charset="0"/>
              </a:rPr>
              <a:t>('tesla', '</a:t>
            </a:r>
            <a:r>
              <a:rPr lang="en-US" sz="2000" dirty="0" err="1">
                <a:latin typeface="Courier New" panose="02070309020205020404" pitchFamily="49" charset="0"/>
                <a:cs typeface="Courier New" panose="02070309020205020404" pitchFamily="49" charset="0"/>
              </a:rPr>
              <a:t>model s</a:t>
            </a:r>
            <a:r>
              <a:rPr lang="en-US" sz="2000" dirty="0">
                <a:latin typeface="Courier New" panose="02070309020205020404" pitchFamily="49" charset="0"/>
                <a:cs typeface="Courier New" panose="02070309020205020404" pitchFamily="49" charset="0"/>
              </a:rPr>
              <a:t>', 2019)</a:t>
            </a:r>
          </a:p>
          <a:p>
            <a:pPr marL="114300" indent="0">
              <a:buNone/>
            </a:pPr>
            <a:r>
              <a:rPr lang="en-US" sz="2000" dirty="0">
                <a:latin typeface="Courier New" panose="02070309020205020404" pitchFamily="49" charset="0"/>
                <a:cs typeface="Courier New" panose="02070309020205020404" pitchFamily="49" charset="0"/>
              </a:rPr>
              <a:t>    print(</a:t>
            </a:r>
            <a:r>
              <a:rPr lang="en-US" sz="2000" dirty="0" err="1">
                <a:latin typeface="Courier New" panose="02070309020205020404" pitchFamily="49" charset="0"/>
                <a:cs typeface="Courier New" panose="02070309020205020404" pitchFamily="49" charset="0"/>
              </a:rPr>
              <a:t>my_tesla.get_descriptive_name</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my_tesla2 = </a:t>
            </a:r>
            <a:r>
              <a:rPr lang="en-US" sz="2000" dirty="0" err="1">
                <a:latin typeface="Courier New" panose="02070309020205020404" pitchFamily="49" charset="0"/>
                <a:cs typeface="Courier New" panose="02070309020205020404" pitchFamily="49" charset="0"/>
              </a:rPr>
              <a:t>ElectricCar</a:t>
            </a:r>
            <a:r>
              <a:rPr lang="en-US" sz="2000" dirty="0">
                <a:latin typeface="Courier New" panose="02070309020205020404" pitchFamily="49" charset="0"/>
                <a:cs typeface="Courier New" panose="02070309020205020404" pitchFamily="49" charset="0"/>
              </a:rPr>
              <a:t>('tesla', '</a:t>
            </a:r>
            <a:r>
              <a:rPr lang="en-US" sz="2000" dirty="0" err="1">
                <a:latin typeface="Courier New" panose="02070309020205020404" pitchFamily="49" charset="0"/>
                <a:cs typeface="Courier New" panose="02070309020205020404" pitchFamily="49" charset="0"/>
              </a:rPr>
              <a:t>model s</a:t>
            </a:r>
            <a:r>
              <a:rPr lang="en-US" sz="2000" dirty="0">
                <a:latin typeface="Courier New" panose="02070309020205020404" pitchFamily="49" charset="0"/>
                <a:cs typeface="Courier New" panose="02070309020205020404" pitchFamily="49" charset="0"/>
              </a:rPr>
              <a:t>', 2019, 375)</a:t>
            </a:r>
          </a:p>
          <a:p>
            <a:pPr marL="114300" indent="0">
              <a:buNone/>
            </a:pPr>
            <a:r>
              <a:rPr lang="en-US" sz="2000" dirty="0">
                <a:latin typeface="Courier New" panose="02070309020205020404" pitchFamily="49" charset="0"/>
                <a:cs typeface="Courier New" panose="02070309020205020404" pitchFamily="49" charset="0"/>
              </a:rPr>
              <a:t>    print(my_tesla2.get_descriptive_name())</a:t>
            </a:r>
          </a:p>
        </p:txBody>
      </p:sp>
      <p:sp>
        <p:nvSpPr>
          <p:cNvPr id="4" name="Slide Number Placeholder 3">
            <a:extLst>
              <a:ext uri="{FF2B5EF4-FFF2-40B4-BE49-F238E27FC236}">
                <a16:creationId xmlns:a16="http://schemas.microsoft.com/office/drawing/2014/main" id="{0595B2C1-711D-4D20-B5F7-B1348578FEF9}"/>
              </a:ext>
            </a:extLst>
          </p:cNvPr>
          <p:cNvSpPr>
            <a:spLocks noGrp="1"/>
          </p:cNvSpPr>
          <p:nvPr>
            <p:ph type="sldNum" sz="quarter" idx="12"/>
          </p:nvPr>
        </p:nvSpPr>
        <p:spPr/>
        <p:txBody>
          <a:bodyPr/>
          <a:lstStyle/>
          <a:p>
            <a:fld id="{E84E2596-301E-4832-9EC0-2653E7A66251}" type="slidenum">
              <a:rPr lang="en-US" smtClean="0"/>
              <a:t>31</a:t>
            </a:fld>
            <a:endParaRPr lang="en-US" dirty="0"/>
          </a:p>
        </p:txBody>
      </p:sp>
      <p:sp>
        <p:nvSpPr>
          <p:cNvPr id="5" name="Rectangle 4">
            <a:extLst>
              <a:ext uri="{FF2B5EF4-FFF2-40B4-BE49-F238E27FC236}">
                <a16:creationId xmlns:a16="http://schemas.microsoft.com/office/drawing/2014/main" id="{1D9C371C-7F2F-4B55-B2C5-93972EF57D6C}"/>
              </a:ext>
            </a:extLst>
          </p:cNvPr>
          <p:cNvSpPr/>
          <p:nvPr/>
        </p:nvSpPr>
        <p:spPr>
          <a:xfrm>
            <a:off x="7289186" y="4396770"/>
            <a:ext cx="3480414" cy="1569660"/>
          </a:xfrm>
          <a:prstGeom prst="rect">
            <a:avLst/>
          </a:prstGeom>
          <a:solidFill>
            <a:schemeClr val="accent3">
              <a:lumMod val="40000"/>
              <a:lumOff val="60000"/>
            </a:schemeClr>
          </a:solidFill>
          <a:ln>
            <a:solidFill>
              <a:schemeClr val="tx1"/>
            </a:solidFill>
          </a:ln>
        </p:spPr>
        <p:txBody>
          <a:bodyPr wrap="square">
            <a:spAutoFit/>
          </a:bodyPr>
          <a:lstStyle/>
          <a:p>
            <a:r>
              <a:rPr lang="en-US" sz="2400" b="1" dirty="0"/>
              <a:t>2019 Tesla Model S</a:t>
            </a:r>
          </a:p>
          <a:p>
            <a:r>
              <a:rPr lang="en-US" sz="2400" b="1" dirty="0"/>
              <a:t>battery voltage = 0</a:t>
            </a:r>
          </a:p>
          <a:p>
            <a:r>
              <a:rPr lang="en-US" sz="2400" b="1" dirty="0"/>
              <a:t>2019 Tesla Model S</a:t>
            </a:r>
          </a:p>
          <a:p>
            <a:r>
              <a:rPr lang="en-US" sz="2400" b="1" dirty="0"/>
              <a:t>battery voltage = 375</a:t>
            </a:r>
          </a:p>
        </p:txBody>
      </p:sp>
    </p:spTree>
    <p:extLst>
      <p:ext uri="{BB962C8B-B14F-4D97-AF65-F5344CB8AC3E}">
        <p14:creationId xmlns:p14="http://schemas.microsoft.com/office/powerpoint/2010/main" val="1918824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C445-CFBD-478D-B148-0D607BA7A1AB}"/>
              </a:ext>
            </a:extLst>
          </p:cNvPr>
          <p:cNvSpPr>
            <a:spLocks noGrp="1"/>
          </p:cNvSpPr>
          <p:nvPr>
            <p:ph type="title"/>
          </p:nvPr>
        </p:nvSpPr>
        <p:spPr>
          <a:xfrm>
            <a:off x="609600" y="107490"/>
            <a:ext cx="10160000" cy="856072"/>
          </a:xfrm>
        </p:spPr>
        <p:txBody>
          <a:bodyPr/>
          <a:lstStyle/>
          <a:p>
            <a:r>
              <a:rPr lang="en-US" dirty="0"/>
              <a:t>Class File Organization/Importing Classes</a:t>
            </a:r>
          </a:p>
        </p:txBody>
      </p:sp>
      <p:sp>
        <p:nvSpPr>
          <p:cNvPr id="3" name="Content Placeholder 2">
            <a:extLst>
              <a:ext uri="{FF2B5EF4-FFF2-40B4-BE49-F238E27FC236}">
                <a16:creationId xmlns:a16="http://schemas.microsoft.com/office/drawing/2014/main" id="{0B1AA70B-EB04-45ED-A8CE-0B207744C22B}"/>
              </a:ext>
            </a:extLst>
          </p:cNvPr>
          <p:cNvSpPr>
            <a:spLocks noGrp="1"/>
          </p:cNvSpPr>
          <p:nvPr>
            <p:ph idx="1"/>
          </p:nvPr>
        </p:nvSpPr>
        <p:spPr>
          <a:xfrm>
            <a:off x="609600" y="1071716"/>
            <a:ext cx="10160000" cy="5405284"/>
          </a:xfrm>
        </p:spPr>
        <p:txBody>
          <a:bodyPr>
            <a:normAutofit/>
          </a:bodyPr>
          <a:lstStyle/>
          <a:p>
            <a:r>
              <a:rPr lang="en-US" sz="2400" dirty="0"/>
              <a:t>Class files can get long, especially if you include multiple classes in a single file.</a:t>
            </a:r>
          </a:p>
          <a:p>
            <a:r>
              <a:rPr lang="en-US" sz="2400" dirty="0"/>
              <a:t>Instead, break classes out into separate files (modules) using the naming convention</a:t>
            </a:r>
          </a:p>
          <a:p>
            <a:endParaRPr lang="en-US" sz="1400" dirty="0"/>
          </a:p>
          <a:p>
            <a:pPr marL="1828800" indent="0">
              <a:buNone/>
            </a:pPr>
            <a:r>
              <a:rPr lang="en-US" sz="2000" b="1" dirty="0">
                <a:latin typeface="Courier New" panose="02070309020205020404" pitchFamily="49" charset="0"/>
                <a:cs typeface="Courier New" panose="02070309020205020404" pitchFamily="49" charset="0"/>
              </a:rPr>
              <a:t>classname.py</a:t>
            </a:r>
          </a:p>
          <a:p>
            <a:pPr marL="1828800" indent="0">
              <a:buNone/>
            </a:pPr>
            <a:endParaRPr lang="en-US" sz="1400" b="1" dirty="0"/>
          </a:p>
          <a:p>
            <a:pPr marL="344488" indent="0">
              <a:buNone/>
            </a:pPr>
            <a:r>
              <a:rPr lang="en-US" sz="2400" dirty="0"/>
              <a:t>and subclasses can import the necessary base class file(s)</a:t>
            </a:r>
          </a:p>
          <a:p>
            <a:r>
              <a:rPr lang="en-US" sz="2400" dirty="0"/>
              <a:t>Our full implementation of Car and </a:t>
            </a:r>
            <a:r>
              <a:rPr lang="en-US" sz="2400" dirty="0" err="1"/>
              <a:t>ElectricCar</a:t>
            </a:r>
            <a:r>
              <a:rPr lang="en-US" sz="2400" dirty="0"/>
              <a:t> is split out into two files:</a:t>
            </a:r>
          </a:p>
          <a:p>
            <a:endParaRPr lang="en-US" sz="1400" dirty="0"/>
          </a:p>
          <a:p>
            <a:pPr marL="1828800" indent="0">
              <a:buNone/>
            </a:pPr>
            <a:r>
              <a:rPr lang="en-US" sz="2000" b="1" dirty="0">
                <a:latin typeface="Courier New" panose="02070309020205020404" pitchFamily="49" charset="0"/>
                <a:cs typeface="Courier New" panose="02070309020205020404" pitchFamily="49" charset="0"/>
              </a:rPr>
              <a:t>car.py</a:t>
            </a:r>
          </a:p>
          <a:p>
            <a:pPr marL="1828800" indent="0">
              <a:buNone/>
            </a:pPr>
            <a:r>
              <a:rPr lang="en-US" sz="2000" b="1" dirty="0">
                <a:latin typeface="Courier New" panose="02070309020205020404" pitchFamily="49" charset="0"/>
                <a:cs typeface="Courier New" panose="02070309020205020404" pitchFamily="49" charset="0"/>
              </a:rPr>
              <a:t>electric_car.py</a:t>
            </a:r>
          </a:p>
        </p:txBody>
      </p:sp>
      <p:sp>
        <p:nvSpPr>
          <p:cNvPr id="4" name="Slide Number Placeholder 3">
            <a:extLst>
              <a:ext uri="{FF2B5EF4-FFF2-40B4-BE49-F238E27FC236}">
                <a16:creationId xmlns:a16="http://schemas.microsoft.com/office/drawing/2014/main" id="{984B3151-E94E-45C8-BA5A-725C252CEE62}"/>
              </a:ext>
            </a:extLst>
          </p:cNvPr>
          <p:cNvSpPr>
            <a:spLocks noGrp="1"/>
          </p:cNvSpPr>
          <p:nvPr>
            <p:ph type="sldNum" sz="quarter" idx="12"/>
          </p:nvPr>
        </p:nvSpPr>
        <p:spPr/>
        <p:txBody>
          <a:bodyPr/>
          <a:lstStyle/>
          <a:p>
            <a:fld id="{E84E2596-301E-4832-9EC0-2653E7A66251}" type="slidenum">
              <a:rPr lang="en-US" smtClean="0"/>
              <a:t>32</a:t>
            </a:fld>
            <a:endParaRPr lang="en-US"/>
          </a:p>
        </p:txBody>
      </p:sp>
    </p:spTree>
    <p:extLst>
      <p:ext uri="{BB962C8B-B14F-4D97-AF65-F5344CB8AC3E}">
        <p14:creationId xmlns:p14="http://schemas.microsoft.com/office/powerpoint/2010/main" val="3978139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C445-CFBD-478D-B148-0D607BA7A1AB}"/>
              </a:ext>
            </a:extLst>
          </p:cNvPr>
          <p:cNvSpPr>
            <a:spLocks noGrp="1"/>
          </p:cNvSpPr>
          <p:nvPr>
            <p:ph type="title"/>
          </p:nvPr>
        </p:nvSpPr>
        <p:spPr>
          <a:xfrm>
            <a:off x="609600" y="107490"/>
            <a:ext cx="10160000" cy="856072"/>
          </a:xfrm>
        </p:spPr>
        <p:txBody>
          <a:bodyPr/>
          <a:lstStyle/>
          <a:p>
            <a:r>
              <a:rPr lang="en-US" dirty="0"/>
              <a:t>Class File Organization/Importing Classes</a:t>
            </a:r>
          </a:p>
        </p:txBody>
      </p:sp>
      <p:sp>
        <p:nvSpPr>
          <p:cNvPr id="3" name="Content Placeholder 2">
            <a:extLst>
              <a:ext uri="{FF2B5EF4-FFF2-40B4-BE49-F238E27FC236}">
                <a16:creationId xmlns:a16="http://schemas.microsoft.com/office/drawing/2014/main" id="{0B1AA70B-EB04-45ED-A8CE-0B207744C22B}"/>
              </a:ext>
            </a:extLst>
          </p:cNvPr>
          <p:cNvSpPr>
            <a:spLocks noGrp="1"/>
          </p:cNvSpPr>
          <p:nvPr>
            <p:ph idx="1"/>
          </p:nvPr>
        </p:nvSpPr>
        <p:spPr>
          <a:xfrm>
            <a:off x="609600" y="1071716"/>
            <a:ext cx="10160000" cy="5405284"/>
          </a:xfrm>
        </p:spPr>
        <p:txBody>
          <a:bodyPr/>
          <a:lstStyle/>
          <a:p>
            <a:pPr marL="344488" indent="-225425"/>
            <a:r>
              <a:rPr lang="en-US" sz="2800" dirty="0"/>
              <a:t>In the Electric car subclass we import the Car base class:</a:t>
            </a:r>
          </a:p>
          <a:p>
            <a:pPr marL="344488" indent="-225425"/>
            <a:endParaRPr lang="en-US" sz="1200" dirty="0"/>
          </a:p>
          <a:p>
            <a:pPr marL="1828800" indent="0">
              <a:buNone/>
            </a:pPr>
            <a:r>
              <a:rPr lang="en-US" sz="2000" b="1" dirty="0">
                <a:latin typeface="Courier New" panose="02070309020205020404" pitchFamily="49" charset="0"/>
                <a:cs typeface="Courier New" panose="02070309020205020404" pitchFamily="49" charset="0"/>
              </a:rPr>
              <a:t>from car import Car</a:t>
            </a:r>
          </a:p>
          <a:p>
            <a:pPr marL="1828800" indent="0">
              <a:buNone/>
            </a:pPr>
            <a:endParaRPr lang="en-US" b="1" dirty="0"/>
          </a:p>
          <a:p>
            <a:pPr marL="344488" indent="-225425"/>
            <a:r>
              <a:rPr lang="en-US" sz="2400" dirty="0"/>
              <a:t>If there are multiple classes in a single module, you can just import the entire module:</a:t>
            </a:r>
          </a:p>
          <a:p>
            <a:pPr marL="344488" indent="-225425"/>
            <a:endParaRPr lang="en-US" sz="2400" dirty="0"/>
          </a:p>
          <a:p>
            <a:pPr marL="1828800" indent="0">
              <a:buNone/>
            </a:pPr>
            <a:r>
              <a:rPr lang="en-US" sz="2000" b="1" dirty="0">
                <a:latin typeface="Courier New" panose="02070309020205020404" pitchFamily="49" charset="0"/>
                <a:cs typeface="Courier New" panose="02070309020205020404" pitchFamily="49" charset="0"/>
              </a:rPr>
              <a:t>import car</a:t>
            </a:r>
          </a:p>
          <a:p>
            <a:pPr marL="1828800" indent="0">
              <a:buNone/>
            </a:pPr>
            <a:endParaRPr lang="en-US" b="1" dirty="0"/>
          </a:p>
          <a:p>
            <a:pPr marL="344488" indent="-225425"/>
            <a:r>
              <a:rPr lang="en-US" sz="2400" dirty="0"/>
              <a:t>Aliases can also be used. If we wanted to subclass the </a:t>
            </a:r>
            <a:r>
              <a:rPr lang="en-US" sz="2400" dirty="0" err="1"/>
              <a:t>ElectricCar</a:t>
            </a:r>
            <a:r>
              <a:rPr lang="en-US" sz="2400" dirty="0"/>
              <a:t>, for instance, in the new class file we could use an alias such as</a:t>
            </a:r>
          </a:p>
          <a:p>
            <a:pPr marL="344488" indent="-225425"/>
            <a:endParaRPr lang="en-US" sz="2400" dirty="0"/>
          </a:p>
          <a:p>
            <a:pPr marL="1828800" indent="0">
              <a:buNone/>
            </a:pPr>
            <a:r>
              <a:rPr lang="en-US" sz="2000" b="1" dirty="0">
                <a:latin typeface="Courier New" panose="02070309020205020404" pitchFamily="49" charset="0"/>
                <a:cs typeface="Courier New" panose="02070309020205020404" pitchFamily="49" charset="0"/>
              </a:rPr>
              <a:t>from </a:t>
            </a:r>
            <a:r>
              <a:rPr lang="en-US" sz="2000" b="1" dirty="0" err="1">
                <a:latin typeface="Courier New" panose="02070309020205020404" pitchFamily="49" charset="0"/>
                <a:cs typeface="Courier New" panose="02070309020205020404" pitchFamily="49" charset="0"/>
              </a:rPr>
              <a:t>electric_car</a:t>
            </a:r>
            <a:r>
              <a:rPr lang="en-US" sz="2000" b="1" dirty="0">
                <a:latin typeface="Courier New" panose="02070309020205020404" pitchFamily="49" charset="0"/>
                <a:cs typeface="Courier New" panose="02070309020205020404" pitchFamily="49" charset="0"/>
              </a:rPr>
              <a:t> import </a:t>
            </a:r>
            <a:r>
              <a:rPr lang="en-US" sz="2000" b="1" dirty="0" err="1">
                <a:latin typeface="Courier New" panose="02070309020205020404" pitchFamily="49" charset="0"/>
                <a:cs typeface="Courier New" panose="02070309020205020404" pitchFamily="49" charset="0"/>
              </a:rPr>
              <a:t>ElectricCar</a:t>
            </a:r>
            <a:r>
              <a:rPr lang="en-US" sz="2000" b="1" dirty="0">
                <a:latin typeface="Courier New" panose="02070309020205020404" pitchFamily="49" charset="0"/>
                <a:cs typeface="Courier New" panose="02070309020205020404" pitchFamily="49" charset="0"/>
              </a:rPr>
              <a:t> as EC</a:t>
            </a:r>
          </a:p>
        </p:txBody>
      </p:sp>
      <p:sp>
        <p:nvSpPr>
          <p:cNvPr id="4" name="Slide Number Placeholder 3">
            <a:extLst>
              <a:ext uri="{FF2B5EF4-FFF2-40B4-BE49-F238E27FC236}">
                <a16:creationId xmlns:a16="http://schemas.microsoft.com/office/drawing/2014/main" id="{984B3151-E94E-45C8-BA5A-725C252CEE62}"/>
              </a:ext>
            </a:extLst>
          </p:cNvPr>
          <p:cNvSpPr>
            <a:spLocks noGrp="1"/>
          </p:cNvSpPr>
          <p:nvPr>
            <p:ph type="sldNum" sz="quarter" idx="12"/>
          </p:nvPr>
        </p:nvSpPr>
        <p:spPr/>
        <p:txBody>
          <a:bodyPr/>
          <a:lstStyle/>
          <a:p>
            <a:fld id="{E84E2596-301E-4832-9EC0-2653E7A66251}" type="slidenum">
              <a:rPr lang="en-US" smtClean="0"/>
              <a:t>33</a:t>
            </a:fld>
            <a:endParaRPr lang="en-US"/>
          </a:p>
        </p:txBody>
      </p:sp>
    </p:spTree>
    <p:extLst>
      <p:ext uri="{BB962C8B-B14F-4D97-AF65-F5344CB8AC3E}">
        <p14:creationId xmlns:p14="http://schemas.microsoft.com/office/powerpoint/2010/main" val="2133511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6B90-74EA-4FE4-9FEA-E74050C1D3A1}"/>
              </a:ext>
            </a:extLst>
          </p:cNvPr>
          <p:cNvSpPr>
            <a:spLocks noGrp="1"/>
          </p:cNvSpPr>
          <p:nvPr>
            <p:ph type="title"/>
          </p:nvPr>
        </p:nvSpPr>
        <p:spPr>
          <a:xfrm>
            <a:off x="609600" y="274638"/>
            <a:ext cx="10160000" cy="815253"/>
          </a:xfrm>
        </p:spPr>
        <p:txBody>
          <a:bodyPr/>
          <a:lstStyle/>
          <a:p>
            <a:r>
              <a:rPr lang="en-US" dirty="0"/>
              <a:t>Python Supports Multiple Inheritance</a:t>
            </a:r>
          </a:p>
        </p:txBody>
      </p:sp>
      <p:sp>
        <p:nvSpPr>
          <p:cNvPr id="3" name="Content Placeholder 2">
            <a:extLst>
              <a:ext uri="{FF2B5EF4-FFF2-40B4-BE49-F238E27FC236}">
                <a16:creationId xmlns:a16="http://schemas.microsoft.com/office/drawing/2014/main" id="{F2412916-D17C-4624-B846-6A712B6038D9}"/>
              </a:ext>
            </a:extLst>
          </p:cNvPr>
          <p:cNvSpPr>
            <a:spLocks noGrp="1"/>
          </p:cNvSpPr>
          <p:nvPr>
            <p:ph idx="1"/>
          </p:nvPr>
        </p:nvSpPr>
        <p:spPr>
          <a:xfrm>
            <a:off x="609600" y="1320800"/>
            <a:ext cx="10160000" cy="5156200"/>
          </a:xfrm>
        </p:spPr>
        <p:txBody>
          <a:bodyPr>
            <a:normAutofit/>
          </a:bodyPr>
          <a:lstStyle/>
          <a:p>
            <a:r>
              <a:rPr lang="en-US" sz="2400" dirty="0"/>
              <a:t>A class definition with multiple base classes looks like this:</a:t>
            </a:r>
          </a:p>
          <a:p>
            <a:endParaRPr lang="en-US" sz="2400" dirty="0"/>
          </a:p>
          <a:p>
            <a:pPr marL="914400" indent="0">
              <a:buNone/>
            </a:pPr>
            <a:r>
              <a:rPr lang="en-US" sz="2000" dirty="0">
                <a:latin typeface="Courier New" panose="02070309020205020404" pitchFamily="49" charset="0"/>
                <a:cs typeface="Courier New" panose="02070309020205020404" pitchFamily="49" charset="0"/>
              </a:rPr>
              <a:t>class </a:t>
            </a:r>
            <a:r>
              <a:rPr lang="en-US" sz="2000" dirty="0" err="1">
                <a:latin typeface="Courier New" panose="02070309020205020404" pitchFamily="49" charset="0"/>
                <a:cs typeface="Courier New" panose="02070309020205020404" pitchFamily="49" charset="0"/>
              </a:rPr>
              <a:t>DerivedClassName</a:t>
            </a:r>
            <a:r>
              <a:rPr lang="en-US" sz="2000" dirty="0">
                <a:latin typeface="Courier New" panose="02070309020205020404" pitchFamily="49" charset="0"/>
                <a:cs typeface="Courier New" panose="02070309020205020404" pitchFamily="49" charset="0"/>
              </a:rPr>
              <a:t>(Base1, Base2, Base3):</a:t>
            </a:r>
          </a:p>
          <a:p>
            <a:pPr marL="914400" indent="0">
              <a:buNone/>
            </a:pPr>
            <a:r>
              <a:rPr lang="en-US" sz="2000" dirty="0">
                <a:latin typeface="Courier New" panose="02070309020205020404" pitchFamily="49" charset="0"/>
                <a:cs typeface="Courier New" panose="02070309020205020404" pitchFamily="49" charset="0"/>
              </a:rPr>
              <a:t>    ...</a:t>
            </a:r>
          </a:p>
          <a:p>
            <a:endParaRPr lang="en-US" sz="2400" dirty="0"/>
          </a:p>
          <a:p>
            <a:r>
              <a:rPr lang="en-US" sz="2400" dirty="0"/>
              <a:t>For most purposes, the search for attributes inherited from a parent class goes depth-first, left-to-right.</a:t>
            </a:r>
          </a:p>
          <a:p>
            <a:r>
              <a:rPr lang="en-US" sz="2400" dirty="0"/>
              <a:t>Thus, if an attribute is not found in </a:t>
            </a:r>
            <a:r>
              <a:rPr lang="en-US" sz="2400" dirty="0" err="1"/>
              <a:t>DerivedClassName</a:t>
            </a:r>
            <a:r>
              <a:rPr lang="en-US" sz="2400" dirty="0"/>
              <a:t>, it is searched for in Base1, then (recursively) in the base classes of Base1, and if it was not found there, it was searched for in Base2, and so on.</a:t>
            </a:r>
          </a:p>
        </p:txBody>
      </p:sp>
      <p:sp>
        <p:nvSpPr>
          <p:cNvPr id="4" name="Slide Number Placeholder 3">
            <a:extLst>
              <a:ext uri="{FF2B5EF4-FFF2-40B4-BE49-F238E27FC236}">
                <a16:creationId xmlns:a16="http://schemas.microsoft.com/office/drawing/2014/main" id="{6ACE54F9-CAED-4534-A3BF-1D966F3F4A24}"/>
              </a:ext>
            </a:extLst>
          </p:cNvPr>
          <p:cNvSpPr>
            <a:spLocks noGrp="1"/>
          </p:cNvSpPr>
          <p:nvPr>
            <p:ph type="sldNum" sz="quarter" idx="12"/>
          </p:nvPr>
        </p:nvSpPr>
        <p:spPr/>
        <p:txBody>
          <a:bodyPr/>
          <a:lstStyle/>
          <a:p>
            <a:fld id="{E84E2596-301E-4832-9EC0-2653E7A66251}" type="slidenum">
              <a:rPr lang="en-US" smtClean="0"/>
              <a:t>34</a:t>
            </a:fld>
            <a:endParaRPr lang="en-US" dirty="0"/>
          </a:p>
        </p:txBody>
      </p:sp>
    </p:spTree>
    <p:extLst>
      <p:ext uri="{BB962C8B-B14F-4D97-AF65-F5344CB8AC3E}">
        <p14:creationId xmlns:p14="http://schemas.microsoft.com/office/powerpoint/2010/main" val="3161876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8560-175F-44FF-B00A-7771EEB2BF92}"/>
              </a:ext>
            </a:extLst>
          </p:cNvPr>
          <p:cNvSpPr>
            <a:spLocks noGrp="1"/>
          </p:cNvSpPr>
          <p:nvPr>
            <p:ph type="title"/>
          </p:nvPr>
        </p:nvSpPr>
        <p:spPr>
          <a:xfrm>
            <a:off x="609600" y="189577"/>
            <a:ext cx="10160000" cy="905576"/>
          </a:xfrm>
        </p:spPr>
        <p:txBody>
          <a:bodyPr/>
          <a:lstStyle/>
          <a:p>
            <a:r>
              <a:rPr lang="en-US" dirty="0"/>
              <a:t>Introspection</a:t>
            </a:r>
          </a:p>
        </p:txBody>
      </p:sp>
      <p:sp>
        <p:nvSpPr>
          <p:cNvPr id="3" name="Content Placeholder 2">
            <a:extLst>
              <a:ext uri="{FF2B5EF4-FFF2-40B4-BE49-F238E27FC236}">
                <a16:creationId xmlns:a16="http://schemas.microsoft.com/office/drawing/2014/main" id="{07142443-C82A-4446-93DF-4A597C6F8021}"/>
              </a:ext>
            </a:extLst>
          </p:cNvPr>
          <p:cNvSpPr>
            <a:spLocks noGrp="1"/>
          </p:cNvSpPr>
          <p:nvPr>
            <p:ph idx="1"/>
          </p:nvPr>
        </p:nvSpPr>
        <p:spPr>
          <a:xfrm>
            <a:off x="609600" y="1329070"/>
            <a:ext cx="10160000" cy="5147930"/>
          </a:xfrm>
        </p:spPr>
        <p:txBody>
          <a:bodyPr/>
          <a:lstStyle/>
          <a:p>
            <a:r>
              <a:rPr lang="en-US" u="sng" dirty="0"/>
              <a:t>Introspection</a:t>
            </a:r>
            <a:r>
              <a:rPr lang="en-US" dirty="0"/>
              <a:t> allows a Python object to be dynamically examined</a:t>
            </a:r>
          </a:p>
          <a:p>
            <a:pPr marL="114300" indent="0">
              <a:buNone/>
            </a:pPr>
            <a:endParaRPr lang="en-US" dirty="0"/>
          </a:p>
          <a:p>
            <a:r>
              <a:rPr lang="en-US" dirty="0"/>
              <a:t>The type() function returns the type of the object:</a:t>
            </a:r>
          </a:p>
          <a:p>
            <a:endParaRPr lang="en-US" dirty="0"/>
          </a:p>
          <a:p>
            <a:pPr marL="233363" indent="0">
              <a:buNone/>
            </a:pPr>
            <a:r>
              <a:rPr lang="en-US" sz="2000" dirty="0">
                <a:latin typeface="Courier New" panose="02070309020205020404" pitchFamily="49" charset="0"/>
                <a:cs typeface="Courier New" panose="02070309020205020404" pitchFamily="49" charset="0"/>
              </a:rPr>
              <a:t>print(type(</a:t>
            </a:r>
            <a:r>
              <a:rPr lang="en-US" sz="2000" dirty="0" err="1">
                <a:latin typeface="Courier New" panose="02070309020205020404" pitchFamily="49" charset="0"/>
                <a:cs typeface="Courier New" panose="02070309020205020404" pitchFamily="49" charset="0"/>
              </a:rPr>
              <a:t>my_tesla</a:t>
            </a:r>
            <a:r>
              <a:rPr lang="en-US" sz="2000" dirty="0">
                <a:latin typeface="Courier New" panose="02070309020205020404" pitchFamily="49" charset="0"/>
                <a:cs typeface="Courier New" panose="02070309020205020404" pitchFamily="49" charset="0"/>
              </a:rPr>
              <a:t>))</a:t>
            </a:r>
          </a:p>
          <a:p>
            <a:pPr marL="862013" indent="0">
              <a:buNone/>
            </a:pPr>
            <a:endParaRPr lang="en-US" dirty="0">
              <a:latin typeface="Courier New" panose="02070309020205020404" pitchFamily="49" charset="0"/>
              <a:cs typeface="Courier New" panose="02070309020205020404" pitchFamily="49" charset="0"/>
            </a:endParaRPr>
          </a:p>
          <a:p>
            <a:pPr marL="339725" indent="-233363"/>
            <a:r>
              <a:rPr lang="en-US" dirty="0" err="1"/>
              <a:t>dir</a:t>
            </a:r>
            <a:r>
              <a:rPr lang="en-US" dirty="0"/>
              <a:t>() returns attributes and methods</a:t>
            </a:r>
          </a:p>
          <a:p>
            <a:pPr marL="339725" indent="-233363"/>
            <a:endParaRPr lang="en-US" dirty="0"/>
          </a:p>
          <a:p>
            <a:pPr marL="233363" indent="0">
              <a:buNone/>
            </a:pPr>
            <a:r>
              <a:rPr lang="en-US" sz="2000" dirty="0">
                <a:latin typeface="Courier New" panose="02070309020205020404" pitchFamily="49" charset="0"/>
                <a:cs typeface="Courier New" panose="02070309020205020404" pitchFamily="49" charset="0"/>
              </a:rPr>
              <a:t>print(</a:t>
            </a:r>
            <a:r>
              <a:rPr lang="en-US" sz="2000" dirty="0" err="1">
                <a:latin typeface="Courier New" panose="02070309020205020404" pitchFamily="49" charset="0"/>
                <a:cs typeface="Courier New" panose="02070309020205020404" pitchFamily="49" charset="0"/>
              </a:rPr>
              <a:t>dir</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my_tesla</a:t>
            </a:r>
            <a:r>
              <a:rPr lang="en-US" sz="20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9F1F0F7D-8FA3-40F5-A3CD-43DB2F14622E}"/>
              </a:ext>
            </a:extLst>
          </p:cNvPr>
          <p:cNvSpPr>
            <a:spLocks noGrp="1"/>
          </p:cNvSpPr>
          <p:nvPr>
            <p:ph type="sldNum" sz="quarter" idx="12"/>
          </p:nvPr>
        </p:nvSpPr>
        <p:spPr/>
        <p:txBody>
          <a:bodyPr/>
          <a:lstStyle/>
          <a:p>
            <a:fld id="{E84E2596-301E-4832-9EC0-2653E7A66251}" type="slidenum">
              <a:rPr lang="en-US" smtClean="0"/>
              <a:t>35</a:t>
            </a:fld>
            <a:endParaRPr lang="en-US" dirty="0"/>
          </a:p>
        </p:txBody>
      </p:sp>
      <p:sp>
        <p:nvSpPr>
          <p:cNvPr id="5" name="Rectangle 4">
            <a:extLst>
              <a:ext uri="{FF2B5EF4-FFF2-40B4-BE49-F238E27FC236}">
                <a16:creationId xmlns:a16="http://schemas.microsoft.com/office/drawing/2014/main" id="{8178B229-8722-4FA1-93D0-96319B4901EB}"/>
              </a:ext>
            </a:extLst>
          </p:cNvPr>
          <p:cNvSpPr/>
          <p:nvPr/>
        </p:nvSpPr>
        <p:spPr>
          <a:xfrm>
            <a:off x="4721041" y="2935210"/>
            <a:ext cx="3922869" cy="430887"/>
          </a:xfrm>
          <a:prstGeom prst="rect">
            <a:avLst/>
          </a:prstGeom>
          <a:solidFill>
            <a:schemeClr val="accent3">
              <a:lumMod val="40000"/>
              <a:lumOff val="60000"/>
            </a:schemeClr>
          </a:solidFill>
        </p:spPr>
        <p:txBody>
          <a:bodyPr wrap="none">
            <a:spAutoFit/>
          </a:bodyPr>
          <a:lstStyle/>
          <a:p>
            <a:r>
              <a:rPr lang="en-US" sz="2200" b="1" dirty="0">
                <a:cs typeface="Courier New" panose="02070309020205020404" pitchFamily="49" charset="0"/>
              </a:rPr>
              <a:t>&lt;class '__main__.</a:t>
            </a:r>
            <a:r>
              <a:rPr lang="en-US" sz="2200" b="1" dirty="0" err="1">
                <a:cs typeface="Courier New" panose="02070309020205020404" pitchFamily="49" charset="0"/>
              </a:rPr>
              <a:t>ElectricCar</a:t>
            </a:r>
            <a:r>
              <a:rPr lang="en-US" sz="2200" b="1" dirty="0">
                <a:cs typeface="Courier New" panose="02070309020205020404" pitchFamily="49" charset="0"/>
              </a:rPr>
              <a:t>'&gt;</a:t>
            </a:r>
          </a:p>
        </p:txBody>
      </p:sp>
      <p:sp>
        <p:nvSpPr>
          <p:cNvPr id="6" name="Rectangle 5">
            <a:extLst>
              <a:ext uri="{FF2B5EF4-FFF2-40B4-BE49-F238E27FC236}">
                <a16:creationId xmlns:a16="http://schemas.microsoft.com/office/drawing/2014/main" id="{17E33259-608D-40A1-8BDE-46392B063627}"/>
              </a:ext>
            </a:extLst>
          </p:cNvPr>
          <p:cNvSpPr/>
          <p:nvPr/>
        </p:nvSpPr>
        <p:spPr>
          <a:xfrm>
            <a:off x="4515780" y="4582793"/>
            <a:ext cx="6096000" cy="1815882"/>
          </a:xfrm>
          <a:prstGeom prst="rect">
            <a:avLst/>
          </a:prstGeom>
          <a:solidFill>
            <a:schemeClr val="accent3">
              <a:lumMod val="40000"/>
              <a:lumOff val="60000"/>
            </a:schemeClr>
          </a:solidFill>
        </p:spPr>
        <p:txBody>
          <a:bodyPr>
            <a:spAutoFit/>
          </a:bodyPr>
          <a:lstStyle/>
          <a:p>
            <a:r>
              <a:rPr lang="en-US" sz="1400" b="1" dirty="0"/>
              <a:t>['_</a:t>
            </a:r>
            <a:r>
              <a:rPr lang="en-US" sz="1400" b="1" dirty="0" err="1"/>
              <a:t>Car__make</a:t>
            </a:r>
            <a:r>
              <a:rPr lang="en-US" sz="1400" b="1" dirty="0"/>
              <a:t>', '_</a:t>
            </a:r>
            <a:r>
              <a:rPr lang="en-US" sz="1400" b="1" dirty="0" err="1"/>
              <a:t>Car__model</a:t>
            </a:r>
            <a:r>
              <a:rPr lang="en-US" sz="1400" b="1" dirty="0"/>
              <a:t>', '_</a:t>
            </a:r>
            <a:r>
              <a:rPr lang="en-US" sz="1400" b="1" dirty="0" err="1"/>
              <a:t>Car__odometer_reading</a:t>
            </a:r>
            <a:r>
              <a:rPr lang="en-US" sz="1400" b="1" dirty="0"/>
              <a:t>', '_</a:t>
            </a:r>
            <a:r>
              <a:rPr lang="en-US" sz="1400" b="1" dirty="0" err="1"/>
              <a:t>Car__year</a:t>
            </a:r>
            <a:r>
              <a:rPr lang="en-US" sz="1400" b="1" dirty="0"/>
              <a:t>', '_</a:t>
            </a:r>
            <a:r>
              <a:rPr lang="en-US" sz="1400" b="1" dirty="0" err="1"/>
              <a:t>ElectricCar</a:t>
            </a:r>
            <a:r>
              <a:rPr lang="en-US" sz="1400" b="1" dirty="0"/>
              <a:t>__</a:t>
            </a:r>
            <a:r>
              <a:rPr lang="en-US" sz="1400" b="1" dirty="0" err="1"/>
              <a:t>batteryVolts</a:t>
            </a:r>
            <a:r>
              <a:rPr lang="en-US" sz="1400" b="1" dirty="0"/>
              <a:t>', '__class__', '__</a:t>
            </a:r>
            <a:r>
              <a:rPr lang="en-US" sz="1400" b="1" dirty="0" err="1"/>
              <a:t>delattr</a:t>
            </a:r>
            <a:r>
              <a:rPr lang="en-US" sz="1400" b="1" dirty="0"/>
              <a:t>__', '__</a:t>
            </a:r>
            <a:r>
              <a:rPr lang="en-US" sz="1400" b="1" dirty="0" err="1"/>
              <a:t>dict</a:t>
            </a:r>
            <a:r>
              <a:rPr lang="en-US" sz="1400" b="1" dirty="0"/>
              <a:t>__', '__</a:t>
            </a:r>
            <a:r>
              <a:rPr lang="en-US" sz="1400" b="1" dirty="0" err="1"/>
              <a:t>dir</a:t>
            </a:r>
            <a:r>
              <a:rPr lang="en-US" sz="1400" b="1" dirty="0"/>
              <a:t>__', '__doc__', '__eq__', '__format__', '__</a:t>
            </a:r>
            <a:r>
              <a:rPr lang="en-US" sz="1400" b="1" dirty="0" err="1"/>
              <a:t>ge</a:t>
            </a:r>
            <a:r>
              <a:rPr lang="en-US" sz="1400" b="1" dirty="0"/>
              <a:t>__', '__</a:t>
            </a:r>
            <a:r>
              <a:rPr lang="en-US" sz="1400" b="1" dirty="0" err="1"/>
              <a:t>getattribute</a:t>
            </a:r>
            <a:r>
              <a:rPr lang="en-US" sz="1400" b="1" dirty="0"/>
              <a:t>__', '__</a:t>
            </a:r>
            <a:r>
              <a:rPr lang="en-US" sz="1400" b="1" dirty="0" err="1"/>
              <a:t>gt</a:t>
            </a:r>
            <a:r>
              <a:rPr lang="en-US" sz="1400" b="1" dirty="0"/>
              <a:t>__', '__hash__', '__init__', '__</a:t>
            </a:r>
            <a:r>
              <a:rPr lang="en-US" sz="1400" b="1" dirty="0" err="1"/>
              <a:t>init_subclass</a:t>
            </a:r>
            <a:r>
              <a:rPr lang="en-US" sz="1400" b="1" dirty="0"/>
              <a:t>__', '__le__', '__</a:t>
            </a:r>
            <a:r>
              <a:rPr lang="en-US" sz="1400" b="1" dirty="0" err="1"/>
              <a:t>lt</a:t>
            </a:r>
            <a:r>
              <a:rPr lang="en-US" sz="1400" b="1" dirty="0"/>
              <a:t>__', '__module__', '__ne__', '__new__', '__reduce__', '__</a:t>
            </a:r>
            <a:r>
              <a:rPr lang="en-US" sz="1400" b="1" dirty="0" err="1"/>
              <a:t>reduce_ex</a:t>
            </a:r>
            <a:r>
              <a:rPr lang="en-US" sz="1400" b="1" dirty="0"/>
              <a:t>__', '__</a:t>
            </a:r>
            <a:r>
              <a:rPr lang="en-US" sz="1400" b="1" dirty="0" err="1"/>
              <a:t>repr</a:t>
            </a:r>
            <a:r>
              <a:rPr lang="en-US" sz="1400" b="1" dirty="0"/>
              <a:t>__', '__</a:t>
            </a:r>
            <a:r>
              <a:rPr lang="en-US" sz="1400" b="1" dirty="0" err="1"/>
              <a:t>setattr</a:t>
            </a:r>
            <a:r>
              <a:rPr lang="en-US" sz="1400" b="1" dirty="0"/>
              <a:t>__', '__</a:t>
            </a:r>
            <a:r>
              <a:rPr lang="en-US" sz="1400" b="1" dirty="0" err="1"/>
              <a:t>sizeof</a:t>
            </a:r>
            <a:r>
              <a:rPr lang="en-US" sz="1400" b="1" dirty="0"/>
              <a:t>__', '__str__', '__</a:t>
            </a:r>
            <a:r>
              <a:rPr lang="en-US" sz="1400" b="1" dirty="0" err="1"/>
              <a:t>subclasshook</a:t>
            </a:r>
            <a:r>
              <a:rPr lang="en-US" sz="1400" b="1" dirty="0"/>
              <a:t>__', '__</a:t>
            </a:r>
            <a:r>
              <a:rPr lang="en-US" sz="1400" b="1" dirty="0" err="1"/>
              <a:t>weakref</a:t>
            </a:r>
            <a:r>
              <a:rPr lang="en-US" sz="1400" b="1" dirty="0"/>
              <a:t>__', '</a:t>
            </a:r>
            <a:r>
              <a:rPr lang="en-US" sz="1400" b="1" dirty="0" err="1"/>
              <a:t>batteryVolts</a:t>
            </a:r>
            <a:r>
              <a:rPr lang="en-US" sz="1400" b="1" dirty="0"/>
              <a:t>', 'get_descriptive_name', '</a:t>
            </a:r>
            <a:r>
              <a:rPr lang="en-US" sz="1400" b="1" dirty="0" err="1"/>
              <a:t>increment_odometer</a:t>
            </a:r>
            <a:r>
              <a:rPr lang="en-US" sz="1400" b="1" dirty="0"/>
              <a:t>', 'make', 'model', 'odometer_reading', 'read_odometer', 'year']</a:t>
            </a:r>
          </a:p>
        </p:txBody>
      </p:sp>
    </p:spTree>
    <p:extLst>
      <p:ext uri="{BB962C8B-B14F-4D97-AF65-F5344CB8AC3E}">
        <p14:creationId xmlns:p14="http://schemas.microsoft.com/office/powerpoint/2010/main" val="1121482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8560-175F-44FF-B00A-7771EEB2BF92}"/>
              </a:ext>
            </a:extLst>
          </p:cNvPr>
          <p:cNvSpPr>
            <a:spLocks noGrp="1"/>
          </p:cNvSpPr>
          <p:nvPr>
            <p:ph type="title"/>
          </p:nvPr>
        </p:nvSpPr>
        <p:spPr>
          <a:xfrm>
            <a:off x="609600" y="189577"/>
            <a:ext cx="10160000" cy="905576"/>
          </a:xfrm>
        </p:spPr>
        <p:txBody>
          <a:bodyPr/>
          <a:lstStyle/>
          <a:p>
            <a:r>
              <a:rPr lang="en-US" dirty="0"/>
              <a:t>Introspection</a:t>
            </a:r>
          </a:p>
        </p:txBody>
      </p:sp>
      <p:sp>
        <p:nvSpPr>
          <p:cNvPr id="3" name="Content Placeholder 2">
            <a:extLst>
              <a:ext uri="{FF2B5EF4-FFF2-40B4-BE49-F238E27FC236}">
                <a16:creationId xmlns:a16="http://schemas.microsoft.com/office/drawing/2014/main" id="{07142443-C82A-4446-93DF-4A597C6F8021}"/>
              </a:ext>
            </a:extLst>
          </p:cNvPr>
          <p:cNvSpPr>
            <a:spLocks noGrp="1"/>
          </p:cNvSpPr>
          <p:nvPr>
            <p:ph idx="1"/>
          </p:nvPr>
        </p:nvSpPr>
        <p:spPr>
          <a:xfrm>
            <a:off x="609600" y="1329070"/>
            <a:ext cx="10160000" cy="5147930"/>
          </a:xfrm>
        </p:spPr>
        <p:txBody>
          <a:bodyPr/>
          <a:lstStyle/>
          <a:p>
            <a:r>
              <a:rPr lang="en-US" dirty="0"/>
              <a:t>The id() function returns a unique identifier for an object (which is actually the memory address)</a:t>
            </a:r>
          </a:p>
          <a:p>
            <a:endParaRPr lang="en-US" sz="1200" dirty="0"/>
          </a:p>
          <a:p>
            <a:pPr marL="233363" indent="0">
              <a:buNone/>
            </a:pPr>
            <a:r>
              <a:rPr lang="en-US" sz="2000" dirty="0">
                <a:latin typeface="Courier New" panose="02070309020205020404" pitchFamily="49" charset="0"/>
                <a:cs typeface="Courier New" panose="02070309020205020404" pitchFamily="49" charset="0"/>
              </a:rPr>
              <a:t>print(id(</a:t>
            </a:r>
            <a:r>
              <a:rPr lang="en-US" sz="2000" dirty="0" err="1">
                <a:latin typeface="Courier New" panose="02070309020205020404" pitchFamily="49" charset="0"/>
                <a:cs typeface="Courier New" panose="02070309020205020404" pitchFamily="49" charset="0"/>
              </a:rPr>
              <a:t>my_tesla</a:t>
            </a:r>
            <a:r>
              <a:rPr lang="en-US" sz="2000" dirty="0">
                <a:latin typeface="Courier New" panose="02070309020205020404" pitchFamily="49" charset="0"/>
                <a:cs typeface="Courier New" panose="02070309020205020404" pitchFamily="49" charset="0"/>
              </a:rPr>
              <a:t>))</a:t>
            </a:r>
          </a:p>
          <a:p>
            <a:pPr marL="233363" indent="0">
              <a:buNone/>
            </a:pPr>
            <a:r>
              <a:rPr lang="en-US" sz="2000" dirty="0">
                <a:latin typeface="Courier New" panose="02070309020205020404" pitchFamily="49" charset="0"/>
                <a:cs typeface="Courier New" panose="02070309020205020404" pitchFamily="49" charset="0"/>
              </a:rPr>
              <a:t>print(id(my_tesla2))</a:t>
            </a:r>
          </a:p>
          <a:p>
            <a:pPr marL="862013" indent="0">
              <a:buNone/>
            </a:pPr>
            <a:endParaRPr lang="en-US" sz="1200" dirty="0">
              <a:latin typeface="Courier New" panose="02070309020205020404" pitchFamily="49" charset="0"/>
              <a:cs typeface="Courier New" panose="02070309020205020404" pitchFamily="49" charset="0"/>
            </a:endParaRPr>
          </a:p>
          <a:p>
            <a:pPr marL="339725" indent="-233363"/>
            <a:r>
              <a:rPr lang="en-US" dirty="0" err="1"/>
              <a:t>isinstance</a:t>
            </a:r>
            <a:r>
              <a:rPr lang="en-US" dirty="0"/>
              <a:t>() returns True if the first argument is an instance of the second</a:t>
            </a:r>
          </a:p>
          <a:p>
            <a:pPr marL="339725" indent="-233363"/>
            <a:endParaRPr lang="en-US" sz="1200" dirty="0"/>
          </a:p>
          <a:p>
            <a:pPr marL="233363" indent="0">
              <a:buNone/>
            </a:pPr>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isinstance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my_tesla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ElectricCar</a:t>
            </a:r>
            <a:r>
              <a:rPr lang="en-US" dirty="0">
                <a:latin typeface="Courier New" panose="02070309020205020404" pitchFamily="49" charset="0"/>
                <a:cs typeface="Courier New" panose="02070309020205020404" pitchFamily="49" charset="0"/>
              </a:rPr>
              <a:t>))</a:t>
            </a:r>
          </a:p>
          <a:p>
            <a:pPr marL="233363" indent="0">
              <a:buNone/>
            </a:pPr>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isinstance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my_tesla</a:t>
            </a:r>
            <a:r>
              <a:rPr lang="en-US" dirty="0">
                <a:latin typeface="Courier New" panose="02070309020205020404" pitchFamily="49" charset="0"/>
                <a:cs typeface="Courier New" panose="02070309020205020404" pitchFamily="49" charset="0"/>
              </a:rPr>
              <a:t>, Car))</a:t>
            </a:r>
          </a:p>
          <a:p>
            <a:pPr marL="233363" indent="0">
              <a:buNone/>
            </a:pPr>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isinstance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my_tesla</a:t>
            </a:r>
            <a:r>
              <a:rPr lang="en-US" dirty="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int))</a:t>
            </a:r>
          </a:p>
          <a:p>
            <a:pPr marL="233363" indent="0">
              <a:buNone/>
            </a:pPr>
            <a:endParaRPr lang="en-US" dirty="0">
              <a:cs typeface="Courier New" panose="02070309020205020404" pitchFamily="49" charset="0"/>
            </a:endParaRPr>
          </a:p>
          <a:p>
            <a:pPr marL="339725" indent="-223838"/>
            <a:r>
              <a:rPr lang="en-US" dirty="0"/>
              <a:t>The </a:t>
            </a:r>
            <a:r>
              <a:rPr lang="en-US" u="sng" dirty="0"/>
              <a:t>inspect</a:t>
            </a:r>
            <a:r>
              <a:rPr lang="en-US" dirty="0"/>
              <a:t> module (</a:t>
            </a:r>
            <a:r>
              <a:rPr lang="en-US" dirty="0">
                <a:hlinkClick r:id="rId2">
                  <a:extLst>
                    <a:ext uri="{A12FA001-AC4F-418D-AE19-62706E023703}">
                      <ahyp:hlinkClr xmlns:ahyp="http://schemas.microsoft.com/office/drawing/2018/hyperlinkcolor" val="tx"/>
                    </a:ext>
                  </a:extLst>
                </a:hlinkClick>
              </a:rPr>
              <a:t>https://docs.python.org/3/library/inspect.html</a:t>
            </a:r>
            <a:r>
              <a:rPr lang="en-US" dirty="0"/>
              <a:t>) provides a large number of additional introspection features</a:t>
            </a:r>
          </a:p>
        </p:txBody>
      </p:sp>
      <p:sp>
        <p:nvSpPr>
          <p:cNvPr id="4" name="Slide Number Placeholder 3">
            <a:extLst>
              <a:ext uri="{FF2B5EF4-FFF2-40B4-BE49-F238E27FC236}">
                <a16:creationId xmlns:a16="http://schemas.microsoft.com/office/drawing/2014/main" id="{9F1F0F7D-8FA3-40F5-A3CD-43DB2F14622E}"/>
              </a:ext>
            </a:extLst>
          </p:cNvPr>
          <p:cNvSpPr>
            <a:spLocks noGrp="1"/>
          </p:cNvSpPr>
          <p:nvPr>
            <p:ph type="sldNum" sz="quarter" idx="12"/>
          </p:nvPr>
        </p:nvSpPr>
        <p:spPr/>
        <p:txBody>
          <a:bodyPr/>
          <a:lstStyle/>
          <a:p>
            <a:fld id="{E84E2596-301E-4832-9EC0-2653E7A66251}" type="slidenum">
              <a:rPr lang="en-US" smtClean="0"/>
              <a:t>36</a:t>
            </a:fld>
            <a:endParaRPr lang="en-US" dirty="0"/>
          </a:p>
        </p:txBody>
      </p:sp>
      <p:sp>
        <p:nvSpPr>
          <p:cNvPr id="7" name="Rectangle 6">
            <a:extLst>
              <a:ext uri="{FF2B5EF4-FFF2-40B4-BE49-F238E27FC236}">
                <a16:creationId xmlns:a16="http://schemas.microsoft.com/office/drawing/2014/main" id="{171D6C08-BD47-4327-A36D-1BD489D7D1C3}"/>
              </a:ext>
            </a:extLst>
          </p:cNvPr>
          <p:cNvSpPr/>
          <p:nvPr/>
        </p:nvSpPr>
        <p:spPr>
          <a:xfrm>
            <a:off x="5018567" y="2255231"/>
            <a:ext cx="3048000" cy="830997"/>
          </a:xfrm>
          <a:prstGeom prst="rect">
            <a:avLst/>
          </a:prstGeom>
          <a:solidFill>
            <a:schemeClr val="accent3">
              <a:lumMod val="40000"/>
              <a:lumOff val="60000"/>
            </a:schemeClr>
          </a:solidFill>
        </p:spPr>
        <p:txBody>
          <a:bodyPr wrap="square">
            <a:spAutoFit/>
          </a:bodyPr>
          <a:lstStyle/>
          <a:p>
            <a:r>
              <a:rPr lang="en-US" sz="2400" b="1" dirty="0"/>
              <a:t>1888803883328</a:t>
            </a:r>
          </a:p>
          <a:p>
            <a:r>
              <a:rPr lang="en-US" sz="2400" b="1" dirty="0"/>
              <a:t>1888803448536</a:t>
            </a:r>
          </a:p>
        </p:txBody>
      </p:sp>
      <p:sp>
        <p:nvSpPr>
          <p:cNvPr id="8" name="Rectangle 7">
            <a:extLst>
              <a:ext uri="{FF2B5EF4-FFF2-40B4-BE49-F238E27FC236}">
                <a16:creationId xmlns:a16="http://schemas.microsoft.com/office/drawing/2014/main" id="{7D4E9DFA-F0DC-4C29-9102-3AF4C0B9BCAA}"/>
              </a:ext>
            </a:extLst>
          </p:cNvPr>
          <p:cNvSpPr/>
          <p:nvPr/>
        </p:nvSpPr>
        <p:spPr>
          <a:xfrm>
            <a:off x="8066567" y="4002608"/>
            <a:ext cx="1290084" cy="1200329"/>
          </a:xfrm>
          <a:prstGeom prst="rect">
            <a:avLst/>
          </a:prstGeom>
          <a:solidFill>
            <a:schemeClr val="accent3">
              <a:lumMod val="40000"/>
              <a:lumOff val="60000"/>
            </a:schemeClr>
          </a:solidFill>
        </p:spPr>
        <p:txBody>
          <a:bodyPr wrap="square">
            <a:spAutoFit/>
          </a:bodyPr>
          <a:lstStyle/>
          <a:p>
            <a:r>
              <a:rPr lang="en-US" sz="2400" b="1" dirty="0"/>
              <a:t>True</a:t>
            </a:r>
          </a:p>
          <a:p>
            <a:r>
              <a:rPr lang="en-US" sz="2400" b="1" dirty="0"/>
              <a:t>True</a:t>
            </a:r>
          </a:p>
          <a:p>
            <a:r>
              <a:rPr lang="en-US" sz="2400" b="1" dirty="0"/>
              <a:t>False</a:t>
            </a:r>
          </a:p>
        </p:txBody>
      </p:sp>
    </p:spTree>
    <p:extLst>
      <p:ext uri="{BB962C8B-B14F-4D97-AF65-F5344CB8AC3E}">
        <p14:creationId xmlns:p14="http://schemas.microsoft.com/office/powerpoint/2010/main" val="1987101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F1C1-1EF6-43E0-9830-BDCA88944C90}"/>
              </a:ext>
            </a:extLst>
          </p:cNvPr>
          <p:cNvSpPr>
            <a:spLocks noGrp="1"/>
          </p:cNvSpPr>
          <p:nvPr>
            <p:ph type="title"/>
          </p:nvPr>
        </p:nvSpPr>
        <p:spPr>
          <a:xfrm>
            <a:off x="609600" y="178945"/>
            <a:ext cx="10160000" cy="948106"/>
          </a:xfrm>
        </p:spPr>
        <p:txBody>
          <a:bodyPr/>
          <a:lstStyle/>
          <a:p>
            <a:r>
              <a:rPr lang="en-US" dirty="0"/>
              <a:t>Polymorphism</a:t>
            </a:r>
          </a:p>
        </p:txBody>
      </p:sp>
      <p:sp>
        <p:nvSpPr>
          <p:cNvPr id="3" name="Content Placeholder 2">
            <a:extLst>
              <a:ext uri="{FF2B5EF4-FFF2-40B4-BE49-F238E27FC236}">
                <a16:creationId xmlns:a16="http://schemas.microsoft.com/office/drawing/2014/main" id="{9007CEA2-1B19-4299-823C-C567DDE25EA6}"/>
              </a:ext>
            </a:extLst>
          </p:cNvPr>
          <p:cNvSpPr>
            <a:spLocks noGrp="1"/>
          </p:cNvSpPr>
          <p:nvPr>
            <p:ph idx="1"/>
          </p:nvPr>
        </p:nvSpPr>
        <p:spPr>
          <a:xfrm>
            <a:off x="609600" y="1286539"/>
            <a:ext cx="10160000" cy="5392515"/>
          </a:xfrm>
        </p:spPr>
        <p:txBody>
          <a:bodyPr/>
          <a:lstStyle/>
          <a:p>
            <a:r>
              <a:rPr lang="en-US" dirty="0"/>
              <a:t>Polymorphism means the ability to take various forms.</a:t>
            </a:r>
          </a:p>
          <a:p>
            <a:r>
              <a:rPr lang="en-US" dirty="0"/>
              <a:t>Overriding (covered in previous slides) is one feature of </a:t>
            </a:r>
            <a:r>
              <a:rPr lang="en-US" dirty="0" err="1"/>
              <a:t>polymorpism</a:t>
            </a:r>
            <a:endParaRPr lang="en-US" dirty="0"/>
          </a:p>
          <a:p>
            <a:r>
              <a:rPr lang="en-US" dirty="0"/>
              <a:t>An override in a subclass is called based on the type of object calling it</a:t>
            </a:r>
          </a:p>
          <a:p>
            <a:pPr lvl="1"/>
            <a:r>
              <a:rPr lang="en-US" dirty="0"/>
              <a:t>If an instance of the subclass calls the overridden method, then the subclass's override will be called. </a:t>
            </a:r>
          </a:p>
          <a:p>
            <a:pPr lvl="1"/>
            <a:r>
              <a:rPr lang="en-US" dirty="0"/>
              <a:t>If a base class calls an overridden method, the base class's version is called.</a:t>
            </a:r>
          </a:p>
          <a:p>
            <a:pPr lvl="1"/>
            <a:endParaRPr lang="en-US" dirty="0"/>
          </a:p>
          <a:p>
            <a:pPr marL="914400" indent="0">
              <a:buNone/>
            </a:pPr>
            <a:r>
              <a:rPr lang="en-US" sz="2000" dirty="0">
                <a:latin typeface="Courier New" panose="02070309020205020404" pitchFamily="49" charset="0"/>
                <a:cs typeface="Courier New" panose="02070309020205020404" pitchFamily="49" charset="0"/>
              </a:rPr>
              <a:t>print(</a:t>
            </a:r>
            <a:r>
              <a:rPr lang="en-US" sz="2000" dirty="0" err="1">
                <a:latin typeface="Courier New" panose="02070309020205020404" pitchFamily="49" charset="0"/>
                <a:cs typeface="Courier New" panose="02070309020205020404" pitchFamily="49" charset="0"/>
              </a:rPr>
              <a:t>my_tesla.get_descriptive_name</a:t>
            </a:r>
            <a:r>
              <a:rPr lang="en-US" sz="2000" dirty="0">
                <a:latin typeface="Courier New" panose="02070309020205020404" pitchFamily="49" charset="0"/>
                <a:cs typeface="Courier New" panose="02070309020205020404" pitchFamily="49" charset="0"/>
              </a:rPr>
              <a:t>())</a:t>
            </a:r>
          </a:p>
          <a:p>
            <a:pPr marL="914400" indent="0">
              <a:buNone/>
            </a:pPr>
            <a:r>
              <a:rPr lang="en-US" sz="2000" dirty="0" err="1">
                <a:latin typeface="Courier New" panose="02070309020205020404" pitchFamily="49" charset="0"/>
                <a:cs typeface="Courier New" panose="02070309020205020404" pitchFamily="49" charset="0"/>
              </a:rPr>
              <a:t>my_car</a:t>
            </a:r>
            <a:r>
              <a:rPr lang="en-US" sz="2000" dirty="0">
                <a:latin typeface="Courier New" panose="02070309020205020404" pitchFamily="49" charset="0"/>
                <a:cs typeface="Courier New" panose="02070309020205020404" pitchFamily="49" charset="0"/>
              </a:rPr>
              <a:t> = Car('</a:t>
            </a:r>
            <a:r>
              <a:rPr lang="en-US" sz="2000" dirty="0" err="1">
                <a:latin typeface="Courier New" panose="02070309020205020404" pitchFamily="49" charset="0"/>
                <a:cs typeface="Courier New" panose="02070309020205020404" pitchFamily="49" charset="0"/>
              </a:rPr>
              <a:t>chevy</a:t>
            </a:r>
            <a:r>
              <a:rPr lang="en-US" sz="2000" dirty="0">
                <a:latin typeface="Courier New" panose="02070309020205020404" pitchFamily="49" charset="0"/>
                <a:cs typeface="Courier New" panose="02070309020205020404" pitchFamily="49" charset="0"/>
              </a:rPr>
              <a:t>', 'corvette', 2016)</a:t>
            </a:r>
          </a:p>
          <a:p>
            <a:pPr marL="914400" indent="0">
              <a:buNone/>
            </a:pPr>
            <a:r>
              <a:rPr lang="en-US" sz="2000" dirty="0">
                <a:latin typeface="Courier New" panose="02070309020205020404" pitchFamily="49" charset="0"/>
                <a:cs typeface="Courier New" panose="02070309020205020404" pitchFamily="49" charset="0"/>
              </a:rPr>
              <a:t>print(</a:t>
            </a:r>
            <a:r>
              <a:rPr lang="en-US" sz="2000" dirty="0" err="1">
                <a:latin typeface="Courier New" panose="02070309020205020404" pitchFamily="49" charset="0"/>
                <a:cs typeface="Courier New" panose="02070309020205020404" pitchFamily="49" charset="0"/>
              </a:rPr>
              <a:t>my_car.get_descriptive_name</a:t>
            </a:r>
            <a:r>
              <a:rPr lang="en-US" sz="20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AFED6D9A-1126-4411-9343-0E24924D98BD}"/>
              </a:ext>
            </a:extLst>
          </p:cNvPr>
          <p:cNvSpPr>
            <a:spLocks noGrp="1"/>
          </p:cNvSpPr>
          <p:nvPr>
            <p:ph type="sldNum" sz="quarter" idx="12"/>
          </p:nvPr>
        </p:nvSpPr>
        <p:spPr/>
        <p:txBody>
          <a:bodyPr/>
          <a:lstStyle/>
          <a:p>
            <a:fld id="{E84E2596-301E-4832-9EC0-2653E7A66251}" type="slidenum">
              <a:rPr lang="en-US" smtClean="0"/>
              <a:t>37</a:t>
            </a:fld>
            <a:endParaRPr lang="en-US" dirty="0"/>
          </a:p>
        </p:txBody>
      </p:sp>
      <p:sp>
        <p:nvSpPr>
          <p:cNvPr id="5" name="Rectangle 4">
            <a:extLst>
              <a:ext uri="{FF2B5EF4-FFF2-40B4-BE49-F238E27FC236}">
                <a16:creationId xmlns:a16="http://schemas.microsoft.com/office/drawing/2014/main" id="{11B0EDE9-BA9D-4B19-A5C5-3B58AA0969AB}"/>
              </a:ext>
            </a:extLst>
          </p:cNvPr>
          <p:cNvSpPr/>
          <p:nvPr/>
        </p:nvSpPr>
        <p:spPr>
          <a:xfrm>
            <a:off x="3168501" y="5372364"/>
            <a:ext cx="3615071" cy="1200329"/>
          </a:xfrm>
          <a:prstGeom prst="rect">
            <a:avLst/>
          </a:prstGeom>
          <a:solidFill>
            <a:schemeClr val="accent3">
              <a:lumMod val="40000"/>
              <a:lumOff val="60000"/>
            </a:schemeClr>
          </a:solidFill>
        </p:spPr>
        <p:txBody>
          <a:bodyPr wrap="square">
            <a:spAutoFit/>
          </a:bodyPr>
          <a:lstStyle/>
          <a:p>
            <a:r>
              <a:rPr lang="it-IT" sz="2400" b="1" dirty="0"/>
              <a:t>2019 Tesla Model S</a:t>
            </a:r>
          </a:p>
          <a:p>
            <a:r>
              <a:rPr lang="it-IT" sz="2400" b="1" dirty="0"/>
              <a:t>battery voltage = 0</a:t>
            </a:r>
          </a:p>
          <a:p>
            <a:r>
              <a:rPr lang="it-IT" sz="2400" b="1" dirty="0"/>
              <a:t>2016 Chevy Corvette</a:t>
            </a:r>
            <a:endParaRPr lang="en-US" sz="2400" b="1" dirty="0"/>
          </a:p>
        </p:txBody>
      </p:sp>
    </p:spTree>
    <p:extLst>
      <p:ext uri="{BB962C8B-B14F-4D97-AF65-F5344CB8AC3E}">
        <p14:creationId xmlns:p14="http://schemas.microsoft.com/office/powerpoint/2010/main" val="1734829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F1C1-1EF6-43E0-9830-BDCA88944C90}"/>
              </a:ext>
            </a:extLst>
          </p:cNvPr>
          <p:cNvSpPr>
            <a:spLocks noGrp="1"/>
          </p:cNvSpPr>
          <p:nvPr>
            <p:ph type="title"/>
          </p:nvPr>
        </p:nvSpPr>
        <p:spPr>
          <a:xfrm>
            <a:off x="609600" y="178945"/>
            <a:ext cx="10160000" cy="948106"/>
          </a:xfrm>
        </p:spPr>
        <p:txBody>
          <a:bodyPr/>
          <a:lstStyle/>
          <a:p>
            <a:r>
              <a:rPr lang="en-US" dirty="0"/>
              <a:t>Polymorphism</a:t>
            </a:r>
          </a:p>
        </p:txBody>
      </p:sp>
      <p:sp>
        <p:nvSpPr>
          <p:cNvPr id="3" name="Content Placeholder 2">
            <a:extLst>
              <a:ext uri="{FF2B5EF4-FFF2-40B4-BE49-F238E27FC236}">
                <a16:creationId xmlns:a16="http://schemas.microsoft.com/office/drawing/2014/main" id="{9007CEA2-1B19-4299-823C-C567DDE25EA6}"/>
              </a:ext>
            </a:extLst>
          </p:cNvPr>
          <p:cNvSpPr>
            <a:spLocks noGrp="1"/>
          </p:cNvSpPr>
          <p:nvPr>
            <p:ph idx="1"/>
          </p:nvPr>
        </p:nvSpPr>
        <p:spPr>
          <a:xfrm>
            <a:off x="609600" y="1286539"/>
            <a:ext cx="10160000" cy="5392515"/>
          </a:xfrm>
        </p:spPr>
        <p:txBody>
          <a:bodyPr/>
          <a:lstStyle/>
          <a:p>
            <a:r>
              <a:rPr lang="en-US" dirty="0"/>
              <a:t>Using polymorphism, we can assign an instance of an electric car to a variable which represents the Car base class.</a:t>
            </a:r>
          </a:p>
          <a:p>
            <a:r>
              <a:rPr lang="en-US" dirty="0"/>
              <a:t>The Car variable still references a car, but it is a more specialized car </a:t>
            </a:r>
          </a:p>
          <a:p>
            <a:pPr lvl="1"/>
            <a:r>
              <a:rPr lang="en-US" dirty="0"/>
              <a:t>… and now the subclass override is called</a:t>
            </a:r>
          </a:p>
          <a:p>
            <a:endParaRPr lang="en-US" dirty="0"/>
          </a:p>
          <a:p>
            <a:pPr marL="114300" indent="0">
              <a:buNone/>
            </a:pPr>
            <a:r>
              <a:rPr lang="en-US" sz="2000" dirty="0">
                <a:latin typeface="Courier New" panose="02070309020205020404" pitchFamily="49" charset="0"/>
                <a:cs typeface="Courier New" panose="02070309020205020404" pitchFamily="49" charset="0"/>
              </a:rPr>
              <a:t>print(</a:t>
            </a:r>
            <a:r>
              <a:rPr lang="en-US" sz="2000" dirty="0" err="1">
                <a:latin typeface="Courier New" panose="02070309020205020404" pitchFamily="49" charset="0"/>
                <a:cs typeface="Courier New" panose="02070309020205020404" pitchFamily="49" charset="0"/>
              </a:rPr>
              <a:t>my_tesla.get_descriptive_name</a:t>
            </a:r>
            <a:r>
              <a:rPr lang="en-US" sz="2000" dirty="0">
                <a:latin typeface="Courier New" panose="02070309020205020404" pitchFamily="49" charset="0"/>
                <a:cs typeface="Courier New" panose="02070309020205020404" pitchFamily="49" charset="0"/>
              </a:rPr>
              <a:t>())</a:t>
            </a:r>
          </a:p>
          <a:p>
            <a:pPr marL="114300" indent="0">
              <a:buNone/>
            </a:pPr>
            <a:r>
              <a:rPr lang="en-US" sz="2000" dirty="0" err="1">
                <a:latin typeface="Courier New" panose="02070309020205020404" pitchFamily="49" charset="0"/>
                <a:cs typeface="Courier New" panose="02070309020205020404" pitchFamily="49" charset="0"/>
              </a:rPr>
              <a:t>my_car</a:t>
            </a:r>
            <a:r>
              <a:rPr lang="en-US" sz="2000" dirty="0">
                <a:latin typeface="Courier New" panose="02070309020205020404" pitchFamily="49" charset="0"/>
                <a:cs typeface="Courier New" panose="02070309020205020404" pitchFamily="49" charset="0"/>
              </a:rPr>
              <a:t> = Car('</a:t>
            </a:r>
            <a:r>
              <a:rPr lang="en-US" sz="2000" dirty="0" err="1">
                <a:latin typeface="Courier New" panose="02070309020205020404" pitchFamily="49" charset="0"/>
                <a:cs typeface="Courier New" panose="02070309020205020404" pitchFamily="49" charset="0"/>
              </a:rPr>
              <a:t>chevy</a:t>
            </a:r>
            <a:r>
              <a:rPr lang="en-US" sz="2000" dirty="0">
                <a:latin typeface="Courier New" panose="02070309020205020404" pitchFamily="49" charset="0"/>
                <a:cs typeface="Courier New" panose="02070309020205020404" pitchFamily="49" charset="0"/>
              </a:rPr>
              <a:t>', 'corvette', 2016)</a:t>
            </a:r>
          </a:p>
          <a:p>
            <a:pPr marL="114300" indent="0">
              <a:buNone/>
            </a:pPr>
            <a:r>
              <a:rPr lang="en-US" sz="2000" dirty="0">
                <a:latin typeface="Courier New" panose="02070309020205020404" pitchFamily="49" charset="0"/>
                <a:cs typeface="Courier New" panose="02070309020205020404" pitchFamily="49" charset="0"/>
              </a:rPr>
              <a:t>print(</a:t>
            </a:r>
            <a:r>
              <a:rPr lang="en-US" sz="2000" dirty="0" err="1">
                <a:latin typeface="Courier New" panose="02070309020205020404" pitchFamily="49" charset="0"/>
                <a:cs typeface="Courier New" panose="02070309020205020404" pitchFamily="49" charset="0"/>
              </a:rPr>
              <a:t>my_car.get_descriptive_name</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p>
          <a:p>
            <a:pPr marL="114300" indent="0">
              <a:buNone/>
            </a:pPr>
            <a:r>
              <a:rPr lang="en-US" sz="2000" dirty="0" err="1">
                <a:latin typeface="Courier New" panose="02070309020205020404" pitchFamily="49" charset="0"/>
                <a:cs typeface="Courier New" panose="02070309020205020404" pitchFamily="49" charset="0"/>
              </a:rPr>
              <a:t>my_car</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my_tesla</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print(</a:t>
            </a:r>
            <a:r>
              <a:rPr lang="en-US" sz="2000" dirty="0" err="1">
                <a:latin typeface="Courier New" panose="02070309020205020404" pitchFamily="49" charset="0"/>
                <a:cs typeface="Courier New" panose="02070309020205020404" pitchFamily="49" charset="0"/>
              </a:rPr>
              <a:t>my_car.get_descriptive_name</a:t>
            </a:r>
            <a:r>
              <a:rPr lang="en-US" sz="20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AFED6D9A-1126-4411-9343-0E24924D98BD}"/>
              </a:ext>
            </a:extLst>
          </p:cNvPr>
          <p:cNvSpPr>
            <a:spLocks noGrp="1"/>
          </p:cNvSpPr>
          <p:nvPr>
            <p:ph type="sldNum" sz="quarter" idx="12"/>
          </p:nvPr>
        </p:nvSpPr>
        <p:spPr/>
        <p:txBody>
          <a:bodyPr/>
          <a:lstStyle/>
          <a:p>
            <a:fld id="{E84E2596-301E-4832-9EC0-2653E7A66251}" type="slidenum">
              <a:rPr lang="en-US" smtClean="0"/>
              <a:t>38</a:t>
            </a:fld>
            <a:endParaRPr lang="en-US" dirty="0"/>
          </a:p>
        </p:txBody>
      </p:sp>
      <p:sp>
        <p:nvSpPr>
          <p:cNvPr id="6" name="Rectangle 5">
            <a:extLst>
              <a:ext uri="{FF2B5EF4-FFF2-40B4-BE49-F238E27FC236}">
                <a16:creationId xmlns:a16="http://schemas.microsoft.com/office/drawing/2014/main" id="{CAD6FC09-FD98-4F88-833B-10B33307641B}"/>
              </a:ext>
            </a:extLst>
          </p:cNvPr>
          <p:cNvSpPr/>
          <p:nvPr/>
        </p:nvSpPr>
        <p:spPr>
          <a:xfrm>
            <a:off x="7003312" y="2904705"/>
            <a:ext cx="3289005" cy="2989921"/>
          </a:xfrm>
          <a:prstGeom prst="rect">
            <a:avLst/>
          </a:prstGeom>
          <a:solidFill>
            <a:schemeClr val="accent3">
              <a:lumMod val="40000"/>
              <a:lumOff val="60000"/>
            </a:schemeClr>
          </a:solidFill>
        </p:spPr>
        <p:txBody>
          <a:bodyPr wrap="square">
            <a:spAutoFit/>
          </a:bodyPr>
          <a:lstStyle/>
          <a:p>
            <a:pPr>
              <a:lnSpc>
                <a:spcPct val="150000"/>
              </a:lnSpc>
            </a:pPr>
            <a:r>
              <a:rPr lang="en-US" sz="2000" dirty="0"/>
              <a:t>2019 Tesla Model S</a:t>
            </a:r>
          </a:p>
          <a:p>
            <a:pPr>
              <a:lnSpc>
                <a:spcPct val="150000"/>
              </a:lnSpc>
            </a:pPr>
            <a:r>
              <a:rPr lang="en-US" sz="2000" dirty="0"/>
              <a:t>battery voltage = 0</a:t>
            </a:r>
          </a:p>
          <a:p>
            <a:pPr>
              <a:lnSpc>
                <a:spcPct val="150000"/>
              </a:lnSpc>
            </a:pPr>
            <a:r>
              <a:rPr lang="en-US" sz="2000" dirty="0"/>
              <a:t>2016 Chevy Corvette</a:t>
            </a:r>
          </a:p>
          <a:p>
            <a:pPr>
              <a:lnSpc>
                <a:spcPct val="150000"/>
              </a:lnSpc>
            </a:pPr>
            <a:endParaRPr lang="en-US" sz="1400" dirty="0"/>
          </a:p>
          <a:p>
            <a:pPr>
              <a:lnSpc>
                <a:spcPct val="150000"/>
              </a:lnSpc>
            </a:pPr>
            <a:endParaRPr lang="en-US" sz="1400" dirty="0"/>
          </a:p>
          <a:p>
            <a:pPr>
              <a:lnSpc>
                <a:spcPct val="150000"/>
              </a:lnSpc>
            </a:pPr>
            <a:r>
              <a:rPr lang="en-US" sz="2000" b="1" dirty="0"/>
              <a:t>2019 Tesla Model S</a:t>
            </a:r>
          </a:p>
          <a:p>
            <a:pPr>
              <a:lnSpc>
                <a:spcPct val="150000"/>
              </a:lnSpc>
            </a:pPr>
            <a:r>
              <a:rPr lang="en-US" sz="2000" b="1" dirty="0"/>
              <a:t>battery voltage = 0</a:t>
            </a:r>
          </a:p>
        </p:txBody>
      </p:sp>
    </p:spTree>
    <p:extLst>
      <p:ext uri="{BB962C8B-B14F-4D97-AF65-F5344CB8AC3E}">
        <p14:creationId xmlns:p14="http://schemas.microsoft.com/office/powerpoint/2010/main" val="2186945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F1C1-1EF6-43E0-9830-BDCA88944C90}"/>
              </a:ext>
            </a:extLst>
          </p:cNvPr>
          <p:cNvSpPr>
            <a:spLocks noGrp="1"/>
          </p:cNvSpPr>
          <p:nvPr>
            <p:ph type="title"/>
          </p:nvPr>
        </p:nvSpPr>
        <p:spPr>
          <a:xfrm>
            <a:off x="609600" y="178945"/>
            <a:ext cx="10160000" cy="948106"/>
          </a:xfrm>
        </p:spPr>
        <p:txBody>
          <a:bodyPr/>
          <a:lstStyle/>
          <a:p>
            <a:r>
              <a:rPr lang="en-US" dirty="0"/>
              <a:t>Why Use Polymorphism</a:t>
            </a:r>
          </a:p>
        </p:txBody>
      </p:sp>
      <p:sp>
        <p:nvSpPr>
          <p:cNvPr id="3" name="Content Placeholder 2">
            <a:extLst>
              <a:ext uri="{FF2B5EF4-FFF2-40B4-BE49-F238E27FC236}">
                <a16:creationId xmlns:a16="http://schemas.microsoft.com/office/drawing/2014/main" id="{9007CEA2-1B19-4299-823C-C567DDE25EA6}"/>
              </a:ext>
            </a:extLst>
          </p:cNvPr>
          <p:cNvSpPr>
            <a:spLocks noGrp="1"/>
          </p:cNvSpPr>
          <p:nvPr>
            <p:ph idx="1"/>
          </p:nvPr>
        </p:nvSpPr>
        <p:spPr>
          <a:xfrm>
            <a:off x="609600" y="1286539"/>
            <a:ext cx="10160000" cy="5392515"/>
          </a:xfrm>
        </p:spPr>
        <p:txBody>
          <a:bodyPr/>
          <a:lstStyle/>
          <a:p>
            <a:r>
              <a:rPr lang="en-US" dirty="0"/>
              <a:t>The benefits of polymorphism are that we can use a base class to represent different types of related objects</a:t>
            </a:r>
          </a:p>
          <a:p>
            <a:r>
              <a:rPr lang="en-US" dirty="0"/>
              <a:t>If we followed through on the Car inheritance hierarchy shown previously</a:t>
            </a:r>
          </a:p>
          <a:p>
            <a:endParaRPr lang="en-US" dirty="0"/>
          </a:p>
          <a:p>
            <a:endParaRPr lang="en-US" dirty="0"/>
          </a:p>
          <a:p>
            <a:endParaRPr lang="en-US" dirty="0"/>
          </a:p>
          <a:p>
            <a:endParaRPr lang="en-US" dirty="0"/>
          </a:p>
          <a:p>
            <a:endParaRPr lang="en-US" dirty="0"/>
          </a:p>
          <a:p>
            <a:pPr marL="339725" indent="0">
              <a:buNone/>
            </a:pPr>
            <a:r>
              <a:rPr lang="en-US" dirty="0"/>
              <a:t>and created the </a:t>
            </a:r>
            <a:r>
              <a:rPr lang="en-US" dirty="0" err="1"/>
              <a:t>HybridElectricCar</a:t>
            </a:r>
            <a:r>
              <a:rPr lang="en-US" dirty="0"/>
              <a:t> and </a:t>
            </a:r>
            <a:r>
              <a:rPr lang="en-US" dirty="0" err="1"/>
              <a:t>BatterElectricCar</a:t>
            </a:r>
            <a:r>
              <a:rPr lang="en-US" dirty="0"/>
              <a:t> subclasses, we could use a single </a:t>
            </a:r>
            <a:r>
              <a:rPr lang="en-US" dirty="0" err="1"/>
              <a:t>ElectricCar</a:t>
            </a:r>
            <a:r>
              <a:rPr lang="en-US" dirty="0"/>
              <a:t> variable to represent either subclass at various times in a program</a:t>
            </a:r>
          </a:p>
          <a:p>
            <a:r>
              <a:rPr lang="en-US" dirty="0"/>
              <a:t>More importantly, we could declare a Car parameter in a function and pass instances of </a:t>
            </a:r>
            <a:r>
              <a:rPr lang="en-US"/>
              <a:t>either subclass </a:t>
            </a:r>
            <a:r>
              <a:rPr lang="en-US" dirty="0"/>
              <a:t>to that function</a:t>
            </a:r>
          </a:p>
        </p:txBody>
      </p:sp>
      <p:sp>
        <p:nvSpPr>
          <p:cNvPr id="4" name="Slide Number Placeholder 3">
            <a:extLst>
              <a:ext uri="{FF2B5EF4-FFF2-40B4-BE49-F238E27FC236}">
                <a16:creationId xmlns:a16="http://schemas.microsoft.com/office/drawing/2014/main" id="{AFED6D9A-1126-4411-9343-0E24924D98BD}"/>
              </a:ext>
            </a:extLst>
          </p:cNvPr>
          <p:cNvSpPr>
            <a:spLocks noGrp="1"/>
          </p:cNvSpPr>
          <p:nvPr>
            <p:ph type="sldNum" sz="quarter" idx="12"/>
          </p:nvPr>
        </p:nvSpPr>
        <p:spPr/>
        <p:txBody>
          <a:bodyPr/>
          <a:lstStyle/>
          <a:p>
            <a:fld id="{E84E2596-301E-4832-9EC0-2653E7A66251}" type="slidenum">
              <a:rPr lang="en-US" smtClean="0"/>
              <a:t>39</a:t>
            </a:fld>
            <a:endParaRPr lang="en-US" dirty="0"/>
          </a:p>
        </p:txBody>
      </p:sp>
      <p:pic>
        <p:nvPicPr>
          <p:cNvPr id="5" name="Picture 4">
            <a:extLst>
              <a:ext uri="{FF2B5EF4-FFF2-40B4-BE49-F238E27FC236}">
                <a16:creationId xmlns:a16="http://schemas.microsoft.com/office/drawing/2014/main" id="{C4E997EA-AE05-47C7-89F2-C932C6285B30}"/>
              </a:ext>
            </a:extLst>
          </p:cNvPr>
          <p:cNvPicPr>
            <a:picLocks noChangeAspect="1"/>
          </p:cNvPicPr>
          <p:nvPr/>
        </p:nvPicPr>
        <p:blipFill>
          <a:blip r:embed="rId2"/>
          <a:stretch>
            <a:fillRect/>
          </a:stretch>
        </p:blipFill>
        <p:spPr>
          <a:xfrm>
            <a:off x="3261541" y="2560320"/>
            <a:ext cx="4160691" cy="1645920"/>
          </a:xfrm>
          <a:prstGeom prst="rect">
            <a:avLst/>
          </a:prstGeom>
        </p:spPr>
      </p:pic>
    </p:spTree>
    <p:extLst>
      <p:ext uri="{BB962C8B-B14F-4D97-AF65-F5344CB8AC3E}">
        <p14:creationId xmlns:p14="http://schemas.microsoft.com/office/powerpoint/2010/main" val="1172127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173038"/>
            <a:ext cx="10416903" cy="754425"/>
          </a:xfrm>
        </p:spPr>
        <p:txBody>
          <a:bodyPr/>
          <a:lstStyle/>
          <a:p>
            <a:r>
              <a:rPr lang="en-US" dirty="0"/>
              <a:t>The Product Class</a:t>
            </a:r>
          </a:p>
        </p:txBody>
      </p:sp>
      <p:sp>
        <p:nvSpPr>
          <p:cNvPr id="3" name="Content Placeholder 2"/>
          <p:cNvSpPr>
            <a:spLocks noGrp="1"/>
          </p:cNvSpPr>
          <p:nvPr>
            <p:ph idx="1"/>
          </p:nvPr>
        </p:nvSpPr>
        <p:spPr>
          <a:xfrm>
            <a:off x="352697" y="1140031"/>
            <a:ext cx="10416903" cy="5462650"/>
          </a:xfrm>
        </p:spPr>
        <p:txBody>
          <a:bodyPr>
            <a:normAutofit/>
          </a:bodyPr>
          <a:lstStyle/>
          <a:p>
            <a:r>
              <a:rPr lang="en-US" sz="2800" u="sng" dirty="0"/>
              <a:t>Unified</a:t>
            </a:r>
            <a:r>
              <a:rPr lang="en-US" sz="2800" dirty="0"/>
              <a:t> </a:t>
            </a:r>
            <a:r>
              <a:rPr lang="en-US" sz="2800" u="sng" dirty="0"/>
              <a:t>Modeling</a:t>
            </a:r>
            <a:r>
              <a:rPr lang="en-US" sz="2800" dirty="0"/>
              <a:t> </a:t>
            </a:r>
            <a:r>
              <a:rPr lang="en-US" sz="2800" u="sng" dirty="0"/>
              <a:t>Language</a:t>
            </a:r>
            <a:r>
              <a:rPr lang="en-US" sz="2800" dirty="0"/>
              <a:t> (UML) is used to diagram classes and objects</a:t>
            </a:r>
          </a:p>
          <a:p>
            <a:pPr lvl="1"/>
            <a:r>
              <a:rPr lang="en-US" sz="2400" dirty="0"/>
              <a:t>By convention, class names are capitalized</a:t>
            </a:r>
          </a:p>
        </p:txBody>
      </p:sp>
      <p:sp>
        <p:nvSpPr>
          <p:cNvPr id="4" name="Slide Number Placeholder 3"/>
          <p:cNvSpPr>
            <a:spLocks noGrp="1"/>
          </p:cNvSpPr>
          <p:nvPr>
            <p:ph type="sldNum" sz="quarter" idx="12"/>
          </p:nvPr>
        </p:nvSpPr>
        <p:spPr/>
        <p:txBody>
          <a:bodyPr/>
          <a:lstStyle/>
          <a:p>
            <a:fld id="{E84E2596-301E-4832-9EC0-2653E7A66251}" type="slidenum">
              <a:rPr lang="en-US" smtClean="0"/>
              <a:t>4</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3946" y="2946070"/>
            <a:ext cx="8534403" cy="3291840"/>
          </a:xfrm>
          <a:prstGeom prst="rect">
            <a:avLst/>
          </a:prstGeom>
        </p:spPr>
      </p:pic>
    </p:spTree>
    <p:extLst>
      <p:ext uri="{BB962C8B-B14F-4D97-AF65-F5344CB8AC3E}">
        <p14:creationId xmlns:p14="http://schemas.microsoft.com/office/powerpoint/2010/main" val="3041448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37E0-3F23-4B0F-A4F6-AB8DA2789DF3}"/>
              </a:ext>
            </a:extLst>
          </p:cNvPr>
          <p:cNvSpPr>
            <a:spLocks noGrp="1"/>
          </p:cNvSpPr>
          <p:nvPr>
            <p:ph type="title"/>
          </p:nvPr>
        </p:nvSpPr>
        <p:spPr>
          <a:xfrm>
            <a:off x="609600" y="0"/>
            <a:ext cx="10160000" cy="1143000"/>
          </a:xfrm>
        </p:spPr>
        <p:txBody>
          <a:bodyPr/>
          <a:lstStyle/>
          <a:p>
            <a:r>
              <a:rPr lang="en-US"/>
              <a:t>Garbage Collection in Python</a:t>
            </a:r>
          </a:p>
        </p:txBody>
      </p:sp>
      <p:sp>
        <p:nvSpPr>
          <p:cNvPr id="3" name="Content Placeholder 2">
            <a:extLst>
              <a:ext uri="{FF2B5EF4-FFF2-40B4-BE49-F238E27FC236}">
                <a16:creationId xmlns:a16="http://schemas.microsoft.com/office/drawing/2014/main" id="{902A0A8F-88AD-4090-A854-886B358E225D}"/>
              </a:ext>
            </a:extLst>
          </p:cNvPr>
          <p:cNvSpPr>
            <a:spLocks noGrp="1"/>
          </p:cNvSpPr>
          <p:nvPr>
            <p:ph idx="1"/>
          </p:nvPr>
        </p:nvSpPr>
        <p:spPr>
          <a:xfrm>
            <a:off x="609600" y="1235034"/>
            <a:ext cx="10160000" cy="5241966"/>
          </a:xfrm>
        </p:spPr>
        <p:txBody>
          <a:bodyPr>
            <a:normAutofit fontScale="70000" lnSpcReduction="20000"/>
          </a:bodyPr>
          <a:lstStyle/>
          <a:p>
            <a:pPr>
              <a:lnSpc>
                <a:spcPct val="120000"/>
              </a:lnSpc>
            </a:pPr>
            <a:r>
              <a:rPr lang="en-US" sz="4000" dirty="0"/>
              <a:t>As with languages like Java and C#, Python manages its own memory by implementing </a:t>
            </a:r>
            <a:r>
              <a:rPr lang="en-US" sz="4000" u="sng" dirty="0"/>
              <a:t>garbage</a:t>
            </a:r>
            <a:r>
              <a:rPr lang="en-US" sz="4000" dirty="0"/>
              <a:t> </a:t>
            </a:r>
            <a:r>
              <a:rPr lang="en-US" sz="4000" u="sng" dirty="0"/>
              <a:t>collection</a:t>
            </a:r>
            <a:r>
              <a:rPr lang="en-US" sz="4000" dirty="0"/>
              <a:t>.</a:t>
            </a:r>
          </a:p>
          <a:p>
            <a:pPr lvl="1">
              <a:lnSpc>
                <a:spcPct val="120000"/>
              </a:lnSpc>
            </a:pPr>
            <a:r>
              <a:rPr lang="en-US" sz="3400" dirty="0"/>
              <a:t>A </a:t>
            </a:r>
            <a:r>
              <a:rPr lang="en-US" sz="3400" u="sng" dirty="0"/>
              <a:t>reference</a:t>
            </a:r>
            <a:r>
              <a:rPr lang="en-US" sz="3400" dirty="0"/>
              <a:t> </a:t>
            </a:r>
            <a:r>
              <a:rPr lang="en-US" sz="3400" u="sng" dirty="0"/>
              <a:t>count</a:t>
            </a:r>
            <a:r>
              <a:rPr lang="en-US" sz="3400" dirty="0"/>
              <a:t> to each object is maintained</a:t>
            </a:r>
          </a:p>
          <a:p>
            <a:pPr lvl="1">
              <a:lnSpc>
                <a:spcPct val="120000"/>
              </a:lnSpc>
            </a:pPr>
            <a:r>
              <a:rPr lang="en-US" sz="3400" dirty="0"/>
              <a:t>When the count goes to 0, the object is </a:t>
            </a:r>
            <a:r>
              <a:rPr lang="en-US" sz="3400" u="sng" dirty="0"/>
              <a:t>deallocated</a:t>
            </a:r>
          </a:p>
          <a:p>
            <a:pPr>
              <a:lnSpc>
                <a:spcPct val="120000"/>
              </a:lnSpc>
            </a:pPr>
            <a:r>
              <a:rPr lang="en-US" sz="4000" dirty="0"/>
              <a:t>Python will periodically check for reference cycles (circular references) where 2 objects exclusively refer to each other, in which case both are deallocated even though the reference count is not 0</a:t>
            </a:r>
          </a:p>
          <a:p>
            <a:pPr lvl="1">
              <a:lnSpc>
                <a:spcPct val="120000"/>
              </a:lnSpc>
            </a:pPr>
            <a:r>
              <a:rPr lang="en-US" sz="3400" dirty="0"/>
              <a:t>The algorithm uses heuristics by assigning objects to "generations" (relative to their age). Older objects are less likely to need garbage collection so they are not checked as often as younger generation objects.</a:t>
            </a:r>
            <a:endParaRPr lang="en-US" sz="2300" dirty="0"/>
          </a:p>
        </p:txBody>
      </p:sp>
      <p:sp>
        <p:nvSpPr>
          <p:cNvPr id="4" name="Slide Number Placeholder 3">
            <a:extLst>
              <a:ext uri="{FF2B5EF4-FFF2-40B4-BE49-F238E27FC236}">
                <a16:creationId xmlns:a16="http://schemas.microsoft.com/office/drawing/2014/main" id="{913F0469-7C75-419A-B2F1-BB166885B214}"/>
              </a:ext>
            </a:extLst>
          </p:cNvPr>
          <p:cNvSpPr>
            <a:spLocks noGrp="1"/>
          </p:cNvSpPr>
          <p:nvPr>
            <p:ph type="sldNum" sz="quarter" idx="12"/>
          </p:nvPr>
        </p:nvSpPr>
        <p:spPr/>
        <p:txBody>
          <a:bodyPr/>
          <a:lstStyle/>
          <a:p>
            <a:fld id="{E84E2596-301E-4832-9EC0-2653E7A66251}" type="slidenum">
              <a:rPr lang="en-US" smtClean="0"/>
              <a:t>40</a:t>
            </a:fld>
            <a:endParaRPr lang="en-US"/>
          </a:p>
        </p:txBody>
      </p:sp>
    </p:spTree>
    <p:extLst>
      <p:ext uri="{BB962C8B-B14F-4D97-AF65-F5344CB8AC3E}">
        <p14:creationId xmlns:p14="http://schemas.microsoft.com/office/powerpoint/2010/main" val="27170316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853EB7-41C3-4C58-B2D4-C6057A5C66FE}"/>
              </a:ext>
            </a:extLst>
          </p:cNvPr>
          <p:cNvSpPr>
            <a:spLocks noGrp="1"/>
          </p:cNvSpPr>
          <p:nvPr>
            <p:ph idx="1"/>
          </p:nvPr>
        </p:nvSpPr>
        <p:spPr>
          <a:xfrm>
            <a:off x="609600" y="308758"/>
            <a:ext cx="10160000" cy="6168242"/>
          </a:xfrm>
        </p:spPr>
        <p:txBody>
          <a:bodyPr/>
          <a:lstStyle/>
          <a:p>
            <a:r>
              <a:rPr lang="en-US" sz="2400" dirty="0"/>
              <a:t>Design a class named Customer which contains 3 private members:</a:t>
            </a:r>
          </a:p>
          <a:p>
            <a:pPr lvl="1"/>
            <a:r>
              <a:rPr lang="en-US" sz="2200" dirty="0"/>
              <a:t>name  (first name/</a:t>
            </a:r>
            <a:r>
              <a:rPr lang="en-US" sz="2200" dirty="0" err="1"/>
              <a:t>lastname</a:t>
            </a:r>
            <a:r>
              <a:rPr lang="en-US" sz="2200" dirty="0"/>
              <a:t>  e.g. "John Smith")</a:t>
            </a:r>
          </a:p>
          <a:p>
            <a:pPr lvl="1"/>
            <a:r>
              <a:rPr lang="en-US" sz="2200" dirty="0"/>
              <a:t>street address (e.g. 1 Oak St.)</a:t>
            </a:r>
          </a:p>
          <a:p>
            <a:pPr lvl="1"/>
            <a:r>
              <a:rPr lang="en-US" sz="2200" dirty="0"/>
              <a:t>creation date (date/timestamp when an object is created)</a:t>
            </a:r>
            <a:endParaRPr lang="en-US" sz="1200" dirty="0"/>
          </a:p>
          <a:p>
            <a:r>
              <a:rPr lang="en-US" sz="2400" dirty="0"/>
              <a:t>include a constructor / initializer, and accessors and mutators (with decorators)</a:t>
            </a:r>
          </a:p>
          <a:p>
            <a:pPr lvl="1"/>
            <a:r>
              <a:rPr lang="en-US" sz="2200" dirty="0"/>
              <a:t>Note: the creation date should not include a mutator, it is a read-only attribute that is set once in the constructor and can only be accessed using an accessor from that point</a:t>
            </a:r>
          </a:p>
          <a:p>
            <a:pPr lvl="1"/>
            <a:r>
              <a:rPr lang="en-US" sz="2200" dirty="0"/>
              <a:t>Creation date accessor returns a formatted datetime string</a:t>
            </a:r>
            <a:endParaRPr lang="en-US" sz="1200" dirty="0"/>
          </a:p>
          <a:p>
            <a:r>
              <a:rPr lang="en-US" sz="2400" dirty="0"/>
              <a:t>Write a program which uses your Customer class to create two customers and print their member values</a:t>
            </a:r>
          </a:p>
        </p:txBody>
      </p:sp>
      <p:sp>
        <p:nvSpPr>
          <p:cNvPr id="4" name="Slide Number Placeholder 3">
            <a:extLst>
              <a:ext uri="{FF2B5EF4-FFF2-40B4-BE49-F238E27FC236}">
                <a16:creationId xmlns:a16="http://schemas.microsoft.com/office/drawing/2014/main" id="{F0DDCFB5-885E-4A33-BF74-954406166558}"/>
              </a:ext>
            </a:extLst>
          </p:cNvPr>
          <p:cNvSpPr>
            <a:spLocks noGrp="1"/>
          </p:cNvSpPr>
          <p:nvPr>
            <p:ph type="sldNum" sz="quarter" idx="12"/>
          </p:nvPr>
        </p:nvSpPr>
        <p:spPr/>
        <p:txBody>
          <a:bodyPr/>
          <a:lstStyle/>
          <a:p>
            <a:fld id="{E84E2596-301E-4832-9EC0-2653E7A66251}" type="slidenum">
              <a:rPr lang="en-US" smtClean="0"/>
              <a:t>41</a:t>
            </a:fld>
            <a:endParaRPr lang="en-US"/>
          </a:p>
        </p:txBody>
      </p:sp>
      <p:sp>
        <p:nvSpPr>
          <p:cNvPr id="5" name="Rectangle 4">
            <a:extLst>
              <a:ext uri="{FF2B5EF4-FFF2-40B4-BE49-F238E27FC236}">
                <a16:creationId xmlns:a16="http://schemas.microsoft.com/office/drawing/2014/main" id="{0CECBA6E-A7C9-4AD6-800C-0BE4AE42F30A}"/>
              </a:ext>
            </a:extLst>
          </p:cNvPr>
          <p:cNvSpPr/>
          <p:nvPr/>
        </p:nvSpPr>
        <p:spPr>
          <a:xfrm>
            <a:off x="1387928" y="5211726"/>
            <a:ext cx="8082643" cy="830997"/>
          </a:xfrm>
          <a:prstGeom prst="rect">
            <a:avLst/>
          </a:prstGeom>
          <a:solidFill>
            <a:schemeClr val="accent3">
              <a:lumMod val="40000"/>
              <a:lumOff val="60000"/>
            </a:schemeClr>
          </a:solidFill>
        </p:spPr>
        <p:txBody>
          <a:bodyPr wrap="square">
            <a:spAutoFit/>
          </a:bodyPr>
          <a:lstStyle/>
          <a:p>
            <a:r>
              <a:rPr lang="en-US" sz="2400" b="1" dirty="0"/>
              <a:t>John Smith, 1 Oak St., 2017-06-21 21:34:23.525175</a:t>
            </a:r>
          </a:p>
          <a:p>
            <a:r>
              <a:rPr lang="en-US" sz="2400" b="1" dirty="0"/>
              <a:t>Sally Brown, 3 Elm St., 2017-06-21 21:34:23.525175</a:t>
            </a:r>
          </a:p>
        </p:txBody>
      </p:sp>
    </p:spTree>
    <p:extLst>
      <p:ext uri="{BB962C8B-B14F-4D97-AF65-F5344CB8AC3E}">
        <p14:creationId xmlns:p14="http://schemas.microsoft.com/office/powerpoint/2010/main" val="873059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DFE7-0332-4B3D-874F-877099978AF4}"/>
              </a:ext>
            </a:extLst>
          </p:cNvPr>
          <p:cNvSpPr>
            <a:spLocks noGrp="1"/>
          </p:cNvSpPr>
          <p:nvPr>
            <p:ph idx="1"/>
          </p:nvPr>
        </p:nvSpPr>
        <p:spPr>
          <a:xfrm>
            <a:off x="609600" y="427512"/>
            <a:ext cx="10160000" cy="6049488"/>
          </a:xfrm>
        </p:spPr>
        <p:txBody>
          <a:bodyPr>
            <a:normAutofit/>
          </a:bodyPr>
          <a:lstStyle/>
          <a:p>
            <a:pPr marL="114300" indent="0">
              <a:buNone/>
            </a:pPr>
            <a:r>
              <a:rPr lang="en-US" sz="2000" dirty="0">
                <a:latin typeface="Courier New" panose="02070309020205020404" pitchFamily="49" charset="0"/>
                <a:cs typeface="Courier New" panose="02070309020205020404" pitchFamily="49" charset="0"/>
              </a:rPr>
              <a:t># customer.py</a:t>
            </a:r>
          </a:p>
          <a:p>
            <a:pPr marL="114300" indent="0">
              <a:buNone/>
            </a:pPr>
            <a:r>
              <a:rPr lang="en-US" sz="2000" dirty="0">
                <a:latin typeface="Courier New" panose="02070309020205020404" pitchFamily="49" charset="0"/>
                <a:cs typeface="Courier New" panose="02070309020205020404" pitchFamily="49" charset="0"/>
              </a:rPr>
              <a:t># represents a Customer class</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import datetime</a:t>
            </a:r>
          </a:p>
          <a:p>
            <a:pPr marL="114300" indent="0">
              <a:buNone/>
            </a:pPr>
            <a:r>
              <a:rPr lang="en-US" sz="2000" dirty="0">
                <a:latin typeface="Courier New" panose="02070309020205020404" pitchFamily="49" charset="0"/>
                <a:cs typeface="Courier New" panose="02070309020205020404" pitchFamily="49" charset="0"/>
              </a:rPr>
              <a:t>from datetime import datetime</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class Customer:</a:t>
            </a:r>
          </a:p>
          <a:p>
            <a:pPr marL="114300" indent="0">
              <a:buNone/>
            </a:pPr>
            <a:r>
              <a:rPr lang="en-US" sz="2000" dirty="0">
                <a:latin typeface="Courier New" panose="02070309020205020404" pitchFamily="49" charset="0"/>
                <a:cs typeface="Courier New" panose="02070309020205020404" pitchFamily="49" charset="0"/>
              </a:rPr>
              <a:t>    # constructor</a:t>
            </a:r>
          </a:p>
          <a:p>
            <a:pPr marL="114300" indent="0">
              <a:buNone/>
            </a:pPr>
            <a:r>
              <a:rPr lang="en-US" sz="2000" dirty="0">
                <a:latin typeface="Courier New" panose="02070309020205020404" pitchFamily="49" charset="0"/>
                <a:cs typeface="Courier New" panose="02070309020205020404" pitchFamily="49" charset="0"/>
              </a:rPr>
              <a:t>    def __init__(self, name,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self.__name</a:t>
            </a:r>
            <a:r>
              <a:rPr lang="en-US" sz="2000" dirty="0">
                <a:latin typeface="Courier New" panose="02070309020205020404" pitchFamily="49" charset="0"/>
                <a:cs typeface="Courier New" panose="02070309020205020404" pitchFamily="49" charset="0"/>
              </a:rPr>
              <a:t> = name</a:t>
            </a:r>
          </a:p>
          <a:p>
            <a:pPr marL="114300" indent="0">
              <a:buNone/>
            </a:pPr>
            <a:r>
              <a:rPr lang="en-US" sz="2000" dirty="0">
                <a:latin typeface="Courier New" panose="02070309020205020404" pitchFamily="49" charset="0"/>
                <a:cs typeface="Courier New" panose="02070309020205020404" pitchFamily="49" charset="0"/>
              </a:rPr>
              <a:t>        self.__</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strAddr</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self.__</a:t>
            </a:r>
            <a:r>
              <a:rPr lang="en-US" sz="2000" dirty="0" err="1">
                <a:latin typeface="Courier New" panose="02070309020205020404" pitchFamily="49" charset="0"/>
                <a:cs typeface="Courier New" panose="02070309020205020404" pitchFamily="49" charset="0"/>
              </a:rPr>
              <a:t>creationDate</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datetime.now</a:t>
            </a:r>
            <a:r>
              <a:rPr lang="en-US" sz="20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1ACC07C9-71D5-483F-BE13-C2FB897A84CB}"/>
              </a:ext>
            </a:extLst>
          </p:cNvPr>
          <p:cNvSpPr>
            <a:spLocks noGrp="1"/>
          </p:cNvSpPr>
          <p:nvPr>
            <p:ph type="sldNum" sz="quarter" idx="12"/>
          </p:nvPr>
        </p:nvSpPr>
        <p:spPr/>
        <p:txBody>
          <a:bodyPr/>
          <a:lstStyle/>
          <a:p>
            <a:fld id="{E84E2596-301E-4832-9EC0-2653E7A66251}" type="slidenum">
              <a:rPr lang="en-US" smtClean="0"/>
              <a:t>42</a:t>
            </a:fld>
            <a:endParaRPr lang="en-US"/>
          </a:p>
        </p:txBody>
      </p:sp>
    </p:spTree>
    <p:extLst>
      <p:ext uri="{BB962C8B-B14F-4D97-AF65-F5344CB8AC3E}">
        <p14:creationId xmlns:p14="http://schemas.microsoft.com/office/powerpoint/2010/main" val="425333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DFE7-0332-4B3D-874F-877099978AF4}"/>
              </a:ext>
            </a:extLst>
          </p:cNvPr>
          <p:cNvSpPr>
            <a:spLocks noGrp="1"/>
          </p:cNvSpPr>
          <p:nvPr>
            <p:ph idx="1"/>
          </p:nvPr>
        </p:nvSpPr>
        <p:spPr>
          <a:xfrm>
            <a:off x="609600" y="427512"/>
            <a:ext cx="10160000" cy="6049488"/>
          </a:xfrm>
        </p:spPr>
        <p:txBody>
          <a:bodyPr>
            <a:normAutofit/>
          </a:bodyPr>
          <a:lstStyle/>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 accessor/mutator for name</a:t>
            </a:r>
          </a:p>
          <a:p>
            <a:pPr marL="114300" indent="0">
              <a:buNone/>
            </a:pPr>
            <a:r>
              <a:rPr lang="en-US" sz="2000" dirty="0">
                <a:latin typeface="Courier New" panose="02070309020205020404" pitchFamily="49" charset="0"/>
                <a:cs typeface="Courier New" panose="02070309020205020404" pitchFamily="49" charset="0"/>
              </a:rPr>
              <a:t>    @property</a:t>
            </a:r>
          </a:p>
          <a:p>
            <a:pPr marL="114300" indent="0">
              <a:buNone/>
            </a:pPr>
            <a:r>
              <a:rPr lang="en-US" sz="2000" dirty="0">
                <a:latin typeface="Courier New" panose="02070309020205020404" pitchFamily="49" charset="0"/>
                <a:cs typeface="Courier New" panose="02070309020205020404" pitchFamily="49" charset="0"/>
              </a:rPr>
              <a:t>    def name(self):</a:t>
            </a:r>
          </a:p>
          <a:p>
            <a:pPr marL="114300" indent="0">
              <a:buNone/>
            </a:pPr>
            <a:r>
              <a:rPr lang="en-US" sz="2000" dirty="0">
                <a:latin typeface="Courier New" panose="02070309020205020404" pitchFamily="49" charset="0"/>
                <a:cs typeface="Courier New" panose="02070309020205020404" pitchFamily="49" charset="0"/>
              </a:rPr>
              <a:t>        # print("in name getter") # debug</a:t>
            </a:r>
          </a:p>
          <a:p>
            <a:pPr marL="114300" indent="0">
              <a:buNone/>
            </a:pPr>
            <a:r>
              <a:rPr lang="en-US" sz="2000" dirty="0">
                <a:latin typeface="Courier New" panose="02070309020205020404" pitchFamily="49" charset="0"/>
                <a:cs typeface="Courier New" panose="02070309020205020404" pitchFamily="49" charset="0"/>
              </a:rPr>
              <a:t>        return </a:t>
            </a:r>
            <a:r>
              <a:rPr lang="en-US" sz="2000" dirty="0" err="1">
                <a:latin typeface="Courier New" panose="02070309020205020404" pitchFamily="49" charset="0"/>
                <a:cs typeface="Courier New" panose="02070309020205020404" pitchFamily="49" charset="0"/>
              </a:rPr>
              <a:t>self.__name</a:t>
            </a:r>
            <a:endParaRPr lang="en-US" sz="2000" dirty="0">
              <a:latin typeface="Courier New" panose="02070309020205020404" pitchFamily="49" charset="0"/>
              <a:cs typeface="Courier New" panose="02070309020205020404" pitchFamily="49" charset="0"/>
            </a:endParaRP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name.setter</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def name(self, name):</a:t>
            </a:r>
          </a:p>
          <a:p>
            <a:pPr marL="114300" indent="0">
              <a:buNone/>
            </a:pPr>
            <a:r>
              <a:rPr lang="en-US" sz="2000" dirty="0">
                <a:latin typeface="Courier New" panose="02070309020205020404" pitchFamily="49" charset="0"/>
                <a:cs typeface="Courier New" panose="02070309020205020404" pitchFamily="49" charset="0"/>
              </a:rPr>
              <a:t>        # print("in name setter, </a:t>
            </a:r>
            <a:r>
              <a:rPr lang="en-US" sz="2000" dirty="0" err="1">
                <a:latin typeface="Courier New" panose="02070309020205020404" pitchFamily="49" charset="0"/>
                <a:cs typeface="Courier New" panose="02070309020205020404" pitchFamily="49" charset="0"/>
              </a:rPr>
              <a:t>param</a:t>
            </a:r>
            <a:r>
              <a:rPr lang="en-US" sz="2000" dirty="0">
                <a:latin typeface="Courier New" panose="02070309020205020404" pitchFamily="49" charset="0"/>
                <a:cs typeface="Courier New" panose="02070309020205020404" pitchFamily="49" charset="0"/>
              </a:rPr>
              <a:t>=" + name) # debug</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self.__name</a:t>
            </a:r>
            <a:r>
              <a:rPr lang="en-US" sz="2000" dirty="0">
                <a:latin typeface="Courier New" panose="02070309020205020404" pitchFamily="49" charset="0"/>
                <a:cs typeface="Courier New" panose="02070309020205020404" pitchFamily="49" charset="0"/>
              </a:rPr>
              <a:t> = name</a:t>
            </a:r>
          </a:p>
        </p:txBody>
      </p:sp>
      <p:sp>
        <p:nvSpPr>
          <p:cNvPr id="4" name="Slide Number Placeholder 3">
            <a:extLst>
              <a:ext uri="{FF2B5EF4-FFF2-40B4-BE49-F238E27FC236}">
                <a16:creationId xmlns:a16="http://schemas.microsoft.com/office/drawing/2014/main" id="{1ACC07C9-71D5-483F-BE13-C2FB897A84CB}"/>
              </a:ext>
            </a:extLst>
          </p:cNvPr>
          <p:cNvSpPr>
            <a:spLocks noGrp="1"/>
          </p:cNvSpPr>
          <p:nvPr>
            <p:ph type="sldNum" sz="quarter" idx="12"/>
          </p:nvPr>
        </p:nvSpPr>
        <p:spPr/>
        <p:txBody>
          <a:bodyPr/>
          <a:lstStyle/>
          <a:p>
            <a:fld id="{E84E2596-301E-4832-9EC0-2653E7A66251}" type="slidenum">
              <a:rPr lang="en-US" smtClean="0"/>
              <a:t>43</a:t>
            </a:fld>
            <a:endParaRPr lang="en-US"/>
          </a:p>
        </p:txBody>
      </p:sp>
    </p:spTree>
    <p:extLst>
      <p:ext uri="{BB962C8B-B14F-4D97-AF65-F5344CB8AC3E}">
        <p14:creationId xmlns:p14="http://schemas.microsoft.com/office/powerpoint/2010/main" val="30497339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DFE7-0332-4B3D-874F-877099978AF4}"/>
              </a:ext>
            </a:extLst>
          </p:cNvPr>
          <p:cNvSpPr>
            <a:spLocks noGrp="1"/>
          </p:cNvSpPr>
          <p:nvPr>
            <p:ph idx="1"/>
          </p:nvPr>
        </p:nvSpPr>
        <p:spPr>
          <a:xfrm>
            <a:off x="609600" y="427512"/>
            <a:ext cx="10160000" cy="6049488"/>
          </a:xfrm>
        </p:spPr>
        <p:txBody>
          <a:bodyPr>
            <a:normAutofit/>
          </a:bodyPr>
          <a:lstStyle/>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accessor/mutator for </a:t>
            </a:r>
            <a:r>
              <a:rPr lang="en-US" sz="2000" dirty="0" err="1">
                <a:latin typeface="Courier New" panose="02070309020205020404" pitchFamily="49" charset="0"/>
                <a:cs typeface="Courier New" panose="02070309020205020404" pitchFamily="49" charset="0"/>
              </a:rPr>
              <a:t>strAddr</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@property</a:t>
            </a:r>
          </a:p>
          <a:p>
            <a:pPr marL="114300" indent="0">
              <a:buNone/>
            </a:pPr>
            <a:r>
              <a:rPr lang="en-US" sz="2000" dirty="0">
                <a:latin typeface="Courier New" panose="02070309020205020404" pitchFamily="49" charset="0"/>
                <a:cs typeface="Courier New" panose="02070309020205020404" pitchFamily="49" charset="0"/>
              </a:rPr>
              <a:t>    def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(self):</a:t>
            </a:r>
          </a:p>
          <a:p>
            <a:pPr marL="114300" indent="0">
              <a:buNone/>
            </a:pPr>
            <a:r>
              <a:rPr lang="en-US" sz="2000" dirty="0">
                <a:latin typeface="Courier New" panose="02070309020205020404" pitchFamily="49" charset="0"/>
                <a:cs typeface="Courier New" panose="02070309020205020404" pitchFamily="49" charset="0"/>
              </a:rPr>
              <a:t>        # print("in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 getter") # debug</a:t>
            </a:r>
          </a:p>
          <a:p>
            <a:pPr marL="114300" indent="0">
              <a:buNone/>
            </a:pPr>
            <a:r>
              <a:rPr lang="en-US" sz="2000" dirty="0">
                <a:latin typeface="Courier New" panose="02070309020205020404" pitchFamily="49" charset="0"/>
                <a:cs typeface="Courier New" panose="02070309020205020404" pitchFamily="49" charset="0"/>
              </a:rPr>
              <a:t>        return self.__</a:t>
            </a:r>
            <a:r>
              <a:rPr lang="en-US" sz="2000" dirty="0" err="1">
                <a:latin typeface="Courier New" panose="02070309020205020404" pitchFamily="49" charset="0"/>
                <a:cs typeface="Courier New" panose="02070309020205020404" pitchFamily="49" charset="0"/>
              </a:rPr>
              <a:t>strAddr</a:t>
            </a:r>
            <a:endParaRPr lang="en-US" sz="2000" dirty="0">
              <a:latin typeface="Courier New" panose="02070309020205020404" pitchFamily="49" charset="0"/>
              <a:cs typeface="Courier New" panose="02070309020205020404" pitchFamily="49" charset="0"/>
            </a:endParaRP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strAddr.setter</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def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(self,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 print("in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param</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 # debug</a:t>
            </a:r>
          </a:p>
          <a:p>
            <a:pPr marL="114300" indent="0">
              <a:buNone/>
            </a:pPr>
            <a:r>
              <a:rPr lang="en-US" sz="2000" dirty="0">
                <a:latin typeface="Courier New" panose="02070309020205020404" pitchFamily="49" charset="0"/>
                <a:cs typeface="Courier New" panose="02070309020205020404" pitchFamily="49" charset="0"/>
              </a:rPr>
              <a:t>        self.__</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strAddr</a:t>
            </a:r>
            <a:endParaRPr lang="en-US" sz="2000" dirty="0">
              <a:latin typeface="Courier New" panose="02070309020205020404" pitchFamily="49" charset="0"/>
              <a:cs typeface="Courier New" panose="02070309020205020404" pitchFamily="49" charset="0"/>
            </a:endParaRP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 accessor (no mutator) for </a:t>
            </a:r>
            <a:r>
              <a:rPr lang="en-US" sz="2000" dirty="0" err="1">
                <a:latin typeface="Courier New" panose="02070309020205020404" pitchFamily="49" charset="0"/>
                <a:cs typeface="Courier New" panose="02070309020205020404" pitchFamily="49" charset="0"/>
              </a:rPr>
              <a:t>creationDate</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@property</a:t>
            </a:r>
          </a:p>
          <a:p>
            <a:pPr marL="114300" indent="0">
              <a:buNone/>
            </a:pPr>
            <a:r>
              <a:rPr lang="en-US" sz="2000" dirty="0">
                <a:latin typeface="Courier New" panose="02070309020205020404" pitchFamily="49" charset="0"/>
                <a:cs typeface="Courier New" panose="02070309020205020404" pitchFamily="49" charset="0"/>
              </a:rPr>
              <a:t>    def </a:t>
            </a:r>
            <a:r>
              <a:rPr lang="en-US" sz="2000" dirty="0" err="1">
                <a:latin typeface="Courier New" panose="02070309020205020404" pitchFamily="49" charset="0"/>
                <a:cs typeface="Courier New" panose="02070309020205020404" pitchFamily="49" charset="0"/>
              </a:rPr>
              <a:t>creationDate</a:t>
            </a:r>
            <a:r>
              <a:rPr lang="en-US" sz="2000" dirty="0">
                <a:latin typeface="Courier New" panose="02070309020205020404" pitchFamily="49" charset="0"/>
                <a:cs typeface="Courier New" panose="02070309020205020404" pitchFamily="49" charset="0"/>
              </a:rPr>
              <a:t>(self):</a:t>
            </a:r>
          </a:p>
          <a:p>
            <a:pPr marL="114300" indent="0">
              <a:buNone/>
            </a:pPr>
            <a:r>
              <a:rPr lang="en-US" sz="2000" dirty="0">
                <a:latin typeface="Courier New" panose="02070309020205020404" pitchFamily="49" charset="0"/>
                <a:cs typeface="Courier New" panose="02070309020205020404" pitchFamily="49" charset="0"/>
              </a:rPr>
              <a:t>        return self.__</a:t>
            </a:r>
            <a:r>
              <a:rPr lang="en-US" sz="2000" dirty="0" err="1">
                <a:latin typeface="Courier New" panose="02070309020205020404" pitchFamily="49" charset="0"/>
                <a:cs typeface="Courier New" panose="02070309020205020404" pitchFamily="49" charset="0"/>
              </a:rPr>
              <a:t>creationDate</a:t>
            </a:r>
            <a:endParaRPr lang="en-US" sz="20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1ACC07C9-71D5-483F-BE13-C2FB897A84CB}"/>
              </a:ext>
            </a:extLst>
          </p:cNvPr>
          <p:cNvSpPr>
            <a:spLocks noGrp="1"/>
          </p:cNvSpPr>
          <p:nvPr>
            <p:ph type="sldNum" sz="quarter" idx="12"/>
          </p:nvPr>
        </p:nvSpPr>
        <p:spPr/>
        <p:txBody>
          <a:bodyPr/>
          <a:lstStyle/>
          <a:p>
            <a:fld id="{E84E2596-301E-4832-9EC0-2653E7A66251}" type="slidenum">
              <a:rPr lang="en-US" smtClean="0"/>
              <a:t>44</a:t>
            </a:fld>
            <a:endParaRPr lang="en-US"/>
          </a:p>
        </p:txBody>
      </p:sp>
    </p:spTree>
    <p:extLst>
      <p:ext uri="{BB962C8B-B14F-4D97-AF65-F5344CB8AC3E}">
        <p14:creationId xmlns:p14="http://schemas.microsoft.com/office/powerpoint/2010/main" val="458709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DFE7-0332-4B3D-874F-877099978AF4}"/>
              </a:ext>
            </a:extLst>
          </p:cNvPr>
          <p:cNvSpPr>
            <a:spLocks noGrp="1"/>
          </p:cNvSpPr>
          <p:nvPr>
            <p:ph idx="1"/>
          </p:nvPr>
        </p:nvSpPr>
        <p:spPr>
          <a:xfrm>
            <a:off x="609600" y="427512"/>
            <a:ext cx="10160000" cy="6049488"/>
          </a:xfrm>
        </p:spPr>
        <p:txBody>
          <a:bodyPr>
            <a:normAutofit/>
          </a:bodyPr>
          <a:lstStyle/>
          <a:p>
            <a:pPr marL="114300" indent="0">
              <a:buNone/>
            </a:pPr>
            <a:r>
              <a:rPr lang="en-US" sz="2000" dirty="0">
                <a:latin typeface="Courier New" panose="02070309020205020404" pitchFamily="49" charset="0"/>
                <a:cs typeface="Courier New" panose="02070309020205020404" pitchFamily="49" charset="0"/>
              </a:rPr>
              <a:t># customer_list.py</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from customer import Customer</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create and print two customers</a:t>
            </a:r>
          </a:p>
          <a:p>
            <a:pPr marL="114300" indent="0">
              <a:buNone/>
            </a:pPr>
            <a:r>
              <a:rPr lang="en-US" sz="2000" dirty="0">
                <a:latin typeface="Courier New" panose="02070309020205020404" pitchFamily="49" charset="0"/>
                <a:cs typeface="Courier New" panose="02070309020205020404" pitchFamily="49" charset="0"/>
              </a:rPr>
              <a:t>cust1 = Customer("John Smith", "1 Oak St.")</a:t>
            </a:r>
          </a:p>
          <a:p>
            <a:pPr marL="114300" indent="0">
              <a:buNone/>
            </a:pPr>
            <a:r>
              <a:rPr lang="en-US" sz="2000" dirty="0">
                <a:latin typeface="Courier New" panose="02070309020205020404" pitchFamily="49" charset="0"/>
                <a:cs typeface="Courier New" panose="02070309020205020404" pitchFamily="49" charset="0"/>
              </a:rPr>
              <a:t>cust2 = Customer("Sally Brown", "3 Elm St.")</a:t>
            </a:r>
          </a:p>
          <a:p>
            <a:pPr marL="114300" indent="0">
              <a:buNone/>
            </a:pPr>
            <a:r>
              <a:rPr lang="en-US" sz="2000" dirty="0">
                <a:latin typeface="Courier New" panose="02070309020205020404" pitchFamily="49" charset="0"/>
                <a:cs typeface="Courier New" panose="02070309020205020404" pitchFamily="49" charset="0"/>
              </a:rPr>
              <a:t>print(cust1.name + ", " + cust1.strAddr + ", " + str(cust1.creationDate))</a:t>
            </a:r>
          </a:p>
          <a:p>
            <a:pPr marL="114300" indent="0">
              <a:buNone/>
            </a:pPr>
            <a:r>
              <a:rPr lang="en-US" sz="2000" dirty="0">
                <a:latin typeface="Courier New" panose="02070309020205020404" pitchFamily="49" charset="0"/>
                <a:cs typeface="Courier New" panose="02070309020205020404" pitchFamily="49" charset="0"/>
              </a:rPr>
              <a:t>print(cust2.name + ", " + cust2.strAddr + ", " + str(cust2.creationDate))</a:t>
            </a:r>
          </a:p>
        </p:txBody>
      </p:sp>
      <p:sp>
        <p:nvSpPr>
          <p:cNvPr id="4" name="Slide Number Placeholder 3">
            <a:extLst>
              <a:ext uri="{FF2B5EF4-FFF2-40B4-BE49-F238E27FC236}">
                <a16:creationId xmlns:a16="http://schemas.microsoft.com/office/drawing/2014/main" id="{1ACC07C9-71D5-483F-BE13-C2FB897A84CB}"/>
              </a:ext>
            </a:extLst>
          </p:cNvPr>
          <p:cNvSpPr>
            <a:spLocks noGrp="1"/>
          </p:cNvSpPr>
          <p:nvPr>
            <p:ph type="sldNum" sz="quarter" idx="12"/>
          </p:nvPr>
        </p:nvSpPr>
        <p:spPr/>
        <p:txBody>
          <a:bodyPr/>
          <a:lstStyle/>
          <a:p>
            <a:fld id="{E84E2596-301E-4832-9EC0-2653E7A66251}" type="slidenum">
              <a:rPr lang="en-US" smtClean="0"/>
              <a:t>45</a:t>
            </a:fld>
            <a:endParaRPr lang="en-US" dirty="0"/>
          </a:p>
        </p:txBody>
      </p:sp>
    </p:spTree>
    <p:extLst>
      <p:ext uri="{BB962C8B-B14F-4D97-AF65-F5344CB8AC3E}">
        <p14:creationId xmlns:p14="http://schemas.microsoft.com/office/powerpoint/2010/main" val="183978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581891"/>
            <a:ext cx="10416903" cy="6020790"/>
          </a:xfrm>
        </p:spPr>
        <p:txBody>
          <a:bodyPr>
            <a:normAutofit/>
          </a:bodyPr>
          <a:lstStyle/>
          <a:p>
            <a:r>
              <a:rPr lang="en-US" sz="3200" dirty="0"/>
              <a:t>We can use UML to diagram classes and the objects </a:t>
            </a:r>
            <a:r>
              <a:rPr lang="en-US" sz="3200" u="sng" dirty="0"/>
              <a:t>instantiated</a:t>
            </a:r>
            <a:r>
              <a:rPr lang="en-US" sz="3200" dirty="0"/>
              <a:t> (created) from them:</a:t>
            </a:r>
          </a:p>
        </p:txBody>
      </p:sp>
      <p:sp>
        <p:nvSpPr>
          <p:cNvPr id="4" name="Slide Number Placeholder 3"/>
          <p:cNvSpPr>
            <a:spLocks noGrp="1"/>
          </p:cNvSpPr>
          <p:nvPr>
            <p:ph type="sldNum" sz="quarter" idx="12"/>
          </p:nvPr>
        </p:nvSpPr>
        <p:spPr/>
        <p:txBody>
          <a:bodyPr/>
          <a:lstStyle/>
          <a:p>
            <a:fld id="{E84E2596-301E-4832-9EC0-2653E7A66251}" type="slidenum">
              <a:rPr lang="en-US" smtClean="0"/>
              <a:t>5</a:t>
            </a:fld>
            <a:endParaRPr lang="en-US" dirty="0"/>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255470" y="1932231"/>
            <a:ext cx="8078536" cy="4278564"/>
          </a:xfrm>
          <a:prstGeom prst="rect">
            <a:avLst/>
          </a:prstGeom>
        </p:spPr>
      </p:pic>
      <p:sp>
        <p:nvSpPr>
          <p:cNvPr id="9" name="TextBox 8"/>
          <p:cNvSpPr txBox="1"/>
          <p:nvPr/>
        </p:nvSpPr>
        <p:spPr>
          <a:xfrm>
            <a:off x="7540831" y="2807456"/>
            <a:ext cx="2790701" cy="1569660"/>
          </a:xfrm>
          <a:prstGeom prst="rect">
            <a:avLst/>
          </a:prstGeom>
          <a:noFill/>
          <a:ln>
            <a:solidFill>
              <a:schemeClr val="tx1"/>
            </a:solidFill>
          </a:ln>
        </p:spPr>
        <p:txBody>
          <a:bodyPr wrap="square" rtlCol="0">
            <a:spAutoFit/>
          </a:bodyPr>
          <a:lstStyle/>
          <a:p>
            <a:r>
              <a:rPr lang="en-US" sz="2400" b="1" dirty="0"/>
              <a:t>product1 and product2 are </a:t>
            </a:r>
            <a:r>
              <a:rPr lang="en-US" sz="2400" b="1" u="sng" dirty="0"/>
              <a:t>instances</a:t>
            </a:r>
            <a:r>
              <a:rPr lang="en-US" sz="2400" b="1" dirty="0"/>
              <a:t> of the Product class</a:t>
            </a:r>
          </a:p>
        </p:txBody>
      </p:sp>
    </p:spTree>
    <p:extLst>
      <p:ext uri="{BB962C8B-B14F-4D97-AF65-F5344CB8AC3E}">
        <p14:creationId xmlns:p14="http://schemas.microsoft.com/office/powerpoint/2010/main" val="240539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384" y="179636"/>
            <a:ext cx="10711542" cy="960396"/>
          </a:xfrm>
        </p:spPr>
        <p:txBody>
          <a:bodyPr/>
          <a:lstStyle/>
          <a:p>
            <a:r>
              <a:rPr lang="en-US" dirty="0"/>
              <a:t>Coding the Product Class</a:t>
            </a:r>
          </a:p>
        </p:txBody>
      </p:sp>
      <p:sp>
        <p:nvSpPr>
          <p:cNvPr id="3" name="Content Placeholder 2"/>
          <p:cNvSpPr>
            <a:spLocks noGrp="1"/>
          </p:cNvSpPr>
          <p:nvPr>
            <p:ph idx="1"/>
          </p:nvPr>
        </p:nvSpPr>
        <p:spPr>
          <a:xfrm>
            <a:off x="344384" y="1140032"/>
            <a:ext cx="10711542" cy="5533900"/>
          </a:xfrm>
          <a:ln>
            <a:solidFill>
              <a:schemeClr val="tx1"/>
            </a:solidFill>
          </a:ln>
        </p:spPr>
        <p:txBody>
          <a:bodyPr>
            <a:noAutofit/>
          </a:bodyPr>
          <a:lstStyle/>
          <a:p>
            <a:pPr marL="114300" indent="0">
              <a:buNone/>
            </a:pPr>
            <a:r>
              <a:rPr lang="en-US" sz="1800" dirty="0">
                <a:latin typeface="Courier New" panose="02070309020205020404" pitchFamily="49" charset="0"/>
                <a:cs typeface="Courier New" panose="02070309020205020404" pitchFamily="49" charset="0"/>
              </a:rPr>
              <a:t>class Product:</a:t>
            </a:r>
          </a:p>
          <a:p>
            <a:pPr marL="114300" indent="0">
              <a:buNone/>
            </a:pPr>
            <a:r>
              <a:rPr lang="en-US" sz="1800" dirty="0">
                <a:latin typeface="Courier New" panose="02070309020205020404" pitchFamily="49" charset="0"/>
                <a:cs typeface="Courier New" panose="02070309020205020404" pitchFamily="49" charset="0"/>
              </a:rPr>
              <a:t>    # an initialization </a:t>
            </a:r>
            <a:r>
              <a:rPr lang="en-US" sz="1800" b="1" dirty="0">
                <a:latin typeface="Courier New" panose="02070309020205020404" pitchFamily="49" charset="0"/>
                <a:cs typeface="Courier New" panose="02070309020205020404" pitchFamily="49" charset="0"/>
              </a:rPr>
              <a:t>method</a:t>
            </a:r>
            <a:r>
              <a:rPr lang="en-US" sz="1800" dirty="0">
                <a:latin typeface="Courier New" panose="02070309020205020404" pitchFamily="49" charset="0"/>
                <a:cs typeface="Courier New" panose="02070309020205020404" pitchFamily="49" charset="0"/>
              </a:rPr>
              <a:t> ("constructor")</a:t>
            </a:r>
          </a:p>
          <a:p>
            <a:pPr marL="114300" indent="0">
              <a:buNone/>
            </a:pPr>
            <a:r>
              <a:rPr lang="en-US" sz="1800" dirty="0">
                <a:latin typeface="Courier New" panose="02070309020205020404" pitchFamily="49" charset="0"/>
                <a:cs typeface="Courier New" panose="02070309020205020404" pitchFamily="49" charset="0"/>
              </a:rPr>
              <a:t>    def __init__(self, name, price, discountPercent):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 self.name, self.price, and</a:t>
            </a:r>
          </a:p>
          <a:p>
            <a:pPr marL="114300" indent="0">
              <a:buNone/>
            </a:pPr>
            <a:r>
              <a:rPr lang="en-US" sz="1800" dirty="0">
                <a:latin typeface="Courier New" panose="02070309020205020404" pitchFamily="49" charset="0"/>
                <a:cs typeface="Courier New" panose="02070309020205020404" pitchFamily="49" charset="0"/>
              </a:rPr>
              <a:t>        # self.discountPercent are </a:t>
            </a:r>
            <a:r>
              <a:rPr lang="en-US" sz="1800" b="1" dirty="0">
                <a:latin typeface="Courier New" panose="02070309020205020404" pitchFamily="49" charset="0"/>
                <a:cs typeface="Courier New" panose="02070309020205020404" pitchFamily="49" charset="0"/>
              </a:rPr>
              <a:t>attributes</a:t>
            </a:r>
          </a:p>
          <a:p>
            <a:pPr marL="114300" indent="0">
              <a:buNone/>
            </a:pPr>
            <a:r>
              <a:rPr lang="en-US" sz="1800" dirty="0">
                <a:latin typeface="Courier New" panose="02070309020205020404" pitchFamily="49" charset="0"/>
                <a:cs typeface="Courier New" panose="02070309020205020404" pitchFamily="49" charset="0"/>
              </a:rPr>
              <a:t>        self.name = name</a:t>
            </a:r>
          </a:p>
          <a:p>
            <a:pPr marL="114300" indent="0">
              <a:buNone/>
            </a:pPr>
            <a:r>
              <a:rPr lang="en-US" sz="1800" dirty="0">
                <a:latin typeface="Courier New" panose="02070309020205020404" pitchFamily="49" charset="0"/>
                <a:cs typeface="Courier New" panose="02070309020205020404" pitchFamily="49" charset="0"/>
              </a:rPr>
              <a:t>        self.price = price</a:t>
            </a:r>
          </a:p>
          <a:p>
            <a:pPr marL="114300" indent="0">
              <a:buNone/>
            </a:pPr>
            <a:r>
              <a:rPr lang="en-US" sz="1800" dirty="0">
                <a:latin typeface="Courier New" panose="02070309020205020404" pitchFamily="49" charset="0"/>
                <a:cs typeface="Courier New" panose="02070309020205020404" pitchFamily="49" charset="0"/>
              </a:rPr>
              <a:t>        self.discountPercent = discountPercent</a:t>
            </a:r>
          </a:p>
          <a:p>
            <a:pPr marL="114300" indent="0">
              <a:buNone/>
            </a:pPr>
            <a:r>
              <a:rPr lang="en-US" sz="1800" dirty="0">
                <a:latin typeface="Courier New" panose="02070309020205020404" pitchFamily="49" charset="0"/>
                <a:cs typeface="Courier New" panose="02070309020205020404" pitchFamily="49" charset="0"/>
              </a:rPr>
              <a:t> </a:t>
            </a:r>
          </a:p>
          <a:p>
            <a:pPr marL="114300" indent="0">
              <a:buNone/>
            </a:pPr>
            <a:r>
              <a:rPr lang="en-US" sz="1800" dirty="0">
                <a:latin typeface="Courier New" panose="02070309020205020404" pitchFamily="49" charset="0"/>
                <a:cs typeface="Courier New" panose="02070309020205020404" pitchFamily="49" charset="0"/>
              </a:rPr>
              <a:t>    # a </a:t>
            </a:r>
            <a:r>
              <a:rPr lang="en-US" sz="1800" b="1" dirty="0">
                <a:latin typeface="Courier New" panose="02070309020205020404" pitchFamily="49" charset="0"/>
                <a:cs typeface="Courier New" panose="02070309020205020404" pitchFamily="49" charset="0"/>
              </a:rPr>
              <a:t>method</a:t>
            </a:r>
            <a:r>
              <a:rPr lang="en-US" sz="1800" dirty="0">
                <a:latin typeface="Courier New" panose="02070309020205020404" pitchFamily="49" charset="0"/>
                <a:cs typeface="Courier New" panose="02070309020205020404" pitchFamily="49" charset="0"/>
              </a:rPr>
              <a:t> that uses two attributes</a:t>
            </a:r>
          </a:p>
          <a:p>
            <a:pPr marL="114300" indent="0">
              <a:buNone/>
            </a:pPr>
            <a:r>
              <a:rPr lang="en-US" sz="1800" dirty="0">
                <a:latin typeface="Courier New" panose="02070309020205020404" pitchFamily="49" charset="0"/>
                <a:cs typeface="Courier New" panose="02070309020205020404" pitchFamily="49" charset="0"/>
              </a:rPr>
              <a:t>    def getDiscountAmount(self):</a:t>
            </a:r>
          </a:p>
          <a:p>
            <a:pPr marL="114300" indent="0">
              <a:buNone/>
            </a:pPr>
            <a:r>
              <a:rPr lang="en-US" sz="1800" dirty="0">
                <a:latin typeface="Courier New" panose="02070309020205020404" pitchFamily="49" charset="0"/>
                <a:cs typeface="Courier New" panose="02070309020205020404" pitchFamily="49" charset="0"/>
              </a:rPr>
              <a:t>        return self.price * self.discountPercent / 100</a:t>
            </a:r>
          </a:p>
          <a:p>
            <a:pPr marL="114300" indent="0">
              <a:buNone/>
            </a:pPr>
            <a:r>
              <a:rPr lang="en-US" sz="1800" dirty="0">
                <a:latin typeface="Courier New" panose="02070309020205020404" pitchFamily="49" charset="0"/>
                <a:cs typeface="Courier New" panose="02070309020205020404" pitchFamily="49" charset="0"/>
              </a:rPr>
              <a:t> </a:t>
            </a:r>
          </a:p>
          <a:p>
            <a:pPr marL="114300" indent="0">
              <a:buNone/>
            </a:pPr>
            <a:r>
              <a:rPr lang="en-US" sz="1800" dirty="0">
                <a:latin typeface="Courier New" panose="02070309020205020404" pitchFamily="49" charset="0"/>
                <a:cs typeface="Courier New" panose="02070309020205020404" pitchFamily="49" charset="0"/>
              </a:rPr>
              <a:t>    # a </a:t>
            </a:r>
            <a:r>
              <a:rPr lang="en-US" sz="1800" b="1" dirty="0">
                <a:latin typeface="Courier New" panose="02070309020205020404" pitchFamily="49" charset="0"/>
                <a:cs typeface="Courier New" panose="02070309020205020404" pitchFamily="49" charset="0"/>
              </a:rPr>
              <a:t>method</a:t>
            </a:r>
            <a:r>
              <a:rPr lang="en-US" sz="1800" dirty="0">
                <a:latin typeface="Courier New" panose="02070309020205020404" pitchFamily="49" charset="0"/>
                <a:cs typeface="Courier New" panose="02070309020205020404" pitchFamily="49" charset="0"/>
              </a:rPr>
              <a:t> that calls another method</a:t>
            </a:r>
          </a:p>
          <a:p>
            <a:pPr marL="114300" indent="0">
              <a:buNone/>
            </a:pPr>
            <a:r>
              <a:rPr lang="en-US" sz="1800" dirty="0">
                <a:latin typeface="Courier New" panose="02070309020205020404" pitchFamily="49" charset="0"/>
                <a:cs typeface="Courier New" panose="02070309020205020404" pitchFamily="49" charset="0"/>
              </a:rPr>
              <a:t>    def getDiscountPrice(self):</a:t>
            </a:r>
          </a:p>
          <a:p>
            <a:pPr marL="114300" indent="0">
              <a:buNone/>
            </a:pPr>
            <a:r>
              <a:rPr lang="en-US" sz="1800" dirty="0">
                <a:latin typeface="Courier New" panose="02070309020205020404" pitchFamily="49" charset="0"/>
                <a:cs typeface="Courier New" panose="02070309020205020404" pitchFamily="49" charset="0"/>
              </a:rPr>
              <a:t>        return self.price - self.getDiscountAmount()</a:t>
            </a:r>
          </a:p>
        </p:txBody>
      </p:sp>
      <p:sp>
        <p:nvSpPr>
          <p:cNvPr id="4" name="Slide Number Placeholder 3"/>
          <p:cNvSpPr>
            <a:spLocks noGrp="1"/>
          </p:cNvSpPr>
          <p:nvPr>
            <p:ph type="sldNum" sz="quarter" idx="12"/>
          </p:nvPr>
        </p:nvSpPr>
        <p:spPr/>
        <p:txBody>
          <a:bodyPr/>
          <a:lstStyle/>
          <a:p>
            <a:fld id="{E84E2596-301E-4832-9EC0-2653E7A66251}" type="slidenum">
              <a:rPr lang="en-US" smtClean="0"/>
              <a:t>6</a:t>
            </a:fld>
            <a:endParaRPr lang="en-US" dirty="0"/>
          </a:p>
        </p:txBody>
      </p:sp>
    </p:spTree>
    <p:extLst>
      <p:ext uri="{BB962C8B-B14F-4D97-AF65-F5344CB8AC3E}">
        <p14:creationId xmlns:p14="http://schemas.microsoft.com/office/powerpoint/2010/main" val="3842607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736-F368-4C0C-9C6C-BBCB7DDB95FC}"/>
              </a:ext>
            </a:extLst>
          </p:cNvPr>
          <p:cNvSpPr>
            <a:spLocks noGrp="1"/>
          </p:cNvSpPr>
          <p:nvPr>
            <p:ph type="title"/>
          </p:nvPr>
        </p:nvSpPr>
        <p:spPr>
          <a:xfrm>
            <a:off x="609600" y="274638"/>
            <a:ext cx="10160000" cy="740246"/>
          </a:xfrm>
        </p:spPr>
        <p:txBody>
          <a:bodyPr/>
          <a:lstStyle/>
          <a:p>
            <a:r>
              <a:rPr lang="en-US" dirty="0"/>
              <a:t>Coding a Dog Class</a:t>
            </a:r>
          </a:p>
        </p:txBody>
      </p:sp>
      <p:sp>
        <p:nvSpPr>
          <p:cNvPr id="3" name="Content Placeholder 2">
            <a:extLst>
              <a:ext uri="{FF2B5EF4-FFF2-40B4-BE49-F238E27FC236}">
                <a16:creationId xmlns:a16="http://schemas.microsoft.com/office/drawing/2014/main" id="{CFEBC44B-7417-4086-A24F-2E9C34A2A09B}"/>
              </a:ext>
            </a:extLst>
          </p:cNvPr>
          <p:cNvSpPr>
            <a:spLocks noGrp="1"/>
          </p:cNvSpPr>
          <p:nvPr>
            <p:ph idx="1"/>
          </p:nvPr>
        </p:nvSpPr>
        <p:spPr>
          <a:xfrm>
            <a:off x="609600" y="1276141"/>
            <a:ext cx="10160000" cy="5200859"/>
          </a:xfrm>
        </p:spPr>
        <p:txBody>
          <a:bodyPr>
            <a:noAutofit/>
          </a:bodyPr>
          <a:lstStyle/>
          <a:p>
            <a:r>
              <a:rPr lang="en-US" sz="3200" dirty="0">
                <a:latin typeface="+mj-lt"/>
                <a:cs typeface="Courier New" panose="02070309020205020404" pitchFamily="49" charset="0"/>
              </a:rPr>
              <a:t>Identify the attributes and methods</a:t>
            </a:r>
          </a:p>
          <a:p>
            <a:endParaRPr lang="en-US" sz="2400" dirty="0">
              <a:latin typeface="Courier New" panose="02070309020205020404" pitchFamily="49" charset="0"/>
              <a:cs typeface="Courier New" panose="02070309020205020404" pitchFamily="49" charset="0"/>
            </a:endParaRPr>
          </a:p>
          <a:p>
            <a:pPr marL="461963" indent="0">
              <a:buNone/>
            </a:pPr>
            <a:r>
              <a:rPr lang="en-US" sz="2000" dirty="0">
                <a:latin typeface="Courier New" panose="02070309020205020404" pitchFamily="49" charset="0"/>
                <a:cs typeface="Courier New" panose="02070309020205020404" pitchFamily="49" charset="0"/>
              </a:rPr>
              <a:t>class Dog:</a:t>
            </a:r>
          </a:p>
          <a:p>
            <a:pPr marL="461963" indent="0">
              <a:buNone/>
            </a:pPr>
            <a:r>
              <a:rPr lang="en-US" sz="2000" dirty="0">
                <a:latin typeface="Courier New" panose="02070309020205020404" pitchFamily="49" charset="0"/>
                <a:cs typeface="Courier New" panose="02070309020205020404" pitchFamily="49" charset="0"/>
              </a:rPr>
              <a:t>    def __init__(self, name, age):</a:t>
            </a:r>
          </a:p>
          <a:p>
            <a:pPr marL="461963" indent="0">
              <a:buNone/>
            </a:pPr>
            <a:r>
              <a:rPr lang="en-US" sz="2000" dirty="0">
                <a:latin typeface="Courier New" panose="02070309020205020404" pitchFamily="49" charset="0"/>
                <a:cs typeface="Courier New" panose="02070309020205020404" pitchFamily="49" charset="0"/>
              </a:rPr>
              <a:t>        self.name = name</a:t>
            </a:r>
          </a:p>
          <a:p>
            <a:pPr marL="461963" indent="0">
              <a:buNone/>
            </a:pPr>
            <a:r>
              <a:rPr lang="en-US" sz="2000" dirty="0">
                <a:latin typeface="Courier New" panose="02070309020205020404" pitchFamily="49" charset="0"/>
                <a:cs typeface="Courier New" panose="02070309020205020404" pitchFamily="49" charset="0"/>
              </a:rPr>
              <a:t>        self.age = age</a:t>
            </a:r>
          </a:p>
          <a:p>
            <a:pPr marL="461963" indent="0">
              <a:buNone/>
            </a:pPr>
            <a:endParaRPr lang="en-US" sz="2000" dirty="0">
              <a:latin typeface="Courier New" panose="02070309020205020404" pitchFamily="49" charset="0"/>
              <a:cs typeface="Courier New" panose="02070309020205020404" pitchFamily="49" charset="0"/>
            </a:endParaRPr>
          </a:p>
          <a:p>
            <a:pPr marL="461963" indent="0">
              <a:buNone/>
            </a:pPr>
            <a:r>
              <a:rPr lang="en-US" sz="2000" dirty="0">
                <a:latin typeface="Courier New" panose="02070309020205020404" pitchFamily="49" charset="0"/>
                <a:cs typeface="Courier New" panose="02070309020205020404" pitchFamily="49" charset="0"/>
              </a:rPr>
              <a:t>    def sit(self):</a:t>
            </a:r>
          </a:p>
          <a:p>
            <a:pPr marL="461963" indent="0">
              <a:buNone/>
            </a:pPr>
            <a:r>
              <a:rPr lang="en-US" sz="2000" dirty="0">
                <a:latin typeface="Courier New" panose="02070309020205020404" pitchFamily="49" charset="0"/>
                <a:cs typeface="Courier New" panose="02070309020205020404" pitchFamily="49" charset="0"/>
              </a:rPr>
              <a:t>        print(f"{self.name} is now sitting.")</a:t>
            </a:r>
          </a:p>
          <a:p>
            <a:pPr marL="461963" indent="0">
              <a:buNone/>
            </a:pPr>
            <a:endParaRPr lang="en-US" sz="2000" dirty="0">
              <a:latin typeface="Courier New" panose="02070309020205020404" pitchFamily="49" charset="0"/>
              <a:cs typeface="Courier New" panose="02070309020205020404" pitchFamily="49" charset="0"/>
            </a:endParaRPr>
          </a:p>
          <a:p>
            <a:pPr marL="461963" indent="0">
              <a:buNone/>
            </a:pPr>
            <a:r>
              <a:rPr lang="en-US" sz="2000" dirty="0">
                <a:latin typeface="Courier New" panose="02070309020205020404" pitchFamily="49" charset="0"/>
                <a:cs typeface="Courier New" panose="02070309020205020404" pitchFamily="49" charset="0"/>
              </a:rPr>
              <a:t>    def roll_over(self):</a:t>
            </a:r>
          </a:p>
          <a:p>
            <a:pPr marL="461963" indent="0">
              <a:buNone/>
            </a:pPr>
            <a:r>
              <a:rPr lang="en-US" sz="2000" dirty="0">
                <a:latin typeface="Courier New" panose="02070309020205020404" pitchFamily="49" charset="0"/>
                <a:cs typeface="Courier New" panose="02070309020205020404" pitchFamily="49" charset="0"/>
              </a:rPr>
              <a:t>        print(f"{self.name} rolled over!")</a:t>
            </a:r>
          </a:p>
        </p:txBody>
      </p:sp>
      <p:sp>
        <p:nvSpPr>
          <p:cNvPr id="4" name="Slide Number Placeholder 3">
            <a:extLst>
              <a:ext uri="{FF2B5EF4-FFF2-40B4-BE49-F238E27FC236}">
                <a16:creationId xmlns:a16="http://schemas.microsoft.com/office/drawing/2014/main" id="{5EBA814E-C25B-4EA3-8A76-03AB4C40ED3D}"/>
              </a:ext>
            </a:extLst>
          </p:cNvPr>
          <p:cNvSpPr>
            <a:spLocks noGrp="1"/>
          </p:cNvSpPr>
          <p:nvPr>
            <p:ph type="sldNum" sz="quarter" idx="12"/>
          </p:nvPr>
        </p:nvSpPr>
        <p:spPr/>
        <p:txBody>
          <a:bodyPr/>
          <a:lstStyle/>
          <a:p>
            <a:fld id="{E84E2596-301E-4832-9EC0-2653E7A66251}" type="slidenum">
              <a:rPr lang="en-US" smtClean="0"/>
              <a:t>7</a:t>
            </a:fld>
            <a:endParaRPr lang="en-US" dirty="0"/>
          </a:p>
        </p:txBody>
      </p:sp>
    </p:spTree>
    <p:extLst>
      <p:ext uri="{BB962C8B-B14F-4D97-AF65-F5344CB8AC3E}">
        <p14:creationId xmlns:p14="http://schemas.microsoft.com/office/powerpoint/2010/main" val="309273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7CCD-CFB5-4B6C-9E41-416E7355F59B}"/>
              </a:ext>
            </a:extLst>
          </p:cNvPr>
          <p:cNvSpPr>
            <a:spLocks noGrp="1"/>
          </p:cNvSpPr>
          <p:nvPr>
            <p:ph type="title"/>
          </p:nvPr>
        </p:nvSpPr>
        <p:spPr>
          <a:xfrm>
            <a:off x="609600" y="133961"/>
            <a:ext cx="10160000" cy="931164"/>
          </a:xfrm>
        </p:spPr>
        <p:txBody>
          <a:bodyPr/>
          <a:lstStyle/>
          <a:p>
            <a:r>
              <a:rPr lang="en-US" dirty="0"/>
              <a:t>The __init__ method</a:t>
            </a:r>
          </a:p>
        </p:txBody>
      </p:sp>
      <p:sp>
        <p:nvSpPr>
          <p:cNvPr id="3" name="Content Placeholder 2">
            <a:extLst>
              <a:ext uri="{FF2B5EF4-FFF2-40B4-BE49-F238E27FC236}">
                <a16:creationId xmlns:a16="http://schemas.microsoft.com/office/drawing/2014/main" id="{4CB38EBC-2A8B-4F99-B5A9-973019F296B1}"/>
              </a:ext>
            </a:extLst>
          </p:cNvPr>
          <p:cNvSpPr>
            <a:spLocks noGrp="1"/>
          </p:cNvSpPr>
          <p:nvPr>
            <p:ph idx="1"/>
          </p:nvPr>
        </p:nvSpPr>
        <p:spPr>
          <a:xfrm>
            <a:off x="609600" y="1376624"/>
            <a:ext cx="10160000" cy="5100376"/>
          </a:xfrm>
        </p:spPr>
        <p:txBody>
          <a:bodyPr>
            <a:normAutofit/>
          </a:bodyPr>
          <a:lstStyle/>
          <a:p>
            <a:r>
              <a:rPr lang="en-US" sz="2800" dirty="0"/>
              <a:t>The __init__() method is a special method that Python runs automatically whenever a new instance of a class is created.</a:t>
            </a:r>
          </a:p>
          <a:p>
            <a:pPr lvl="1"/>
            <a:r>
              <a:rPr lang="en-US" sz="2800" dirty="0"/>
              <a:t>Two leading and two trailing underscores are used to prevent default Python method names from conflicting with your customized method names. </a:t>
            </a:r>
          </a:p>
          <a:p>
            <a:r>
              <a:rPr lang="en-US" sz="2800" dirty="0"/>
              <a:t>__init__() acts like a</a:t>
            </a:r>
            <a:r>
              <a:rPr lang="en-US" sz="2800" b="1" dirty="0"/>
              <a:t> constructor </a:t>
            </a:r>
            <a:r>
              <a:rPr lang="en-US" sz="2800" dirty="0"/>
              <a:t>in other OOP languages, but the Python documentation rarely uses that term explicitly</a:t>
            </a:r>
          </a:p>
          <a:p>
            <a:r>
              <a:rPr lang="en-US" sz="2800" dirty="0"/>
              <a:t> As with regular functions, we can declare parameters in methods, including in __init__() method. </a:t>
            </a:r>
          </a:p>
          <a:p>
            <a:r>
              <a:rPr lang="en-US" sz="2800" dirty="0"/>
              <a:t>The </a:t>
            </a:r>
            <a:r>
              <a:rPr lang="en-US" sz="2800" b="1" dirty="0"/>
              <a:t>self</a:t>
            </a:r>
            <a:r>
              <a:rPr lang="en-US" sz="2800" dirty="0"/>
              <a:t> parameter is specific to class methods (see next slide)</a:t>
            </a:r>
          </a:p>
        </p:txBody>
      </p:sp>
      <p:sp>
        <p:nvSpPr>
          <p:cNvPr id="4" name="Slide Number Placeholder 3">
            <a:extLst>
              <a:ext uri="{FF2B5EF4-FFF2-40B4-BE49-F238E27FC236}">
                <a16:creationId xmlns:a16="http://schemas.microsoft.com/office/drawing/2014/main" id="{09D09A1F-7C24-4DE6-97E3-D20C595D839E}"/>
              </a:ext>
            </a:extLst>
          </p:cNvPr>
          <p:cNvSpPr>
            <a:spLocks noGrp="1"/>
          </p:cNvSpPr>
          <p:nvPr>
            <p:ph type="sldNum" sz="quarter" idx="12"/>
          </p:nvPr>
        </p:nvSpPr>
        <p:spPr/>
        <p:txBody>
          <a:bodyPr/>
          <a:lstStyle/>
          <a:p>
            <a:fld id="{E84E2596-301E-4832-9EC0-2653E7A66251}" type="slidenum">
              <a:rPr lang="en-US" smtClean="0"/>
              <a:t>8</a:t>
            </a:fld>
            <a:endParaRPr lang="en-US" dirty="0"/>
          </a:p>
        </p:txBody>
      </p:sp>
    </p:spTree>
    <p:extLst>
      <p:ext uri="{BB962C8B-B14F-4D97-AF65-F5344CB8AC3E}">
        <p14:creationId xmlns:p14="http://schemas.microsoft.com/office/powerpoint/2010/main" val="372990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05" y="167761"/>
            <a:ext cx="10925299" cy="865393"/>
          </a:xfrm>
        </p:spPr>
        <p:txBody>
          <a:bodyPr/>
          <a:lstStyle/>
          <a:p>
            <a:r>
              <a:rPr lang="en-US"/>
              <a:t>The self </a:t>
            </a:r>
            <a:r>
              <a:rPr lang="en-US" dirty="0"/>
              <a:t>Parameter</a:t>
            </a:r>
          </a:p>
        </p:txBody>
      </p:sp>
      <p:sp>
        <p:nvSpPr>
          <p:cNvPr id="3" name="Content Placeholder 2"/>
          <p:cNvSpPr>
            <a:spLocks noGrp="1"/>
          </p:cNvSpPr>
          <p:nvPr>
            <p:ph idx="1"/>
          </p:nvPr>
        </p:nvSpPr>
        <p:spPr>
          <a:xfrm>
            <a:off x="190005" y="1306285"/>
            <a:ext cx="10925299" cy="5248893"/>
          </a:xfrm>
        </p:spPr>
        <p:txBody>
          <a:bodyPr>
            <a:normAutofit/>
          </a:bodyPr>
          <a:lstStyle/>
          <a:p>
            <a:r>
              <a:rPr lang="en-US" sz="3200" u="sng" dirty="0"/>
              <a:t>self</a:t>
            </a:r>
            <a:r>
              <a:rPr lang="en-US" sz="3200" dirty="0"/>
              <a:t> is the name of the object instance just created (for a constructor) or the object used to call an instance method.</a:t>
            </a:r>
          </a:p>
          <a:p>
            <a:r>
              <a:rPr lang="en-US" sz="3200" dirty="0"/>
              <a:t>self is </a:t>
            </a:r>
            <a:r>
              <a:rPr lang="en-US" sz="3200"/>
              <a:t>always listed as </a:t>
            </a:r>
            <a:r>
              <a:rPr lang="en-US" sz="3200" dirty="0"/>
              <a:t>the first parameter to the constructor or method.</a:t>
            </a:r>
          </a:p>
          <a:p>
            <a:r>
              <a:rPr lang="en-US" sz="3200" dirty="0"/>
              <a:t>there is nothing special about the name "self", it is a convention which should be followed.</a:t>
            </a:r>
          </a:p>
          <a:p>
            <a:r>
              <a:rPr lang="en-US" sz="3200" dirty="0"/>
              <a:t>omitting self from the parameter list can lead to obscure errors</a:t>
            </a:r>
          </a:p>
          <a:p>
            <a:r>
              <a:rPr lang="en-US" sz="3200" dirty="0"/>
              <a:t>self is never passed as an argument in a function call</a:t>
            </a:r>
          </a:p>
          <a:p>
            <a:endParaRPr lang="en-US" sz="3000" dirty="0"/>
          </a:p>
        </p:txBody>
      </p:sp>
      <p:sp>
        <p:nvSpPr>
          <p:cNvPr id="4" name="Slide Number Placeholder 3"/>
          <p:cNvSpPr>
            <a:spLocks noGrp="1"/>
          </p:cNvSpPr>
          <p:nvPr>
            <p:ph type="sldNum" sz="quarter" idx="12"/>
          </p:nvPr>
        </p:nvSpPr>
        <p:spPr/>
        <p:txBody>
          <a:bodyPr/>
          <a:lstStyle/>
          <a:p>
            <a:fld id="{E84E2596-301E-4832-9EC0-2653E7A66251}" type="slidenum">
              <a:rPr lang="en-US" smtClean="0"/>
              <a:t>9</a:t>
            </a:fld>
            <a:endParaRPr lang="en-US" dirty="0"/>
          </a:p>
        </p:txBody>
      </p:sp>
    </p:spTree>
    <p:extLst>
      <p:ext uri="{BB962C8B-B14F-4D97-AF65-F5344CB8AC3E}">
        <p14:creationId xmlns:p14="http://schemas.microsoft.com/office/powerpoint/2010/main" val="1273012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14121</TotalTime>
  <Words>4120</Words>
  <Application>Microsoft Office PowerPoint</Application>
  <PresentationFormat>Widescreen</PresentationFormat>
  <Paragraphs>552</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Cambria</vt:lpstr>
      <vt:lpstr>Courier New</vt:lpstr>
      <vt:lpstr>Adjacency</vt:lpstr>
      <vt:lpstr>COP2034C Programming in Python   Module 7 Object-Oriented Programming (OOP) </vt:lpstr>
      <vt:lpstr>Objects and Python</vt:lpstr>
      <vt:lpstr>Creating and Using a Class</vt:lpstr>
      <vt:lpstr>The Product Class</vt:lpstr>
      <vt:lpstr>PowerPoint Presentation</vt:lpstr>
      <vt:lpstr>Coding the Product Class</vt:lpstr>
      <vt:lpstr>Coding a Dog Class</vt:lpstr>
      <vt:lpstr>The __init__ method</vt:lpstr>
      <vt:lpstr>The self Parameter</vt:lpstr>
      <vt:lpstr>Instantiating an Object from a Class</vt:lpstr>
      <vt:lpstr>Accessing Attributes</vt:lpstr>
      <vt:lpstr>Calling Methods</vt:lpstr>
      <vt:lpstr>Creating Multiple Instances</vt:lpstr>
      <vt:lpstr>Encapsulation</vt:lpstr>
      <vt:lpstr>Accessors and Mutators</vt:lpstr>
      <vt:lpstr>PowerPoint Presentation</vt:lpstr>
      <vt:lpstr>Decorators</vt:lpstr>
      <vt:lpstr>PowerPoint Presentation</vt:lpstr>
      <vt:lpstr>Car Class Using Decorators</vt:lpstr>
      <vt:lpstr>Car Class Using Decorators</vt:lpstr>
      <vt:lpstr>Car Class Using Decorators</vt:lpstr>
      <vt:lpstr>Car Class Using Decorators</vt:lpstr>
      <vt:lpstr>Car Class Using Decorators</vt:lpstr>
      <vt:lpstr>Grouping Getters and Setters</vt:lpstr>
      <vt:lpstr>Inheritance in Python</vt:lpstr>
      <vt:lpstr>Inheritance in Python</vt:lpstr>
      <vt:lpstr>Inheritance in Python</vt:lpstr>
      <vt:lpstr>The super Function</vt:lpstr>
      <vt:lpstr>Adding an Attribute to a Subclass</vt:lpstr>
      <vt:lpstr>Overriding Methods</vt:lpstr>
      <vt:lpstr>Overriding Methods</vt:lpstr>
      <vt:lpstr>Class File Organization/Importing Classes</vt:lpstr>
      <vt:lpstr>Class File Organization/Importing Classes</vt:lpstr>
      <vt:lpstr>Python Supports Multiple Inheritance</vt:lpstr>
      <vt:lpstr>Introspection</vt:lpstr>
      <vt:lpstr>Introspection</vt:lpstr>
      <vt:lpstr>Polymorphism</vt:lpstr>
      <vt:lpstr>Polymorphism</vt:lpstr>
      <vt:lpstr>Why Use Polymorphism</vt:lpstr>
      <vt:lpstr>Garbage Collection in Python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  Summer 2017 Day 1  Pamela Brauda David Singletary</dc:title>
  <dc:creator>David</dc:creator>
  <cp:lastModifiedBy>Pamela Brauda</cp:lastModifiedBy>
  <cp:revision>274</cp:revision>
  <dcterms:modified xsi:type="dcterms:W3CDTF">2020-07-01T12:25:24Z</dcterms:modified>
</cp:coreProperties>
</file>